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18288000" cy="10287000"/>
  <p:embeddedFontLst>
    <p:embeddedFont>
      <p:font typeface="Verdana" panose="020B0604030504040204" pitchFamily="34" charset="0"/>
      <p:regular r:id="rId9"/>
      <p:bold r:id="rId10"/>
      <p:italic r:id="rId11"/>
      <p:boldItalic r:id="rId12"/>
    </p:embeddedFont>
    <p:embeddedFont>
      <p:font typeface="Arimo"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Tahoma" panose="020B060403050404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bzHY2Qmcn+yTZMon37/LsIQiY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732"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customschemas.google.com/relationships/presentationmetadata" Target="metadata"/><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38445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60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51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47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505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950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9608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8"/>
          <p:cNvSpPr/>
          <p:nvPr/>
        </p:nvSpPr>
        <p:spPr>
          <a:xfrm>
            <a:off x="11688150" y="0"/>
            <a:ext cx="6600825" cy="10287000"/>
          </a:xfrm>
          <a:custGeom>
            <a:avLst/>
            <a:gdLst/>
            <a:ahLst/>
            <a:cxnLst/>
            <a:rect l="l" t="t" r="r" b="b"/>
            <a:pathLst>
              <a:path w="6600825" h="10287000" extrusionOk="0">
                <a:moveTo>
                  <a:pt x="6600824" y="10286999"/>
                </a:moveTo>
                <a:lnTo>
                  <a:pt x="0" y="10286999"/>
                </a:lnTo>
                <a:lnTo>
                  <a:pt x="0" y="0"/>
                </a:lnTo>
                <a:lnTo>
                  <a:pt x="6600824" y="0"/>
                </a:lnTo>
                <a:lnTo>
                  <a:pt x="660082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8"/>
          <p:cNvSpPr/>
          <p:nvPr/>
        </p:nvSpPr>
        <p:spPr>
          <a:xfrm>
            <a:off x="1028700" y="6802415"/>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7"/>
        <p:cNvGrpSpPr/>
        <p:nvPr/>
      </p:nvGrpSpPr>
      <p:grpSpPr>
        <a:xfrm>
          <a:off x="0" y="0"/>
          <a:ext cx="0" cy="0"/>
          <a:chOff x="0" y="0"/>
          <a:chExt cx="0" cy="0"/>
        </a:xfrm>
      </p:grpSpPr>
      <p:sp>
        <p:nvSpPr>
          <p:cNvPr id="18" name="Google Shape;18;p9"/>
          <p:cNvSpPr/>
          <p:nvPr/>
        </p:nvSpPr>
        <p:spPr>
          <a:xfrm>
            <a:off x="0" y="9378183"/>
            <a:ext cx="18288000" cy="904875"/>
          </a:xfrm>
          <a:custGeom>
            <a:avLst/>
            <a:gdLst/>
            <a:ahLst/>
            <a:cxnLst/>
            <a:rect l="l" t="t" r="r" b="b"/>
            <a:pathLst>
              <a:path w="18288000" h="904875" extrusionOk="0">
                <a:moveTo>
                  <a:pt x="18287998" y="904874"/>
                </a:moveTo>
                <a:lnTo>
                  <a:pt x="0" y="904874"/>
                </a:lnTo>
                <a:lnTo>
                  <a:pt x="0" y="0"/>
                </a:lnTo>
                <a:lnTo>
                  <a:pt x="18287998" y="0"/>
                </a:lnTo>
                <a:lnTo>
                  <a:pt x="18287998" y="904874"/>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9"/>
          <p:cNvSpPr/>
          <p:nvPr/>
        </p:nvSpPr>
        <p:spPr>
          <a:xfrm>
            <a:off x="1028700" y="2318456"/>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9"/>
          <p:cNvSpPr txBox="1">
            <a:spLocks noGrp="1"/>
          </p:cNvSpPr>
          <p:nvPr>
            <p:ph type="ctrTitle"/>
          </p:nvPr>
        </p:nvSpPr>
        <p:spPr>
          <a:xfrm>
            <a:off x="1016000" y="972668"/>
            <a:ext cx="16256000"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9"/>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5"/>
        <p:cNvGrpSpPr/>
        <p:nvPr/>
      </p:nvGrpSpPr>
      <p:grpSpPr>
        <a:xfrm>
          <a:off x="0" y="0"/>
          <a:ext cx="0" cy="0"/>
          <a:chOff x="0" y="0"/>
          <a:chExt cx="0" cy="0"/>
        </a:xfrm>
      </p:grpSpPr>
      <p:sp>
        <p:nvSpPr>
          <p:cNvPr id="26" name="Google Shape;26;p10"/>
          <p:cNvSpPr/>
          <p:nvPr/>
        </p:nvSpPr>
        <p:spPr>
          <a:xfrm>
            <a:off x="8463323" y="0"/>
            <a:ext cx="9820275" cy="10287000"/>
          </a:xfrm>
          <a:custGeom>
            <a:avLst/>
            <a:gdLst/>
            <a:ahLst/>
            <a:cxnLst/>
            <a:rect l="l" t="t" r="r" b="b"/>
            <a:pathLst>
              <a:path w="9820275" h="10287000" extrusionOk="0">
                <a:moveTo>
                  <a:pt x="9820274" y="10286999"/>
                </a:moveTo>
                <a:lnTo>
                  <a:pt x="0" y="10286999"/>
                </a:lnTo>
                <a:lnTo>
                  <a:pt x="0" y="0"/>
                </a:lnTo>
                <a:lnTo>
                  <a:pt x="9820274" y="0"/>
                </a:lnTo>
                <a:lnTo>
                  <a:pt x="982027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 name="Google Shape;27;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28700" y="1028700"/>
            <a:ext cx="6067424" cy="3533774"/>
          </a:xfrm>
          <a:prstGeom prst="rect">
            <a:avLst/>
          </a:prstGeom>
          <a:noFill/>
          <a:ln>
            <a:noFill/>
          </a:ln>
        </p:spPr>
      </p:pic>
      <p:sp>
        <p:nvSpPr>
          <p:cNvPr id="28" name="Google Shape;28;p10"/>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1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12"/>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7200" b="1" i="0" u="none" strike="noStrike" cap="none">
                <a:solidFill>
                  <a:srgbClr val="343433"/>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p:nvPr/>
        </p:nvSpPr>
        <p:spPr>
          <a:xfrm>
            <a:off x="1188166" y="7171360"/>
            <a:ext cx="8929370" cy="3606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200">
                <a:solidFill>
                  <a:srgbClr val="16204A"/>
                </a:solidFill>
                <a:latin typeface="Verdana"/>
                <a:ea typeface="Verdana"/>
                <a:cs typeface="Verdana"/>
                <a:sym typeface="Verdana"/>
              </a:rPr>
              <a:t>S E N I O R S	O N L I N E	S E C U R I T Y	F O R	C R E A T I V I T Y</a:t>
            </a:r>
            <a:endParaRPr sz="2200">
              <a:solidFill>
                <a:schemeClr val="dk1"/>
              </a:solidFill>
              <a:latin typeface="Verdana"/>
              <a:ea typeface="Verdana"/>
              <a:cs typeface="Verdana"/>
              <a:sym typeface="Verdana"/>
            </a:endParaRPr>
          </a:p>
        </p:txBody>
      </p:sp>
      <p:pic>
        <p:nvPicPr>
          <p:cNvPr id="50" name="Google Shape;50;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8700" y="1028700"/>
            <a:ext cx="9058274" cy="5276849"/>
          </a:xfrm>
          <a:prstGeom prst="rect">
            <a:avLst/>
          </a:prstGeom>
          <a:noFill/>
          <a:ln>
            <a:noFill/>
          </a:ln>
        </p:spPr>
      </p:pic>
      <p:sp>
        <p:nvSpPr>
          <p:cNvPr id="51" name="Google Shape;51;p1"/>
          <p:cNvSpPr txBox="1"/>
          <p:nvPr/>
        </p:nvSpPr>
        <p:spPr>
          <a:xfrm>
            <a:off x="12572999" y="801156"/>
            <a:ext cx="5181600" cy="714298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4600" b="1">
                <a:solidFill>
                  <a:schemeClr val="dk1"/>
                </a:solidFill>
                <a:latin typeface="Tahoma"/>
                <a:ea typeface="Tahoma"/>
                <a:cs typeface="Tahoma"/>
                <a:sym typeface="Tahoma"/>
              </a:rPr>
              <a:t>Sviluppare contenuti digitali. Integrare e rielaborare contenuti digitali. </a:t>
            </a:r>
            <a:endParaRPr/>
          </a:p>
          <a:p>
            <a:pPr marL="12700" marR="0" lvl="0" indent="0" algn="l" rtl="0">
              <a:lnSpc>
                <a:spcPct val="100000"/>
              </a:lnSpc>
              <a:spcBef>
                <a:spcPts val="100"/>
              </a:spcBef>
              <a:spcAft>
                <a:spcPts val="0"/>
              </a:spcAft>
              <a:buNone/>
            </a:pPr>
            <a:endParaRPr sz="4600" b="1">
              <a:solidFill>
                <a:schemeClr val="dk1"/>
              </a:solidFill>
              <a:latin typeface="Tahoma"/>
              <a:ea typeface="Tahoma"/>
              <a:cs typeface="Tahoma"/>
              <a:sym typeface="Tahoma"/>
            </a:endParaRPr>
          </a:p>
          <a:p>
            <a:pPr marL="12700" marR="0" lvl="0" indent="0" algn="l" rtl="0">
              <a:lnSpc>
                <a:spcPct val="100000"/>
              </a:lnSpc>
              <a:spcBef>
                <a:spcPts val="100"/>
              </a:spcBef>
              <a:spcAft>
                <a:spcPts val="0"/>
              </a:spcAft>
              <a:buNone/>
            </a:pPr>
            <a:r>
              <a:rPr lang="en-US" sz="4600" b="1">
                <a:solidFill>
                  <a:schemeClr val="dk1"/>
                </a:solidFill>
                <a:latin typeface="Tahoma"/>
                <a:ea typeface="Tahoma"/>
                <a:cs typeface="Tahoma"/>
                <a:sym typeface="Tahoma"/>
              </a:rPr>
              <a:t>PARTNER: Arrabal-AID</a:t>
            </a:r>
            <a:endParaRPr/>
          </a:p>
          <a:p>
            <a:pPr marL="12700" marR="0" lvl="0" indent="0" algn="l" rtl="0">
              <a:lnSpc>
                <a:spcPct val="100000"/>
              </a:lnSpc>
              <a:spcBef>
                <a:spcPts val="100"/>
              </a:spcBef>
              <a:spcAft>
                <a:spcPts val="0"/>
              </a:spcAft>
              <a:buNone/>
            </a:pPr>
            <a:endParaRPr sz="4600" b="1">
              <a:solidFill>
                <a:schemeClr val="dk1"/>
              </a:solidFill>
              <a:latin typeface="Tahoma"/>
              <a:ea typeface="Tahoma"/>
              <a:cs typeface="Tahoma"/>
              <a:sym typeface="Tahoma"/>
            </a:endParaRPr>
          </a:p>
          <a:p>
            <a:pPr marL="12700" marR="0" lvl="0" indent="0" algn="ctr" rtl="0">
              <a:lnSpc>
                <a:spcPct val="100000"/>
              </a:lnSpc>
              <a:spcBef>
                <a:spcPts val="100"/>
              </a:spcBef>
              <a:spcAft>
                <a:spcPts val="0"/>
              </a:spcAft>
              <a:buNone/>
            </a:pPr>
            <a:endParaRPr sz="4600" b="1">
              <a:solidFill>
                <a:schemeClr val="dk1"/>
              </a:solidFill>
              <a:latin typeface="Tahoma"/>
              <a:ea typeface="Tahoma"/>
              <a:cs typeface="Tahoma"/>
              <a:sym typeface="Tahoma"/>
            </a:endParaRPr>
          </a:p>
        </p:txBody>
      </p:sp>
      <p:pic>
        <p:nvPicPr>
          <p:cNvPr id="54" name="Google Shape;54;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210791" y="7187048"/>
            <a:ext cx="3906017" cy="1494127"/>
          </a:xfrm>
          <a:prstGeom prst="rect">
            <a:avLst/>
          </a:prstGeom>
          <a:noFill/>
          <a:ln>
            <a:noFill/>
          </a:ln>
        </p:spPr>
      </p:pic>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56131"/>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endParaRPr lang="en-US" sz="1200" dirty="0">
              <a:solidFill>
                <a:schemeClr val="dk1"/>
              </a:solidFill>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525756"/>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06997"/>
            <a:ext cx="1453337" cy="495465"/>
          </a:xfrm>
          <a:prstGeom prst="rect">
            <a:avLst/>
          </a:prstGeom>
          <a:noFill/>
        </p:spPr>
      </p:pic>
      <p:sp>
        <p:nvSpPr>
          <p:cNvPr id="11" name="CasellaDiTesto 22"/>
          <p:cNvSpPr txBox="1"/>
          <p:nvPr/>
        </p:nvSpPr>
        <p:spPr>
          <a:xfrm>
            <a:off x="10181331" y="9456131"/>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p:nvPr/>
        </p:nvSpPr>
        <p:spPr>
          <a:xfrm>
            <a:off x="1016000" y="2734122"/>
            <a:ext cx="12090400" cy="874598"/>
          </a:xfrm>
          <a:prstGeom prst="rect">
            <a:avLst/>
          </a:prstGeom>
          <a:noFill/>
          <a:ln>
            <a:noFill/>
          </a:ln>
        </p:spPr>
        <p:txBody>
          <a:bodyPr spcFirstLastPara="1" wrap="square" lIns="0" tIns="12700" rIns="0" bIns="0" anchor="t" anchorCtr="0">
            <a:spAutoFit/>
          </a:bodyPr>
          <a:lstStyle/>
          <a:p>
            <a:pPr marL="0" marR="0" lvl="0" indent="0" algn="just" rtl="0">
              <a:spcBef>
                <a:spcPts val="0"/>
              </a:spcBef>
              <a:spcAft>
                <a:spcPts val="0"/>
              </a:spcAft>
              <a:buNone/>
            </a:pPr>
            <a:r>
              <a:rPr lang="en-US" sz="2800" b="1">
                <a:solidFill>
                  <a:schemeClr val="dk1"/>
                </a:solidFill>
                <a:latin typeface="Calibri"/>
                <a:ea typeface="Calibri"/>
                <a:cs typeface="Calibri"/>
                <a:sym typeface="Calibri"/>
              </a:rPr>
              <a:t>Alla fine di questo modulo:</a:t>
            </a:r>
            <a:endParaRPr/>
          </a:p>
          <a:p>
            <a:pPr marL="0" marR="0" lvl="0" indent="0" algn="just" rtl="0">
              <a:spcBef>
                <a:spcPts val="0"/>
              </a:spcBef>
              <a:spcAft>
                <a:spcPts val="0"/>
              </a:spcAft>
              <a:buNone/>
            </a:pPr>
            <a:endParaRPr sz="2800" b="1">
              <a:solidFill>
                <a:schemeClr val="dk1"/>
              </a:solidFill>
              <a:latin typeface="Calibri"/>
              <a:ea typeface="Calibri"/>
              <a:cs typeface="Calibri"/>
              <a:sym typeface="Calibri"/>
            </a:endParaRPr>
          </a:p>
        </p:txBody>
      </p:sp>
      <p:sp>
        <p:nvSpPr>
          <p:cNvPr id="60" name="Google Shape;60;p2"/>
          <p:cNvSpPr txBox="1"/>
          <p:nvPr/>
        </p:nvSpPr>
        <p:spPr>
          <a:xfrm>
            <a:off x="1015999" y="972671"/>
            <a:ext cx="12090399" cy="1120178"/>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200" b="1" dirty="0">
                <a:solidFill>
                  <a:srgbClr val="343433"/>
                </a:solidFill>
                <a:latin typeface="Tahoma"/>
                <a:ea typeface="Tahoma"/>
                <a:cs typeface="Tahoma"/>
                <a:sym typeface="Tahoma"/>
              </a:rPr>
              <a:t>1. </a:t>
            </a:r>
            <a:r>
              <a:rPr lang="en-US" sz="7200" b="1" dirty="0" err="1">
                <a:solidFill>
                  <a:srgbClr val="343433"/>
                </a:solidFill>
                <a:latin typeface="Tahoma"/>
                <a:ea typeface="Tahoma"/>
                <a:cs typeface="Tahoma"/>
                <a:sym typeface="Tahoma"/>
              </a:rPr>
              <a:t>Obiettivi</a:t>
            </a:r>
            <a:r>
              <a:rPr lang="en-US" sz="7200" b="1" dirty="0">
                <a:solidFill>
                  <a:srgbClr val="343433"/>
                </a:solidFill>
                <a:latin typeface="Tahoma"/>
                <a:ea typeface="Tahoma"/>
                <a:cs typeface="Tahoma"/>
                <a:sym typeface="Tahoma"/>
              </a:rPr>
              <a:t> e </a:t>
            </a:r>
            <a:r>
              <a:rPr lang="en-US" sz="7200" b="1" dirty="0" err="1">
                <a:solidFill>
                  <a:srgbClr val="343433"/>
                </a:solidFill>
                <a:latin typeface="Tahoma"/>
                <a:ea typeface="Tahoma"/>
                <a:cs typeface="Tahoma"/>
                <a:sym typeface="Tahoma"/>
              </a:rPr>
              <a:t>finalità</a:t>
            </a:r>
            <a:endParaRPr sz="7200" dirty="0">
              <a:solidFill>
                <a:schemeClr val="dk1"/>
              </a:solidFill>
              <a:latin typeface="Tahoma"/>
              <a:ea typeface="Tahoma"/>
              <a:cs typeface="Tahoma"/>
              <a:sym typeface="Tahoma"/>
            </a:endParaRPr>
          </a:p>
        </p:txBody>
      </p:sp>
      <p:pic>
        <p:nvPicPr>
          <p:cNvPr id="61" name="Google Shape;6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46746"/>
            <a:ext cx="1838324" cy="1066799"/>
          </a:xfrm>
          <a:prstGeom prst="rect">
            <a:avLst/>
          </a:prstGeom>
          <a:noFill/>
          <a:ln>
            <a:noFill/>
          </a:ln>
        </p:spPr>
      </p:pic>
      <p:grpSp>
        <p:nvGrpSpPr>
          <p:cNvPr id="64" name="Google Shape;64;p2"/>
          <p:cNvGrpSpPr/>
          <p:nvPr/>
        </p:nvGrpSpPr>
        <p:grpSpPr>
          <a:xfrm>
            <a:off x="1246882" y="4047412"/>
            <a:ext cx="7287518" cy="800219"/>
            <a:chOff x="4834470" y="1482096"/>
            <a:chExt cx="7287518" cy="800219"/>
          </a:xfrm>
        </p:grpSpPr>
        <p:grpSp>
          <p:nvGrpSpPr>
            <p:cNvPr id="65" name="Google Shape;65;p2"/>
            <p:cNvGrpSpPr/>
            <p:nvPr/>
          </p:nvGrpSpPr>
          <p:grpSpPr>
            <a:xfrm>
              <a:off x="5895648" y="1482096"/>
              <a:ext cx="6226340" cy="800219"/>
              <a:chOff x="6420994" y="1411926"/>
              <a:chExt cx="6226340" cy="800219"/>
            </a:xfrm>
          </p:grpSpPr>
          <p:sp>
            <p:nvSpPr>
              <p:cNvPr id="66" name="Google Shape;66;p2"/>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67" name="Google Shape;67;p2"/>
              <p:cNvSpPr txBox="1"/>
              <p:nvPr/>
            </p:nvSpPr>
            <p:spPr>
              <a:xfrm>
                <a:off x="6420994" y="1411926"/>
                <a:ext cx="6226340" cy="46166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Conoscerai il programma gratuito OpenShot</a:t>
                </a:r>
                <a:endParaRPr sz="2400" b="1">
                  <a:solidFill>
                    <a:schemeClr val="dk1"/>
                  </a:solidFill>
                  <a:latin typeface="Calibri"/>
                  <a:ea typeface="Calibri"/>
                  <a:cs typeface="Calibri"/>
                  <a:sym typeface="Calibri"/>
                </a:endParaRPr>
              </a:p>
            </p:txBody>
          </p:sp>
        </p:grpSp>
        <p:sp>
          <p:nvSpPr>
            <p:cNvPr id="68" name="Google Shape;68;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69" name="Google Shape;69;p2"/>
          <p:cNvGrpSpPr/>
          <p:nvPr/>
        </p:nvGrpSpPr>
        <p:grpSpPr>
          <a:xfrm>
            <a:off x="1229561" y="5750755"/>
            <a:ext cx="8905039" cy="790507"/>
            <a:chOff x="4834470" y="1482096"/>
            <a:chExt cx="8905039" cy="790507"/>
          </a:xfrm>
        </p:grpSpPr>
        <p:sp>
          <p:nvSpPr>
            <p:cNvPr id="70" name="Google Shape;70;p2"/>
            <p:cNvSpPr txBox="1"/>
            <p:nvPr/>
          </p:nvSpPr>
          <p:spPr>
            <a:xfrm>
              <a:off x="5895648" y="1482096"/>
              <a:ext cx="7843861" cy="46166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Imparerai l’arte del video editing (montaggio dei video)</a:t>
              </a:r>
              <a:endParaRPr sz="2400" b="1">
                <a:solidFill>
                  <a:schemeClr val="dk1"/>
                </a:solidFill>
                <a:latin typeface="Calibri"/>
                <a:ea typeface="Calibri"/>
                <a:cs typeface="Calibri"/>
                <a:sym typeface="Calibri"/>
              </a:endParaRPr>
            </a:p>
          </p:txBody>
        </p:sp>
        <p:sp>
          <p:nvSpPr>
            <p:cNvPr id="71" name="Google Shape;71;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72" name="Google Shape;72;p2"/>
          <p:cNvGrpSpPr/>
          <p:nvPr/>
        </p:nvGrpSpPr>
        <p:grpSpPr>
          <a:xfrm>
            <a:off x="1229561" y="7249070"/>
            <a:ext cx="6186103" cy="790507"/>
            <a:chOff x="4834470" y="1482096"/>
            <a:chExt cx="6186103" cy="790507"/>
          </a:xfrm>
        </p:grpSpPr>
        <p:sp>
          <p:nvSpPr>
            <p:cNvPr id="73" name="Google Shape;73;p2"/>
            <p:cNvSpPr txBox="1"/>
            <p:nvPr/>
          </p:nvSpPr>
          <p:spPr>
            <a:xfrm>
              <a:off x="5895648" y="148209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74" name="Google Shape;74;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75" name="Google Shape;75;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49000" y="4281474"/>
            <a:ext cx="6832876" cy="3904678"/>
          </a:xfrm>
          <a:prstGeom prst="rect">
            <a:avLst/>
          </a:prstGeom>
          <a:noFill/>
          <a:ln>
            <a:noFill/>
          </a:ln>
        </p:spPr>
      </p:pic>
      <p:sp>
        <p:nvSpPr>
          <p:cNvPr id="76" name="Google Shape;76;p2"/>
          <p:cNvSpPr/>
          <p:nvPr/>
        </p:nvSpPr>
        <p:spPr>
          <a:xfrm>
            <a:off x="2371629" y="6211277"/>
            <a:ext cx="9648795"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mo"/>
              <a:buNone/>
            </a:pPr>
            <a:r>
              <a:rPr lang="en-US" sz="1800">
                <a:solidFill>
                  <a:schemeClr val="dk1"/>
                </a:solidFill>
                <a:latin typeface="Arimo"/>
                <a:ea typeface="Arimo"/>
                <a:cs typeface="Arimo"/>
                <a:sym typeface="Arimo"/>
              </a:rPr>
              <a:t>Imparerai a unire i video</a:t>
            </a:r>
            <a:r>
              <a:rPr lang="en-US" sz="1800" b="0" i="0" u="none" strike="noStrike" cap="none">
                <a:solidFill>
                  <a:schemeClr val="dk1"/>
                </a:solidFill>
                <a:latin typeface="Arimo"/>
                <a:ea typeface="Arimo"/>
                <a:cs typeface="Arimo"/>
                <a:sym typeface="Arimo"/>
              </a:rPr>
              <a:t>, inserire le transizioni, aggiungere testi e musica, inserire immagini, </a:t>
            </a:r>
            <a:endParaRPr/>
          </a:p>
          <a:p>
            <a:pPr marL="0" marR="0" lvl="0" indent="0" algn="l" rtl="0">
              <a:lnSpc>
                <a:spcPct val="100000"/>
              </a:lnSpc>
              <a:spcBef>
                <a:spcPts val="0"/>
              </a:spcBef>
              <a:spcAft>
                <a:spcPts val="0"/>
              </a:spcAft>
              <a:buClr>
                <a:schemeClr val="dk1"/>
              </a:buClr>
              <a:buSzPts val="1800"/>
              <a:buFont typeface="Arimo"/>
              <a:buNone/>
            </a:pPr>
            <a:r>
              <a:rPr lang="en-US" sz="1800">
                <a:solidFill>
                  <a:schemeClr val="dk1"/>
                </a:solidFill>
                <a:latin typeface="Arimo"/>
                <a:ea typeface="Arimo"/>
                <a:cs typeface="Arimo"/>
                <a:sym typeface="Arimo"/>
              </a:rPr>
              <a:t>o a</a:t>
            </a:r>
            <a:r>
              <a:rPr lang="en-US" sz="1800" b="0" i="0" u="none" strike="noStrike" cap="none">
                <a:solidFill>
                  <a:schemeClr val="dk1"/>
                </a:solidFill>
                <a:latin typeface="Arimo"/>
                <a:ea typeface="Arimo"/>
                <a:cs typeface="Arimo"/>
                <a:sym typeface="Arimo"/>
              </a:rPr>
              <a:t> separare la parte audio dalla parte video</a:t>
            </a:r>
            <a:r>
              <a:rPr lang="en-US" sz="1800" b="0"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
        <p:nvSpPr>
          <p:cNvPr id="77" name="Google Shape;77;p2"/>
          <p:cNvSpPr/>
          <p:nvPr/>
        </p:nvSpPr>
        <p:spPr>
          <a:xfrm>
            <a:off x="2371629" y="4481998"/>
            <a:ext cx="877947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Rounded"/>
                <a:ea typeface="Arial Rounded"/>
                <a:cs typeface="Arial Rounded"/>
                <a:sym typeface="Arial Rounded"/>
              </a:rPr>
              <a:t>Un programma gratuito di video editing che puoi installare sul tuo computer. Il programma ti permetterà di esportare video e immagini e creare nuove composizioni.</a:t>
            </a:r>
            <a:endParaRPr sz="1800">
              <a:solidFill>
                <a:schemeClr val="dk1"/>
              </a:solidFill>
              <a:latin typeface="Calibri"/>
              <a:ea typeface="Calibri"/>
              <a:cs typeface="Calibri"/>
              <a:sym typeface="Calibri"/>
            </a:endParaRPr>
          </a:p>
        </p:txBody>
      </p:sp>
      <p:sp>
        <p:nvSpPr>
          <p:cNvPr id="78" name="Google Shape;78;p2"/>
          <p:cNvSpPr txBox="1"/>
          <p:nvPr/>
        </p:nvSpPr>
        <p:spPr>
          <a:xfrm>
            <a:off x="2371629" y="7292194"/>
            <a:ext cx="5124925" cy="46166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Imparerai a usare le transizioni</a:t>
            </a:r>
            <a:endParaRPr sz="2400" b="1">
              <a:solidFill>
                <a:schemeClr val="dk1"/>
              </a:solidFill>
              <a:latin typeface="Calibri"/>
              <a:ea typeface="Calibri"/>
              <a:cs typeface="Calibri"/>
              <a:sym typeface="Calibri"/>
            </a:endParaRPr>
          </a:p>
        </p:txBody>
      </p:sp>
      <p:sp>
        <p:nvSpPr>
          <p:cNvPr id="79" name="Google Shape;79;p2"/>
          <p:cNvSpPr/>
          <p:nvPr/>
        </p:nvSpPr>
        <p:spPr>
          <a:xfrm>
            <a:off x="2359036" y="7789685"/>
            <a:ext cx="8385164"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mo"/>
              <a:buNone/>
            </a:pPr>
            <a:r>
              <a:rPr lang="en-US" sz="1800">
                <a:solidFill>
                  <a:schemeClr val="dk1"/>
                </a:solidFill>
                <a:latin typeface="Arimo"/>
                <a:ea typeface="Arimo"/>
                <a:cs typeface="Arimo"/>
                <a:sym typeface="Arimo"/>
              </a:rPr>
              <a:t>Una volta che hai la musica, i testi</a:t>
            </a:r>
            <a:r>
              <a:rPr lang="en-US" sz="1800" b="0" i="0" u="none" strike="noStrike" cap="none">
                <a:solidFill>
                  <a:schemeClr val="dk1"/>
                </a:solidFill>
                <a:latin typeface="Arimo"/>
                <a:ea typeface="Arimo"/>
                <a:cs typeface="Arimo"/>
                <a:sym typeface="Arimo"/>
              </a:rPr>
              <a:t>, e la composizione, è ora di migliorare il ritmo del tuo video con l’impiego di transizioni animate e statiche.</a:t>
            </a:r>
            <a:endParaRPr sz="1800" b="0" i="0" u="none" strike="noStrike" cap="none">
              <a:solidFill>
                <a:schemeClr val="dk1"/>
              </a:solidFill>
              <a:latin typeface="Arial"/>
              <a:ea typeface="Arial"/>
              <a:cs typeface="Arial"/>
              <a:sym typeface="Arial"/>
            </a:endParaRPr>
          </a:p>
        </p:txBody>
      </p:sp>
      <p:sp>
        <p:nvSpPr>
          <p:cNvPr id="23"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56131"/>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endParaRPr lang="en-US" sz="1200" dirty="0">
              <a:solidFill>
                <a:schemeClr val="dk1"/>
              </a:solidFill>
            </a:endParaRPr>
          </a:p>
        </p:txBody>
      </p:sp>
      <p:pic>
        <p:nvPicPr>
          <p:cNvPr id="24"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525756"/>
            <a:ext cx="866849" cy="576706"/>
          </a:xfrm>
          <a:prstGeom prst="rect">
            <a:avLst/>
          </a:prstGeom>
        </p:spPr>
      </p:pic>
      <p:pic>
        <p:nvPicPr>
          <p:cNvPr id="25" name="Immagine 2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06997"/>
            <a:ext cx="1453337" cy="495465"/>
          </a:xfrm>
          <a:prstGeom prst="rect">
            <a:avLst/>
          </a:prstGeom>
          <a:noFill/>
        </p:spPr>
      </p:pic>
      <p:sp>
        <p:nvSpPr>
          <p:cNvPr id="26" name="CasellaDiTesto 22"/>
          <p:cNvSpPr txBox="1"/>
          <p:nvPr/>
        </p:nvSpPr>
        <p:spPr>
          <a:xfrm>
            <a:off x="10181331" y="9456131"/>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1046510"/>
            <a:ext cx="15055825" cy="1858842"/>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en-US" sz="6000" b="1">
                <a:solidFill>
                  <a:srgbClr val="343433"/>
                </a:solidFill>
                <a:latin typeface="Tahoma"/>
                <a:ea typeface="Tahoma"/>
                <a:cs typeface="Tahoma"/>
                <a:sym typeface="Tahoma"/>
              </a:rPr>
              <a:t>2. </a:t>
            </a:r>
            <a:r>
              <a:rPr lang="en-US" sz="6000">
                <a:solidFill>
                  <a:schemeClr val="dk1"/>
                </a:solidFill>
                <a:latin typeface="Calibri"/>
                <a:ea typeface="Calibri"/>
                <a:cs typeface="Calibri"/>
                <a:sym typeface="Calibri"/>
              </a:rPr>
              <a:t> </a:t>
            </a:r>
            <a:r>
              <a:rPr lang="en-US" sz="6000" b="1">
                <a:solidFill>
                  <a:srgbClr val="343433"/>
                </a:solidFill>
                <a:latin typeface="Tahoma"/>
                <a:ea typeface="Tahoma"/>
                <a:cs typeface="Tahoma"/>
                <a:sym typeface="Tahoma"/>
              </a:rPr>
              <a:t>Unità 1: Le basi del video montaggio.</a:t>
            </a:r>
            <a:endParaRPr sz="6000">
              <a:solidFill>
                <a:schemeClr val="dk1"/>
              </a:solidFill>
              <a:latin typeface="Calibri"/>
              <a:ea typeface="Calibri"/>
              <a:cs typeface="Calibri"/>
              <a:sym typeface="Calibri"/>
            </a:endParaRPr>
          </a:p>
          <a:p>
            <a:pPr marL="0" marR="0" lvl="0" indent="0" algn="l" rtl="0">
              <a:spcBef>
                <a:spcPts val="0"/>
              </a:spcBef>
              <a:spcAft>
                <a:spcPts val="0"/>
              </a:spcAft>
              <a:buNone/>
            </a:pPr>
            <a:r>
              <a:rPr lang="en-US" sz="6000" b="1">
                <a:solidFill>
                  <a:srgbClr val="343433"/>
                </a:solidFill>
                <a:latin typeface="Tahoma"/>
                <a:ea typeface="Tahoma"/>
                <a:cs typeface="Tahoma"/>
                <a:sym typeface="Tahoma"/>
              </a:rPr>
              <a:t> </a:t>
            </a:r>
            <a:endParaRPr sz="6000" b="1">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88" name="Google Shape;88;p3"/>
          <p:cNvSpPr/>
          <p:nvPr/>
        </p:nvSpPr>
        <p:spPr>
          <a:xfrm>
            <a:off x="1066800" y="3274684"/>
            <a:ext cx="15392400" cy="40318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Calibri"/>
                <a:ea typeface="Calibri"/>
                <a:cs typeface="Calibri"/>
                <a:sym typeface="Calibri"/>
              </a:rPr>
              <a:t>Il modulo ha l’obiettivo di insegnare al partecipante a padroneggiare gli strumenti per il montaggio di risorse audiovisive, così come i principi elementari per la produzione di video e l’utilizzo di effetti speciali nella creazione di media audiovisivi utilizzando risorse come: effetti, audio, musica e immagini libere.</a:t>
            </a:r>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3200">
                <a:solidFill>
                  <a:schemeClr val="dk1"/>
                </a:solidFill>
                <a:latin typeface="Calibri"/>
                <a:ea typeface="Calibri"/>
                <a:cs typeface="Calibri"/>
                <a:sym typeface="Calibri"/>
              </a:rPr>
              <a:t>Preparati a calcare il tappeto rosso dei prossimi premi audiovisivi, perché con questo corso padroneggerai gli strumenti del video montaggio.</a:t>
            </a:r>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p:txBody>
      </p:sp>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56131"/>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endParaRPr lang="en-US" sz="1200" dirty="0">
              <a:solidFill>
                <a:schemeClr val="dk1"/>
              </a:solidFill>
            </a:endParaRP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525756"/>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06997"/>
            <a:ext cx="1453337" cy="495465"/>
          </a:xfrm>
          <a:prstGeom prst="rect">
            <a:avLst/>
          </a:prstGeom>
          <a:noFill/>
        </p:spPr>
      </p:pic>
      <p:sp>
        <p:nvSpPr>
          <p:cNvPr id="10" name="CasellaDiTesto 22"/>
          <p:cNvSpPr txBox="1"/>
          <p:nvPr/>
        </p:nvSpPr>
        <p:spPr>
          <a:xfrm>
            <a:off x="10181331" y="9456131"/>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56655"/>
            <a:ext cx="1838324" cy="1066799"/>
          </a:xfrm>
          <a:prstGeom prst="rect">
            <a:avLst/>
          </a:prstGeom>
          <a:noFill/>
          <a:ln>
            <a:noFill/>
          </a:ln>
        </p:spPr>
      </p:pic>
      <p:pic>
        <p:nvPicPr>
          <p:cNvPr id="96" name="Google Shape;96;p4"/>
          <p:cNvPicPr preferRelativeResize="0"/>
          <p:nvPr/>
        </p:nvPicPr>
        <p:blipFill rotWithShape="1">
          <a:blip r:embed="rId4">
            <a:alphaModFix/>
          </a:blip>
          <a:srcRect/>
          <a:stretch/>
        </p:blipFill>
        <p:spPr>
          <a:xfrm>
            <a:off x="8220807" y="3393878"/>
            <a:ext cx="2055338" cy="2968821"/>
          </a:xfrm>
          <a:prstGeom prst="rect">
            <a:avLst/>
          </a:prstGeom>
          <a:noFill/>
          <a:ln>
            <a:noFill/>
          </a:ln>
        </p:spPr>
      </p:pic>
      <p:sp>
        <p:nvSpPr>
          <p:cNvPr id="97" name="Google Shape;97;p4"/>
          <p:cNvSpPr txBox="1"/>
          <p:nvPr/>
        </p:nvSpPr>
        <p:spPr>
          <a:xfrm>
            <a:off x="11506648" y="6453731"/>
            <a:ext cx="27432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rgbClr val="3F3F3F"/>
                </a:solidFill>
                <a:latin typeface="Calibri"/>
                <a:ea typeface="Calibri"/>
                <a:cs typeface="Calibri"/>
                <a:sym typeface="Calibri"/>
              </a:rPr>
              <a:t>Transizioni</a:t>
            </a:r>
            <a:endParaRPr sz="2800" b="1">
              <a:solidFill>
                <a:srgbClr val="3F3F3F"/>
              </a:solidFill>
              <a:latin typeface="Calibri"/>
              <a:ea typeface="Calibri"/>
              <a:cs typeface="Calibri"/>
              <a:sym typeface="Calibri"/>
            </a:endParaRPr>
          </a:p>
        </p:txBody>
      </p:sp>
      <p:sp>
        <p:nvSpPr>
          <p:cNvPr id="98" name="Google Shape;98;p4"/>
          <p:cNvSpPr txBox="1"/>
          <p:nvPr/>
        </p:nvSpPr>
        <p:spPr>
          <a:xfrm>
            <a:off x="11527430" y="2951510"/>
            <a:ext cx="274320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rgbClr val="3F3F3F"/>
                </a:solidFill>
                <a:latin typeface="Calibri"/>
                <a:ea typeface="Calibri"/>
                <a:cs typeface="Calibri"/>
                <a:sym typeface="Calibri"/>
              </a:rPr>
              <a:t>Importare i file</a:t>
            </a:r>
            <a:endParaRPr sz="2800" b="1">
              <a:solidFill>
                <a:srgbClr val="3F3F3F"/>
              </a:solidFill>
              <a:latin typeface="Calibri"/>
              <a:ea typeface="Calibri"/>
              <a:cs typeface="Calibri"/>
              <a:sym typeface="Calibri"/>
            </a:endParaRPr>
          </a:p>
        </p:txBody>
      </p:sp>
      <p:sp>
        <p:nvSpPr>
          <p:cNvPr id="99" name="Google Shape;99;p4"/>
          <p:cNvSpPr txBox="1"/>
          <p:nvPr/>
        </p:nvSpPr>
        <p:spPr>
          <a:xfrm>
            <a:off x="2626810" y="6453731"/>
            <a:ext cx="31242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rgbClr val="3F3F3F"/>
                </a:solidFill>
                <a:latin typeface="Calibri"/>
                <a:ea typeface="Calibri"/>
                <a:cs typeface="Calibri"/>
                <a:sym typeface="Calibri"/>
              </a:rPr>
              <a:t>Titoli</a:t>
            </a:r>
            <a:endParaRPr sz="2800" b="1">
              <a:solidFill>
                <a:srgbClr val="3F3F3F"/>
              </a:solidFill>
              <a:latin typeface="Calibri"/>
              <a:ea typeface="Calibri"/>
              <a:cs typeface="Calibri"/>
              <a:sym typeface="Calibri"/>
            </a:endParaRPr>
          </a:p>
        </p:txBody>
      </p:sp>
      <p:sp>
        <p:nvSpPr>
          <p:cNvPr id="100" name="Google Shape;100;p4"/>
          <p:cNvSpPr txBox="1"/>
          <p:nvPr/>
        </p:nvSpPr>
        <p:spPr>
          <a:xfrm>
            <a:off x="3048000" y="2766844"/>
            <a:ext cx="335280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rgbClr val="3F3F3F"/>
                </a:solidFill>
                <a:latin typeface="Calibri"/>
                <a:ea typeface="Calibri"/>
                <a:cs typeface="Calibri"/>
                <a:sym typeface="Calibri"/>
              </a:rPr>
              <a:t>Finestra principale</a:t>
            </a:r>
            <a:endParaRPr sz="2800" b="1">
              <a:solidFill>
                <a:srgbClr val="3F3F3F"/>
              </a:solidFill>
              <a:latin typeface="Calibri"/>
              <a:ea typeface="Calibri"/>
              <a:cs typeface="Calibri"/>
              <a:sym typeface="Calibri"/>
            </a:endParaRPr>
          </a:p>
        </p:txBody>
      </p:sp>
      <p:sp>
        <p:nvSpPr>
          <p:cNvPr id="101" name="Google Shape;101;p4"/>
          <p:cNvSpPr txBox="1"/>
          <p:nvPr/>
        </p:nvSpPr>
        <p:spPr>
          <a:xfrm>
            <a:off x="5410200" y="851390"/>
            <a:ext cx="7010400"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343433"/>
                </a:solidFill>
                <a:latin typeface="Tahoma"/>
                <a:ea typeface="Tahoma"/>
                <a:cs typeface="Tahoma"/>
                <a:sym typeface="Tahoma"/>
              </a:rPr>
              <a:t>In sintesi</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4"/>
          <p:cNvSpPr txBox="1"/>
          <p:nvPr/>
        </p:nvSpPr>
        <p:spPr>
          <a:xfrm>
            <a:off x="11699973" y="3466423"/>
            <a:ext cx="5141316" cy="193899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rgbClr val="3F3F3F"/>
                </a:solidFill>
                <a:latin typeface="Calibri"/>
                <a:ea typeface="Calibri"/>
                <a:cs typeface="Calibri"/>
                <a:sym typeface="Calibri"/>
              </a:rPr>
              <a:t>Trascinare e rilasciare</a:t>
            </a:r>
            <a:endParaRPr/>
          </a:p>
          <a:p>
            <a:pPr marL="0" marR="0" lvl="0" indent="0" algn="l" rtl="0">
              <a:spcBef>
                <a:spcPts val="0"/>
              </a:spcBef>
              <a:spcAft>
                <a:spcPts val="0"/>
              </a:spcAft>
              <a:buNone/>
            </a:pPr>
            <a:r>
              <a:rPr lang="en-US" sz="2400">
                <a:solidFill>
                  <a:srgbClr val="3F3F3F"/>
                </a:solidFill>
                <a:latin typeface="Calibri"/>
                <a:ea typeface="Calibri"/>
                <a:cs typeface="Calibri"/>
                <a:sym typeface="Calibri"/>
              </a:rPr>
              <a:t>Menù contestuale</a:t>
            </a:r>
            <a:endParaRPr/>
          </a:p>
          <a:p>
            <a:pPr marL="0" marR="0" lvl="0" indent="0" algn="l" rtl="0">
              <a:spcBef>
                <a:spcPts val="0"/>
              </a:spcBef>
              <a:spcAft>
                <a:spcPts val="0"/>
              </a:spcAft>
              <a:buNone/>
            </a:pPr>
            <a:r>
              <a:rPr lang="en-US" sz="2400">
                <a:solidFill>
                  <a:srgbClr val="3F3F3F"/>
                </a:solidFill>
                <a:latin typeface="Calibri"/>
                <a:ea typeface="Calibri"/>
                <a:cs typeface="Calibri"/>
                <a:sym typeface="Calibri"/>
              </a:rPr>
              <a:t>Menù principale</a:t>
            </a:r>
            <a:endParaRPr/>
          </a:p>
          <a:p>
            <a:pPr marL="0" marR="0" lvl="0" indent="0" algn="l" rtl="0">
              <a:spcBef>
                <a:spcPts val="0"/>
              </a:spcBef>
              <a:spcAft>
                <a:spcPts val="0"/>
              </a:spcAft>
              <a:buNone/>
            </a:pPr>
            <a:r>
              <a:rPr lang="en-US" sz="2400">
                <a:solidFill>
                  <a:srgbClr val="3F3F3F"/>
                </a:solidFill>
                <a:latin typeface="Calibri"/>
                <a:ea typeface="Calibri"/>
                <a:cs typeface="Calibri"/>
                <a:sym typeface="Calibri"/>
              </a:rPr>
              <a:t>Pulsante della barra degli strumenti</a:t>
            </a:r>
            <a:endParaRPr/>
          </a:p>
          <a:p>
            <a:pPr marL="0" marR="0" lvl="0" indent="0" algn="l" rtl="0">
              <a:spcBef>
                <a:spcPts val="0"/>
              </a:spcBef>
              <a:spcAft>
                <a:spcPts val="0"/>
              </a:spcAft>
              <a:buNone/>
            </a:pPr>
            <a:r>
              <a:rPr lang="en-US" sz="2400">
                <a:solidFill>
                  <a:srgbClr val="3F3F3F"/>
                </a:solidFill>
                <a:latin typeface="Calibri"/>
                <a:ea typeface="Calibri"/>
                <a:cs typeface="Calibri"/>
                <a:sym typeface="Calibri"/>
              </a:rPr>
              <a:t>Scorciatoie da tastiera</a:t>
            </a:r>
            <a:endParaRPr sz="2400">
              <a:solidFill>
                <a:srgbClr val="3F3F3F"/>
              </a:solidFill>
              <a:latin typeface="Calibri"/>
              <a:ea typeface="Calibri"/>
              <a:cs typeface="Calibri"/>
              <a:sym typeface="Calibri"/>
            </a:endParaRPr>
          </a:p>
        </p:txBody>
      </p:sp>
      <p:sp>
        <p:nvSpPr>
          <p:cNvPr id="103" name="Google Shape;103;p4"/>
          <p:cNvSpPr txBox="1"/>
          <p:nvPr/>
        </p:nvSpPr>
        <p:spPr>
          <a:xfrm>
            <a:off x="3348260" y="3310655"/>
            <a:ext cx="4024365"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rgbClr val="3F3F3F"/>
                </a:solidFill>
                <a:latin typeface="Calibri"/>
                <a:ea typeface="Calibri"/>
                <a:cs typeface="Calibri"/>
                <a:sym typeface="Calibri"/>
              </a:rPr>
              <a:t>Panoramica del tutorial incorporato, trace e livelli</a:t>
            </a:r>
            <a:endParaRPr sz="2400">
              <a:solidFill>
                <a:srgbClr val="3F3F3F"/>
              </a:solidFill>
              <a:latin typeface="Calibri"/>
              <a:ea typeface="Calibri"/>
              <a:cs typeface="Calibri"/>
              <a:sym typeface="Calibri"/>
            </a:endParaRPr>
          </a:p>
          <a:p>
            <a:pPr marL="0" marR="0" lvl="0" indent="0" algn="l" rtl="0">
              <a:spcBef>
                <a:spcPts val="0"/>
              </a:spcBef>
              <a:spcAft>
                <a:spcPts val="0"/>
              </a:spcAft>
              <a:buNone/>
            </a:pPr>
            <a:endParaRPr sz="1600">
              <a:solidFill>
                <a:srgbClr val="3F3F3F"/>
              </a:solidFill>
              <a:latin typeface="Calibri"/>
              <a:ea typeface="Calibri"/>
              <a:cs typeface="Calibri"/>
              <a:sym typeface="Calibri"/>
            </a:endParaRPr>
          </a:p>
        </p:txBody>
      </p:sp>
      <p:sp>
        <p:nvSpPr>
          <p:cNvPr id="104" name="Google Shape;104;p4"/>
          <p:cNvSpPr txBox="1"/>
          <p:nvPr/>
        </p:nvSpPr>
        <p:spPr>
          <a:xfrm>
            <a:off x="4038600" y="7018980"/>
            <a:ext cx="3669082" cy="120032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rgbClr val="3F3F3F"/>
                </a:solidFill>
                <a:latin typeface="Calibri"/>
                <a:ea typeface="Calibri"/>
                <a:cs typeface="Calibri"/>
                <a:sym typeface="Calibri"/>
              </a:rPr>
              <a:t>Modelli per i titoli</a:t>
            </a:r>
            <a:endParaRPr/>
          </a:p>
          <a:p>
            <a:pPr marL="0" marR="0" lvl="0" indent="0" algn="l" rtl="0">
              <a:spcBef>
                <a:spcPts val="0"/>
              </a:spcBef>
              <a:spcAft>
                <a:spcPts val="0"/>
              </a:spcAft>
              <a:buNone/>
            </a:pPr>
            <a:r>
              <a:rPr lang="en-US" sz="2400">
                <a:solidFill>
                  <a:srgbClr val="3F3F3F"/>
                </a:solidFill>
                <a:latin typeface="Calibri"/>
                <a:ea typeface="Calibri"/>
                <a:cs typeface="Calibri"/>
                <a:sym typeface="Calibri"/>
              </a:rPr>
              <a:t>Titoli personalizzati</a:t>
            </a:r>
            <a:endParaRPr/>
          </a:p>
          <a:p>
            <a:pPr marL="0" marR="0" lvl="0" indent="0" algn="l" rtl="0">
              <a:spcBef>
                <a:spcPts val="0"/>
              </a:spcBef>
              <a:spcAft>
                <a:spcPts val="0"/>
              </a:spcAft>
              <a:buNone/>
            </a:pPr>
            <a:r>
              <a:rPr lang="en-US" sz="2400">
                <a:solidFill>
                  <a:srgbClr val="3F3F3F"/>
                </a:solidFill>
                <a:latin typeface="Calibri"/>
                <a:ea typeface="Calibri"/>
                <a:cs typeface="Calibri"/>
                <a:sym typeface="Calibri"/>
              </a:rPr>
              <a:t>Modelli 3D animati</a:t>
            </a:r>
            <a:endParaRPr sz="2400">
              <a:solidFill>
                <a:srgbClr val="3F3F3F"/>
              </a:solidFill>
              <a:latin typeface="Calibri"/>
              <a:ea typeface="Calibri"/>
              <a:cs typeface="Calibri"/>
              <a:sym typeface="Calibri"/>
            </a:endParaRPr>
          </a:p>
        </p:txBody>
      </p:sp>
      <p:sp>
        <p:nvSpPr>
          <p:cNvPr id="105" name="Google Shape;105;p4"/>
          <p:cNvSpPr txBox="1"/>
          <p:nvPr/>
        </p:nvSpPr>
        <p:spPr>
          <a:xfrm>
            <a:off x="12429177" y="6976951"/>
            <a:ext cx="3232013" cy="181588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rgbClr val="3F3F3F"/>
                </a:solidFill>
                <a:latin typeface="Calibri"/>
                <a:ea typeface="Calibri"/>
                <a:cs typeface="Calibri"/>
                <a:sym typeface="Calibri"/>
              </a:rPr>
              <a:t>Tagliare</a:t>
            </a:r>
            <a:endParaRPr sz="2400">
              <a:solidFill>
                <a:srgbClr val="3F3F3F"/>
              </a:solidFill>
              <a:latin typeface="Calibri"/>
              <a:ea typeface="Calibri"/>
              <a:cs typeface="Calibri"/>
              <a:sym typeface="Calibri"/>
            </a:endParaRPr>
          </a:p>
          <a:p>
            <a:pPr marL="0" marR="0" lvl="0" indent="0" algn="l" rtl="0">
              <a:spcBef>
                <a:spcPts val="0"/>
              </a:spcBef>
              <a:spcAft>
                <a:spcPts val="0"/>
              </a:spcAft>
              <a:buNone/>
            </a:pPr>
            <a:r>
              <a:rPr lang="en-US" sz="2400">
                <a:solidFill>
                  <a:srgbClr val="3F3F3F"/>
                </a:solidFill>
                <a:latin typeface="Calibri"/>
                <a:ea typeface="Calibri"/>
                <a:cs typeface="Calibri"/>
                <a:sym typeface="Calibri"/>
              </a:rPr>
              <a:t>Modelli</a:t>
            </a:r>
            <a:endParaRPr sz="2400">
              <a:solidFill>
                <a:srgbClr val="3F3F3F"/>
              </a:solidFill>
              <a:latin typeface="Calibri"/>
              <a:ea typeface="Calibri"/>
              <a:cs typeface="Calibri"/>
              <a:sym typeface="Calibri"/>
            </a:endParaRPr>
          </a:p>
          <a:p>
            <a:pPr marL="0" marR="0" lvl="0" indent="0" algn="l" rtl="0">
              <a:spcBef>
                <a:spcPts val="0"/>
              </a:spcBef>
              <a:spcAft>
                <a:spcPts val="0"/>
              </a:spcAft>
              <a:buNone/>
            </a:pPr>
            <a:r>
              <a:rPr lang="en-US" sz="2400">
                <a:solidFill>
                  <a:srgbClr val="3F3F3F"/>
                </a:solidFill>
                <a:latin typeface="Calibri"/>
                <a:ea typeface="Calibri"/>
                <a:cs typeface="Calibri"/>
                <a:sym typeface="Calibri"/>
              </a:rPr>
              <a:t>Modificare la direzione delle transizioni</a:t>
            </a:r>
            <a:endParaRPr sz="2400">
              <a:solidFill>
                <a:srgbClr val="3F3F3F"/>
              </a:solidFill>
              <a:latin typeface="Calibri"/>
              <a:ea typeface="Calibri"/>
              <a:cs typeface="Calibri"/>
              <a:sym typeface="Calibri"/>
            </a:endParaRPr>
          </a:p>
          <a:p>
            <a:pPr marL="0" marR="0" lvl="0" indent="0" algn="l" rtl="0">
              <a:spcBef>
                <a:spcPts val="0"/>
              </a:spcBef>
              <a:spcAft>
                <a:spcPts val="0"/>
              </a:spcAft>
              <a:buNone/>
            </a:pPr>
            <a:endParaRPr sz="1600">
              <a:solidFill>
                <a:srgbClr val="3F3F3F"/>
              </a:solidFill>
              <a:latin typeface="Calibri"/>
              <a:ea typeface="Calibri"/>
              <a:cs typeface="Calibri"/>
              <a:sym typeface="Calibri"/>
            </a:endParaRPr>
          </a:p>
        </p:txBody>
      </p:sp>
      <p:sp>
        <p:nvSpPr>
          <p:cNvPr id="15"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56131"/>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endParaRPr lang="en-US" sz="1200" dirty="0">
              <a:solidFill>
                <a:schemeClr val="dk1"/>
              </a:solidFill>
            </a:endParaRPr>
          </a:p>
        </p:txBody>
      </p:sp>
      <p:pic>
        <p:nvPicPr>
          <p:cNvPr id="16"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525756"/>
            <a:ext cx="866849" cy="576706"/>
          </a:xfrm>
          <a:prstGeom prst="rect">
            <a:avLst/>
          </a:prstGeom>
        </p:spPr>
      </p:pic>
      <p:pic>
        <p:nvPicPr>
          <p:cNvPr id="17" name="Immagine 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06997"/>
            <a:ext cx="1453337" cy="495465"/>
          </a:xfrm>
          <a:prstGeom prst="rect">
            <a:avLst/>
          </a:prstGeom>
          <a:noFill/>
        </p:spPr>
      </p:pic>
      <p:sp>
        <p:nvSpPr>
          <p:cNvPr id="18" name="CasellaDiTesto 22"/>
          <p:cNvSpPr txBox="1"/>
          <p:nvPr/>
        </p:nvSpPr>
        <p:spPr>
          <a:xfrm>
            <a:off x="10181331" y="9456131"/>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5"/>
          <p:cNvPicPr preferRelativeResize="0"/>
          <p:nvPr/>
        </p:nvPicPr>
        <p:blipFill rotWithShape="1">
          <a:blip r:embed="rId3">
            <a:alphaModFix/>
          </a:blip>
          <a:srcRect/>
          <a:stretch/>
        </p:blipFill>
        <p:spPr>
          <a:xfrm>
            <a:off x="4114800" y="2400300"/>
            <a:ext cx="8839200" cy="5897009"/>
          </a:xfrm>
          <a:prstGeom prst="rect">
            <a:avLst/>
          </a:prstGeom>
          <a:noFill/>
          <a:ln w="76200" cap="flat" cmpd="sng">
            <a:solidFill>
              <a:srgbClr val="FFBE59"/>
            </a:solidFill>
            <a:prstDash val="solid"/>
            <a:round/>
            <a:headEnd type="none" w="sm" len="sm"/>
            <a:tailEnd type="none" w="sm" len="sm"/>
          </a:ln>
        </p:spPr>
      </p:pic>
      <p:sp>
        <p:nvSpPr>
          <p:cNvPr id="111" name="Google Shape;111;p5"/>
          <p:cNvSpPr txBox="1"/>
          <p:nvPr/>
        </p:nvSpPr>
        <p:spPr>
          <a:xfrm>
            <a:off x="3428999" y="1046511"/>
            <a:ext cx="9372600" cy="356460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endParaRPr/>
          </a:p>
          <a:p>
            <a:pPr marL="0" marR="0" lvl="0" indent="0" algn="ctr" rtl="0">
              <a:spcBef>
                <a:spcPts val="0"/>
              </a:spcBef>
              <a:spcAft>
                <a:spcPts val="0"/>
              </a:spcAft>
              <a:buNone/>
            </a:pPr>
            <a:endParaRPr sz="7200" b="1">
              <a:solidFill>
                <a:srgbClr val="343433"/>
              </a:solidFill>
              <a:latin typeface="Tahoma"/>
              <a:ea typeface="Tahoma"/>
              <a:cs typeface="Tahoma"/>
              <a:sym typeface="Tahoma"/>
            </a:endParaRPr>
          </a:p>
          <a:p>
            <a:pPr marL="0" marR="0" lvl="0" indent="0" algn="l" rtl="0">
              <a:spcBef>
                <a:spcPts val="0"/>
              </a:spcBef>
              <a:spcAft>
                <a:spcPts val="0"/>
              </a:spcAft>
              <a:buNone/>
            </a:pPr>
            <a:endParaRPr sz="720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7200" b="1">
              <a:solidFill>
                <a:srgbClr val="343433"/>
              </a:solidFill>
              <a:latin typeface="Tahoma"/>
              <a:ea typeface="Tahoma"/>
              <a:cs typeface="Tahoma"/>
              <a:sym typeface="Tahoma"/>
            </a:endParaRPr>
          </a:p>
        </p:txBody>
      </p:sp>
      <p:pic>
        <p:nvPicPr>
          <p:cNvPr id="112" name="Google Shape;112;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423261" y="1056655"/>
            <a:ext cx="1838324" cy="1066799"/>
          </a:xfrm>
          <a:prstGeom prst="rect">
            <a:avLst/>
          </a:prstGeom>
          <a:noFill/>
          <a:ln>
            <a:noFill/>
          </a:ln>
        </p:spPr>
      </p:pic>
      <p:pic>
        <p:nvPicPr>
          <p:cNvPr id="115" name="Google Shape;115;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28961" y="5636959"/>
            <a:ext cx="775456" cy="533029"/>
          </a:xfrm>
          <a:prstGeom prst="rect">
            <a:avLst/>
          </a:prstGeom>
          <a:noFill/>
          <a:ln>
            <a:noFill/>
          </a:ln>
        </p:spPr>
      </p:pic>
      <p:pic>
        <p:nvPicPr>
          <p:cNvPr id="116" name="Google Shape;116;p5"/>
          <p:cNvPicPr preferRelativeResize="0"/>
          <p:nvPr/>
        </p:nvPicPr>
        <p:blipFill rotWithShape="1">
          <a:blip r:embed="rId6">
            <a:alphaModFix/>
          </a:blip>
          <a:srcRect/>
          <a:stretch/>
        </p:blipFill>
        <p:spPr>
          <a:xfrm>
            <a:off x="852486" y="4018580"/>
            <a:ext cx="4848225" cy="3228975"/>
          </a:xfrm>
          <a:prstGeom prst="rect">
            <a:avLst/>
          </a:prstGeom>
          <a:noFill/>
          <a:ln w="76200" cap="flat" cmpd="sng">
            <a:solidFill>
              <a:srgbClr val="FFBE59"/>
            </a:solidFill>
            <a:prstDash val="solid"/>
            <a:round/>
            <a:headEnd type="none" w="sm" len="sm"/>
            <a:tailEnd type="none" w="sm" len="sm"/>
          </a:ln>
        </p:spPr>
      </p:pic>
      <p:pic>
        <p:nvPicPr>
          <p:cNvPr id="117" name="Google Shape;117;p5"/>
          <p:cNvPicPr preferRelativeResize="0"/>
          <p:nvPr/>
        </p:nvPicPr>
        <p:blipFill rotWithShape="1">
          <a:blip r:embed="rId7">
            <a:alphaModFix/>
          </a:blip>
          <a:srcRect/>
          <a:stretch/>
        </p:blipFill>
        <p:spPr>
          <a:xfrm>
            <a:off x="11963400" y="3846566"/>
            <a:ext cx="4838700" cy="3228975"/>
          </a:xfrm>
          <a:prstGeom prst="rect">
            <a:avLst/>
          </a:prstGeom>
          <a:noFill/>
          <a:ln w="76200" cap="flat" cmpd="sng">
            <a:solidFill>
              <a:srgbClr val="FFBE59"/>
            </a:solidFill>
            <a:prstDash val="solid"/>
            <a:round/>
            <a:headEnd type="none" w="sm" len="sm"/>
            <a:tailEnd type="none" w="sm" len="sm"/>
          </a:ln>
        </p:spPr>
      </p:pic>
      <p:sp>
        <p:nvSpPr>
          <p:cNvPr id="10"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56131"/>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endParaRPr lang="en-US" sz="1200" dirty="0">
              <a:solidFill>
                <a:schemeClr val="dk1"/>
              </a:solidFill>
            </a:endParaRPr>
          </a:p>
        </p:txBody>
      </p:sp>
      <p:pic>
        <p:nvPicPr>
          <p:cNvPr id="1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851" y="9525756"/>
            <a:ext cx="866849" cy="576706"/>
          </a:xfrm>
          <a:prstGeom prst="rect">
            <a:avLst/>
          </a:prstGeom>
        </p:spPr>
      </p:pic>
      <p:pic>
        <p:nvPicPr>
          <p:cNvPr id="12" name="Immagine 1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97431" y="9606997"/>
            <a:ext cx="1453337" cy="495465"/>
          </a:xfrm>
          <a:prstGeom prst="rect">
            <a:avLst/>
          </a:prstGeom>
          <a:noFill/>
        </p:spPr>
      </p:pic>
      <p:sp>
        <p:nvSpPr>
          <p:cNvPr id="13" name="CasellaDiTesto 22"/>
          <p:cNvSpPr txBox="1"/>
          <p:nvPr/>
        </p:nvSpPr>
        <p:spPr>
          <a:xfrm>
            <a:off x="10181331" y="9456131"/>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3657600" y="2552700"/>
            <a:ext cx="15063926" cy="1243289"/>
          </a:xfrm>
          <a:prstGeom prst="rect">
            <a:avLst/>
          </a:prstGeom>
          <a:noFill/>
          <a:ln>
            <a:noFill/>
          </a:ln>
        </p:spPr>
        <p:txBody>
          <a:bodyPr spcFirstLastPara="1" wrap="square" lIns="0" tIns="12050" rIns="0" bIns="0" anchor="t" anchorCtr="0">
            <a:spAutoFit/>
          </a:bodyPr>
          <a:lstStyle/>
          <a:p>
            <a:pPr marL="7780019" lvl="0" indent="0" algn="l" rtl="0">
              <a:lnSpc>
                <a:spcPct val="100000"/>
              </a:lnSpc>
              <a:spcBef>
                <a:spcPts val="0"/>
              </a:spcBef>
              <a:spcAft>
                <a:spcPts val="0"/>
              </a:spcAft>
              <a:buNone/>
            </a:pPr>
            <a:r>
              <a:rPr lang="en-US" sz="8000"/>
              <a:t>Grazie!</a:t>
            </a:r>
            <a:endParaRPr/>
          </a:p>
        </p:txBody>
      </p:sp>
      <p:sp>
        <p:nvSpPr>
          <p:cNvPr id="125" name="Google Shape;125;p6"/>
          <p:cNvSpPr txBox="1"/>
          <p:nvPr/>
        </p:nvSpPr>
        <p:spPr>
          <a:xfrm>
            <a:off x="9753600" y="5524500"/>
            <a:ext cx="7423175" cy="800219"/>
          </a:xfrm>
          <a:prstGeom prst="rect">
            <a:avLst/>
          </a:prstGeom>
          <a:noFill/>
          <a:ln>
            <a:noFill/>
          </a:ln>
        </p:spPr>
        <p:txBody>
          <a:bodyPr spcFirstLastPara="1" wrap="square" lIns="91425" tIns="45700" rIns="91425" bIns="45700" anchor="t" anchorCtr="0">
            <a:spAutoFit/>
          </a:bodyPr>
          <a:lstStyle/>
          <a:p>
            <a:pPr marL="12700" marR="0" lvl="0" indent="0" algn="ctr" rtl="0">
              <a:spcBef>
                <a:spcPts val="0"/>
              </a:spcBef>
              <a:spcAft>
                <a:spcPts val="0"/>
              </a:spcAft>
              <a:buNone/>
            </a:pPr>
            <a:r>
              <a:rPr lang="en-US" sz="4600" b="1">
                <a:solidFill>
                  <a:schemeClr val="dk1"/>
                </a:solidFill>
                <a:latin typeface="Tahoma"/>
                <a:ea typeface="Tahoma"/>
                <a:cs typeface="Tahoma"/>
                <a:sym typeface="Tahoma"/>
              </a:rPr>
              <a:t>PARTNER: Arrabal-AID</a:t>
            </a:r>
            <a:endParaRPr/>
          </a:p>
        </p:txBody>
      </p:sp>
      <p:pic>
        <p:nvPicPr>
          <p:cNvPr id="126" name="Google Shape;126;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213866" y="7525659"/>
            <a:ext cx="3906017" cy="1494127"/>
          </a:xfrm>
          <a:prstGeom prst="rect">
            <a:avLst/>
          </a:prstGeom>
          <a:noFill/>
          <a:ln>
            <a:noFill/>
          </a:ln>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56131"/>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endParaRPr lang="en-US" sz="1200" dirty="0">
              <a:solidFill>
                <a:schemeClr val="dk1"/>
              </a:solidFill>
            </a:endParaRP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525756"/>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06997"/>
            <a:ext cx="1453337" cy="495465"/>
          </a:xfrm>
          <a:prstGeom prst="rect">
            <a:avLst/>
          </a:prstGeom>
          <a:noFill/>
        </p:spPr>
      </p:pic>
      <p:sp>
        <p:nvSpPr>
          <p:cNvPr id="10" name="CasellaDiTesto 22"/>
          <p:cNvSpPr txBox="1"/>
          <p:nvPr/>
        </p:nvSpPr>
        <p:spPr>
          <a:xfrm>
            <a:off x="10181331" y="9456131"/>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912</Words>
  <Application>Microsoft Office PowerPoint</Application>
  <PresentationFormat>Personalizzato</PresentationFormat>
  <Paragraphs>51</Paragraphs>
  <Slides>6</Slides>
  <Notes>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vt:i4>
      </vt:variant>
    </vt:vector>
  </HeadingPairs>
  <TitlesOfParts>
    <vt:vector size="13" baseType="lpstr">
      <vt:lpstr>Verdana</vt:lpstr>
      <vt:lpstr>Arimo</vt:lpstr>
      <vt:lpstr>Calibri</vt:lpstr>
      <vt:lpstr>Arial Rounded</vt:lpstr>
      <vt:lpstr>Arial</vt:lpstr>
      <vt:lpstr>Tahoma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Windows User</cp:lastModifiedBy>
  <cp:revision>2</cp:revision>
  <dcterms:created xsi:type="dcterms:W3CDTF">2021-03-23T16:52:22Z</dcterms:created>
  <dcterms:modified xsi:type="dcterms:W3CDTF">2022-08-09T08:16:40Z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Canva</vt:lpwstr>
  </property>
  <property fmtid="{D5CDD505-2E9C-101B-9397-08002B2CF9AE}" pid="4" name="LastSaved">
    <vt:filetime>2021-03-23T00:00:00Z</vt:filetime>
  </property>
</Properties>
</file>