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63"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59" r:id="rId24"/>
    <p:sldId id="260" r:id="rId25"/>
    <p:sldId id="261" r:id="rId26"/>
  </p:sldIdLst>
  <p:sldSz cx="18288000" cy="10287000"/>
  <p:notesSz cx="18288000" cy="10287000"/>
  <p:embeddedFontLst>
    <p:embeddedFont>
      <p:font typeface="Verdana" panose="020B060403050404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Tahoma" panose="020B060403050404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u7Ubv5xRxGDCSurXGVt6GmF56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732"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610372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885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3466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961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3103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9148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5121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99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1336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699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82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727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128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4343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569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6659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137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023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17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10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826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723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000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116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447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11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8"/>
          <p:cNvSpPr/>
          <p:nvPr/>
        </p:nvSpPr>
        <p:spPr>
          <a:xfrm>
            <a:off x="11688150" y="0"/>
            <a:ext cx="6600825" cy="10287000"/>
          </a:xfrm>
          <a:custGeom>
            <a:avLst/>
            <a:gdLst/>
            <a:ahLst/>
            <a:cxnLst/>
            <a:rect l="l" t="t" r="r" b="b"/>
            <a:pathLst>
              <a:path w="6600825" h="10287000" extrusionOk="0">
                <a:moveTo>
                  <a:pt x="6600824" y="10286999"/>
                </a:moveTo>
                <a:lnTo>
                  <a:pt x="0" y="10286999"/>
                </a:lnTo>
                <a:lnTo>
                  <a:pt x="0" y="0"/>
                </a:lnTo>
                <a:lnTo>
                  <a:pt x="6600824" y="0"/>
                </a:lnTo>
                <a:lnTo>
                  <a:pt x="6600824" y="10286999"/>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8"/>
          <p:cNvSpPr/>
          <p:nvPr/>
        </p:nvSpPr>
        <p:spPr>
          <a:xfrm>
            <a:off x="1028700" y="6802415"/>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8"/>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7"/>
        <p:cNvGrpSpPr/>
        <p:nvPr/>
      </p:nvGrpSpPr>
      <p:grpSpPr>
        <a:xfrm>
          <a:off x="0" y="0"/>
          <a:ext cx="0" cy="0"/>
          <a:chOff x="0" y="0"/>
          <a:chExt cx="0" cy="0"/>
        </a:xfrm>
      </p:grpSpPr>
      <p:sp>
        <p:nvSpPr>
          <p:cNvPr id="18" name="Google Shape;18;p9"/>
          <p:cNvSpPr/>
          <p:nvPr/>
        </p:nvSpPr>
        <p:spPr>
          <a:xfrm>
            <a:off x="0" y="9378183"/>
            <a:ext cx="18288000" cy="904875"/>
          </a:xfrm>
          <a:custGeom>
            <a:avLst/>
            <a:gdLst/>
            <a:ahLst/>
            <a:cxnLst/>
            <a:rect l="l" t="t" r="r" b="b"/>
            <a:pathLst>
              <a:path w="18288000" h="904875" extrusionOk="0">
                <a:moveTo>
                  <a:pt x="18287998" y="904874"/>
                </a:moveTo>
                <a:lnTo>
                  <a:pt x="0" y="904874"/>
                </a:lnTo>
                <a:lnTo>
                  <a:pt x="0" y="0"/>
                </a:lnTo>
                <a:lnTo>
                  <a:pt x="18287998" y="0"/>
                </a:lnTo>
                <a:lnTo>
                  <a:pt x="18287998" y="904874"/>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9"/>
          <p:cNvSpPr/>
          <p:nvPr/>
        </p:nvSpPr>
        <p:spPr>
          <a:xfrm>
            <a:off x="1028700" y="2318456"/>
            <a:ext cx="781050" cy="104775"/>
          </a:xfrm>
          <a:custGeom>
            <a:avLst/>
            <a:gdLst/>
            <a:ahLst/>
            <a:cxnLst/>
            <a:rect l="l" t="t" r="r" b="b"/>
            <a:pathLst>
              <a:path w="781050" h="104775" extrusionOk="0">
                <a:moveTo>
                  <a:pt x="781049" y="104774"/>
                </a:moveTo>
                <a:lnTo>
                  <a:pt x="0" y="104774"/>
                </a:lnTo>
                <a:lnTo>
                  <a:pt x="0" y="0"/>
                </a:lnTo>
                <a:lnTo>
                  <a:pt x="781049" y="0"/>
                </a:lnTo>
                <a:lnTo>
                  <a:pt x="781049" y="104774"/>
                </a:lnTo>
                <a:close/>
              </a:path>
            </a:pathLst>
          </a:custGeom>
          <a:solidFill>
            <a:srgbClr val="34343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9"/>
          <p:cNvSpPr txBox="1">
            <a:spLocks noGrp="1"/>
          </p:cNvSpPr>
          <p:nvPr>
            <p:ph type="ctrTitle"/>
          </p:nvPr>
        </p:nvSpPr>
        <p:spPr>
          <a:xfrm>
            <a:off x="1016000" y="972668"/>
            <a:ext cx="16256000"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9"/>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5"/>
        <p:cNvGrpSpPr/>
        <p:nvPr/>
      </p:nvGrpSpPr>
      <p:grpSpPr>
        <a:xfrm>
          <a:off x="0" y="0"/>
          <a:ext cx="0" cy="0"/>
          <a:chOff x="0" y="0"/>
          <a:chExt cx="0" cy="0"/>
        </a:xfrm>
      </p:grpSpPr>
      <p:sp>
        <p:nvSpPr>
          <p:cNvPr id="26" name="Google Shape;26;p10"/>
          <p:cNvSpPr/>
          <p:nvPr/>
        </p:nvSpPr>
        <p:spPr>
          <a:xfrm>
            <a:off x="8463323" y="0"/>
            <a:ext cx="9820275" cy="10287000"/>
          </a:xfrm>
          <a:custGeom>
            <a:avLst/>
            <a:gdLst/>
            <a:ahLst/>
            <a:cxnLst/>
            <a:rect l="l" t="t" r="r" b="b"/>
            <a:pathLst>
              <a:path w="9820275" h="10287000" extrusionOk="0">
                <a:moveTo>
                  <a:pt x="9820274" y="10286999"/>
                </a:moveTo>
                <a:lnTo>
                  <a:pt x="0" y="10286999"/>
                </a:lnTo>
                <a:lnTo>
                  <a:pt x="0" y="0"/>
                </a:lnTo>
                <a:lnTo>
                  <a:pt x="9820274" y="0"/>
                </a:lnTo>
                <a:lnTo>
                  <a:pt x="9820274" y="10286999"/>
                </a:lnTo>
                <a:close/>
              </a:path>
            </a:pathLst>
          </a:custGeom>
          <a:solidFill>
            <a:srgbClr val="FDCF6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 name="Google Shape;27;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28700" y="1028700"/>
            <a:ext cx="6067424" cy="3533774"/>
          </a:xfrm>
          <a:prstGeom prst="rect">
            <a:avLst/>
          </a:prstGeom>
          <a:noFill/>
          <a:ln>
            <a:noFill/>
          </a:ln>
        </p:spPr>
      </p:pic>
      <p:sp>
        <p:nvSpPr>
          <p:cNvPr id="28" name="Google Shape;28;p10"/>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1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7200" b="1" i="0">
                <a:solidFill>
                  <a:srgbClr val="34343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12"/>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2255687" y="1641740"/>
            <a:ext cx="13776625" cy="112268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7200" b="1" i="0" u="none" strike="noStrike" cap="none">
                <a:solidFill>
                  <a:srgbClr val="343433"/>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2135080" y="2203962"/>
            <a:ext cx="14017839" cy="250634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7"/>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p:nvPr/>
        </p:nvSpPr>
        <p:spPr>
          <a:xfrm>
            <a:off x="1188165" y="7171360"/>
            <a:ext cx="9265089" cy="35137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pl-PL" sz="2200" dirty="0">
                <a:solidFill>
                  <a:srgbClr val="16204A"/>
                </a:solidFill>
                <a:latin typeface="Verdana"/>
                <a:ea typeface="Verdana"/>
                <a:cs typeface="Verdana"/>
                <a:sym typeface="Verdana"/>
              </a:rPr>
              <a:t>BEZPIECZENSTWO ONLINE SENIOROW CELEM KREATYWNOSCI</a:t>
            </a:r>
          </a:p>
        </p:txBody>
      </p:sp>
      <p:pic>
        <p:nvPicPr>
          <p:cNvPr id="50" name="Google Shape;50;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8700" y="1028700"/>
            <a:ext cx="9058274" cy="5276849"/>
          </a:xfrm>
          <a:prstGeom prst="rect">
            <a:avLst/>
          </a:prstGeom>
          <a:noFill/>
          <a:ln>
            <a:noFill/>
          </a:ln>
        </p:spPr>
      </p:pic>
      <p:sp>
        <p:nvSpPr>
          <p:cNvPr id="51" name="Google Shape;51;p1"/>
          <p:cNvSpPr txBox="1"/>
          <p:nvPr/>
        </p:nvSpPr>
        <p:spPr>
          <a:xfrm>
            <a:off x="11873350" y="858650"/>
            <a:ext cx="6414600" cy="3878498"/>
          </a:xfrm>
          <a:prstGeom prst="rect">
            <a:avLst/>
          </a:prstGeom>
          <a:noFill/>
          <a:ln>
            <a:noFill/>
          </a:ln>
        </p:spPr>
        <p:txBody>
          <a:bodyPr spcFirstLastPara="1" wrap="square" lIns="0" tIns="12700" rIns="0" bIns="0" anchor="t" anchorCtr="0">
            <a:spAutoFit/>
          </a:bodyPr>
          <a:lstStyle/>
          <a:p>
            <a:pPr marL="0" lvl="0" indent="0" algn="l" rtl="0">
              <a:lnSpc>
                <a:spcPct val="115000"/>
              </a:lnSpc>
              <a:spcBef>
                <a:spcPts val="1200"/>
              </a:spcBef>
              <a:spcAft>
                <a:spcPts val="0"/>
              </a:spcAft>
              <a:buClr>
                <a:schemeClr val="dk1"/>
              </a:buClr>
              <a:buSzPts val="1100"/>
              <a:buFont typeface="Arial"/>
              <a:buNone/>
            </a:pPr>
            <a:endParaRPr sz="2600" b="1"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r>
              <a:rPr lang="pl-PL" sz="2600" b="1" dirty="0">
                <a:solidFill>
                  <a:schemeClr val="dk1"/>
                </a:solidFill>
                <a:latin typeface="Tahoma"/>
                <a:ea typeface="Tahoma"/>
                <a:cs typeface="Tahoma"/>
                <a:sym typeface="Tahoma"/>
              </a:rPr>
              <a:t>Moduł 2: Możliwości kulturalne online</a:t>
            </a:r>
            <a:endParaRPr lang="en-GB" sz="2600" b="1"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endParaRPr sz="4600" b="1" dirty="0">
              <a:solidFill>
                <a:schemeClr val="dk1"/>
              </a:solidFill>
              <a:latin typeface="Tahoma"/>
              <a:ea typeface="Tahoma"/>
              <a:cs typeface="Tahoma"/>
              <a:sym typeface="Tahoma"/>
            </a:endParaRPr>
          </a:p>
          <a:p>
            <a:pPr marL="12700" marR="0" lvl="0" indent="0" algn="l" rtl="0">
              <a:lnSpc>
                <a:spcPct val="100000"/>
              </a:lnSpc>
              <a:spcBef>
                <a:spcPts val="100"/>
              </a:spcBef>
              <a:spcAft>
                <a:spcPts val="0"/>
              </a:spcAft>
              <a:buNone/>
            </a:pPr>
            <a:r>
              <a:rPr lang="en-US" sz="4600" b="1" dirty="0">
                <a:solidFill>
                  <a:schemeClr val="dk1"/>
                </a:solidFill>
                <a:latin typeface="Tahoma"/>
                <a:ea typeface="Tahoma"/>
                <a:cs typeface="Tahoma"/>
                <a:sym typeface="Tahoma"/>
              </a:rPr>
              <a:t>PARTNER: E-Seniors</a:t>
            </a:r>
            <a:endParaRPr dirty="0"/>
          </a:p>
          <a:p>
            <a:pPr marL="12700" marR="0" lvl="0" indent="0" algn="l" rtl="0">
              <a:lnSpc>
                <a:spcPct val="100000"/>
              </a:lnSpc>
              <a:spcBef>
                <a:spcPts val="100"/>
              </a:spcBef>
              <a:spcAft>
                <a:spcPts val="0"/>
              </a:spcAft>
              <a:buNone/>
            </a:pPr>
            <a:endParaRPr sz="4600" b="1" dirty="0">
              <a:solidFill>
                <a:schemeClr val="dk1"/>
              </a:solidFill>
              <a:latin typeface="Tahoma"/>
              <a:ea typeface="Tahoma"/>
              <a:cs typeface="Tahoma"/>
              <a:sym typeface="Tahoma"/>
            </a:endParaRPr>
          </a:p>
          <a:p>
            <a:pPr marL="12700" marR="0" lvl="0" indent="0" algn="ctr" rtl="0">
              <a:lnSpc>
                <a:spcPct val="100000"/>
              </a:lnSpc>
              <a:spcBef>
                <a:spcPts val="100"/>
              </a:spcBef>
              <a:spcAft>
                <a:spcPts val="0"/>
              </a:spcAft>
              <a:buNone/>
            </a:pPr>
            <a:endParaRPr dirty="0"/>
          </a:p>
        </p:txBody>
      </p:sp>
      <p:pic>
        <p:nvPicPr>
          <p:cNvPr id="54" name="Google Shape;54;p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3582649" y="6710350"/>
            <a:ext cx="2705100" cy="2705100"/>
          </a:xfrm>
          <a:prstGeom prst="rect">
            <a:avLst/>
          </a:prstGeom>
          <a:noFill/>
          <a:ln>
            <a:noFill/>
          </a:ln>
        </p:spPr>
      </p:pic>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1545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485075"/>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566316"/>
            <a:ext cx="1453337" cy="495465"/>
          </a:xfrm>
          <a:prstGeom prst="rect">
            <a:avLst/>
          </a:prstGeom>
          <a:noFill/>
        </p:spPr>
      </p:pic>
      <p:sp>
        <p:nvSpPr>
          <p:cNvPr id="11" name="CasellaDiTesto 22"/>
          <p:cNvSpPr txBox="1"/>
          <p:nvPr/>
        </p:nvSpPr>
        <p:spPr>
          <a:xfrm>
            <a:off x="10181331" y="941545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3577545" cy="7963062"/>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2.1 :</a:t>
            </a:r>
            <a:r>
              <a:rPr lang="pl-PL" sz="2000" b="1" dirty="0">
                <a:solidFill>
                  <a:srgbClr val="343433"/>
                </a:solidFill>
                <a:latin typeface="Tahoma"/>
                <a:ea typeface="Tahoma"/>
                <a:cs typeface="Tahoma"/>
              </a:rPr>
              <a:t>Informacje kulturowe i możliwości w mediach społecznościowych</a:t>
            </a:r>
            <a:endParaRPr lang="fr-FR" sz="2000" b="1" dirty="0">
              <a:solidFill>
                <a:srgbClr val="343433"/>
              </a:solidFill>
              <a:latin typeface="Tahoma"/>
              <a:ea typeface="Tahoma"/>
              <a:cs typeface="Tahoma"/>
            </a:endParaRPr>
          </a:p>
          <a:p>
            <a:pPr rtl="0">
              <a:spcBef>
                <a:spcPts val="0"/>
              </a:spcBef>
              <a:spcAft>
                <a:spcPts val="1000"/>
              </a:spcAft>
            </a:pPr>
            <a:r>
              <a:rPr lang="fr-FR" sz="8800" b="0" i="0" u="none" strike="noStrike" dirty="0">
                <a:solidFill>
                  <a:srgbClr val="000000"/>
                </a:solidFill>
                <a:effectLst/>
                <a:latin typeface="Times New Roman" panose="02020603050405020304" pitchFamily="18" charset="0"/>
              </a:rPr>
              <a:t> </a:t>
            </a: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6" name="Image 5">
            <a:extLst>
              <a:ext uri="{FF2B5EF4-FFF2-40B4-BE49-F238E27FC236}">
                <a16:creationId xmlns:a16="http://schemas.microsoft.com/office/drawing/2014/main" xmlns="" id="{E8DD811F-147B-4135-A0EC-CDC0EF0C65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36770" y="2238471"/>
            <a:ext cx="3851181" cy="7101840"/>
          </a:xfrm>
          <a:prstGeom prst="rect">
            <a:avLst/>
          </a:prstGeom>
        </p:spPr>
      </p:pic>
      <p:sp>
        <p:nvSpPr>
          <p:cNvPr id="2" name="Ellipse 1">
            <a:extLst>
              <a:ext uri="{FF2B5EF4-FFF2-40B4-BE49-F238E27FC236}">
                <a16:creationId xmlns:a16="http://schemas.microsoft.com/office/drawing/2014/main" xmlns="" id="{82D3C931-CA56-4145-8B37-0467B8EED0EA}"/>
              </a:ext>
            </a:extLst>
          </p:cNvPr>
          <p:cNvSpPr/>
          <p:nvPr/>
        </p:nvSpPr>
        <p:spPr>
          <a:xfrm>
            <a:off x="948905" y="2578319"/>
            <a:ext cx="8557403" cy="60998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spcAft>
                <a:spcPts val="1000"/>
              </a:spcAft>
            </a:pPr>
            <a:r>
              <a:rPr lang="pl-PL" sz="2000" b="0" i="0" u="none" strike="noStrike" dirty="0">
                <a:solidFill>
                  <a:srgbClr val="000000"/>
                </a:solidFill>
                <a:effectLst/>
                <a:latin typeface="+mj-lt"/>
              </a:rPr>
              <a:t>Większość zdjęć ma krótki opis, aby nie tracić czasu na przeczytanie dużej treści, ale szybko zobaczyć zdjęcia i uzyskać podstawowe wymagane informacje. Jeśli chcesz szukać stron lub treści o określonych tematach, używasz tego samego przycisku wyszukiwania, co na Facebooku. Jeśli chcesz zapisać zdjęcie i treść, taką jak przepis na jedzenie, możesz kliknąć przycisk zapisywania w prawym dolnym rogu zdjęć. Jeśli chcesz zobaczyć zapisane treści na swoim Instagramie, kliknij swoje zdjęcie profilowe, kliknij przycisk menu, a znajdziesz zapisaną treść</a:t>
            </a:r>
            <a:r>
              <a:rPr lang="en-US" sz="2000" b="0" i="0" u="none" strike="noStrike" dirty="0">
                <a:solidFill>
                  <a:srgbClr val="000000"/>
                </a:solidFill>
                <a:effectLst/>
                <a:latin typeface="+mj-lt"/>
              </a:rPr>
              <a:t>. </a:t>
            </a:r>
            <a:endParaRPr lang="en-US" sz="2000" b="0" dirty="0">
              <a:effectLst/>
              <a:latin typeface="+mj-lt"/>
            </a:endParaRPr>
          </a:p>
          <a:p>
            <a:endParaRPr lang="fr-FR" dirty="0"/>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1"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8651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5544655" cy="9132613"/>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2.1 :</a:t>
            </a:r>
            <a:r>
              <a:rPr lang="pl-PL" sz="2000" b="1" dirty="0">
                <a:solidFill>
                  <a:srgbClr val="343433"/>
                </a:solidFill>
                <a:latin typeface="Tahoma"/>
                <a:ea typeface="Tahoma"/>
                <a:cs typeface="Tahoma"/>
              </a:rPr>
              <a:t>Informacje kulturowe i możliwości w mediach społecznościowych</a:t>
            </a:r>
            <a:endParaRPr lang="fr-FR" sz="2000" b="1" dirty="0">
              <a:solidFill>
                <a:srgbClr val="343433"/>
              </a:solidFill>
              <a:latin typeface="Tahoma"/>
              <a:ea typeface="Tahoma"/>
              <a:cs typeface="Tahoma"/>
            </a:endParaRPr>
          </a:p>
          <a:p>
            <a:pPr rtl="0">
              <a:spcBef>
                <a:spcPts val="0"/>
              </a:spcBef>
              <a:spcAft>
                <a:spcPts val="1000"/>
              </a:spcAft>
            </a:pPr>
            <a:r>
              <a:rPr lang="fr-FR" sz="8800" b="0" i="0" u="none" strike="noStrike" dirty="0">
                <a:solidFill>
                  <a:srgbClr val="000000"/>
                </a:solidFill>
                <a:effectLst/>
                <a:latin typeface="Times New Roman" panose="02020603050405020304" pitchFamily="18" charset="0"/>
              </a:rPr>
              <a:t> </a:t>
            </a: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3" name="Image 2">
            <a:extLst>
              <a:ext uri="{FF2B5EF4-FFF2-40B4-BE49-F238E27FC236}">
                <a16:creationId xmlns:a16="http://schemas.microsoft.com/office/drawing/2014/main" xmlns="" id="{3458EB14-826C-4D83-BE5C-DAA1D410F5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0823" y="1959108"/>
            <a:ext cx="4054415" cy="7169651"/>
          </a:xfrm>
          <a:prstGeom prst="rect">
            <a:avLst/>
          </a:prstGeom>
        </p:spPr>
      </p:pic>
      <p:sp>
        <p:nvSpPr>
          <p:cNvPr id="2" name="Triangle isocèle 1">
            <a:extLst>
              <a:ext uri="{FF2B5EF4-FFF2-40B4-BE49-F238E27FC236}">
                <a16:creationId xmlns:a16="http://schemas.microsoft.com/office/drawing/2014/main" xmlns="" id="{5D130361-361E-4E16-A940-18F457300336}"/>
              </a:ext>
            </a:extLst>
          </p:cNvPr>
          <p:cNvSpPr/>
          <p:nvPr/>
        </p:nvSpPr>
        <p:spPr>
          <a:xfrm>
            <a:off x="1949570" y="2518914"/>
            <a:ext cx="7815532" cy="5969478"/>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spcAft>
                <a:spcPts val="1000"/>
              </a:spcAft>
            </a:pPr>
            <a:r>
              <a:rPr lang="pl-PL" sz="2000" b="0" i="0" u="none" strike="noStrike" dirty="0">
                <a:solidFill>
                  <a:srgbClr val="000000"/>
                </a:solidFill>
                <a:effectLst/>
                <a:latin typeface="+mj-lt"/>
              </a:rPr>
              <a:t>Jak szukać konkretnych grup na Instagramie.</a:t>
            </a:r>
          </a:p>
          <a:p>
            <a:pPr rtl="0">
              <a:spcBef>
                <a:spcPts val="0"/>
              </a:spcBef>
              <a:spcAft>
                <a:spcPts val="1000"/>
              </a:spcAft>
            </a:pPr>
            <a:r>
              <a:rPr lang="pl-PL" sz="2000" b="1" i="0" u="none" strike="noStrike" dirty="0">
                <a:solidFill>
                  <a:srgbClr val="000000"/>
                </a:solidFill>
                <a:effectLst/>
                <a:latin typeface="+mj-lt"/>
              </a:rPr>
              <a:t>Przykład</a:t>
            </a:r>
            <a:r>
              <a:rPr lang="pl-PL" sz="2000" b="0" i="0" u="none" strike="noStrike" dirty="0">
                <a:solidFill>
                  <a:srgbClr val="000000"/>
                </a:solidFill>
                <a:effectLst/>
                <a:latin typeface="+mj-lt"/>
              </a:rPr>
              <a:t>: chcesz znaleźć strony kulinarne i uzyskać przepisy. Wpiszesz „kuchnia” lub „gotowanie” w wyszukiwarce, a wyświetli się wiele stron</a:t>
            </a:r>
          </a:p>
          <a:p>
            <a:pPr rtl="0">
              <a:spcBef>
                <a:spcPts val="0"/>
              </a:spcBef>
              <a:spcAft>
                <a:spcPts val="1000"/>
              </a:spcAft>
            </a:pPr>
            <a:r>
              <a:rPr lang="en-US" sz="2000" b="0" i="0" u="none" strike="noStrike" dirty="0">
                <a:solidFill>
                  <a:srgbClr val="000000"/>
                </a:solidFill>
                <a:effectLst/>
                <a:latin typeface="+mj-lt"/>
              </a:rPr>
              <a:t>. </a:t>
            </a:r>
            <a:endParaRPr lang="en-US" sz="2000" b="0" dirty="0">
              <a:effectLst/>
              <a:latin typeface="+mj-lt"/>
            </a:endParaRPr>
          </a:p>
          <a:p>
            <a:r>
              <a:rPr lang="en-US" sz="1800" dirty="0"/>
              <a:t/>
            </a:r>
            <a:br>
              <a:rPr lang="en-US" sz="1800" dirty="0"/>
            </a:br>
            <a:endParaRPr lang="fr-FR" dirty="0"/>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1"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5154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6010482" cy="7167973"/>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2.1 :</a:t>
            </a:r>
            <a:r>
              <a:rPr lang="pl-PL" sz="2000" b="1" dirty="0">
                <a:solidFill>
                  <a:srgbClr val="343433"/>
                </a:solidFill>
                <a:latin typeface="Tahoma"/>
                <a:ea typeface="Tahoma"/>
                <a:cs typeface="Tahoma"/>
              </a:rPr>
              <a:t>Informacje kulturowe i możliwości w mediach społecznościowych</a:t>
            </a:r>
            <a:endParaRPr lang="fr-FR" sz="2000" b="1" dirty="0">
              <a:solidFill>
                <a:srgbClr val="343433"/>
              </a:solidFill>
              <a:latin typeface="Tahoma"/>
              <a:ea typeface="Tahoma"/>
              <a:cs typeface="Tahoma"/>
            </a:endParaRPr>
          </a:p>
          <a:p>
            <a:pPr rtl="0">
              <a:spcBef>
                <a:spcPts val="0"/>
              </a:spcBef>
              <a:spcAft>
                <a:spcPts val="1000"/>
              </a:spcAft>
            </a:pPr>
            <a:r>
              <a:rPr lang="en-US" sz="2400" dirty="0"/>
              <a:t/>
            </a:r>
            <a:br>
              <a:rPr lang="en-US" sz="2400" dirty="0"/>
            </a:br>
            <a:r>
              <a:rPr lang="en-US" sz="2400" dirty="0"/>
              <a:t> </a:t>
            </a:r>
          </a:p>
          <a:p>
            <a:pPr rtl="0">
              <a:spcBef>
                <a:spcPts val="0"/>
              </a:spcBef>
              <a:spcAft>
                <a:spcPts val="1000"/>
              </a:spcAft>
            </a:pPr>
            <a:r>
              <a:rPr lang="pl-PL" sz="2800" b="0" i="0" u="none" strike="noStrike" dirty="0">
                <a:solidFill>
                  <a:srgbClr val="000000"/>
                </a:solidFill>
                <a:effectLst/>
                <a:latin typeface="+mj-lt"/>
              </a:rPr>
              <a:t>Instagram ma również wyszukiwarke osób, muzyki, miejsc. Aby czegoś szukać, możesz użyć hashtagu #. Możesz śledzić strony muzeów, śpiewaków, muzyki, sztuki itp</a:t>
            </a:r>
            <a:r>
              <a:rPr lang="en-US" sz="2800" b="0" i="0" u="none" strike="noStrike" dirty="0">
                <a:solidFill>
                  <a:srgbClr val="000000"/>
                </a:solidFill>
                <a:effectLst/>
                <a:latin typeface="+mj-lt"/>
              </a:rPr>
              <a:t>.</a:t>
            </a:r>
            <a:endParaRPr lang="en-US" sz="2800" b="0" dirty="0">
              <a:effectLst/>
              <a:latin typeface="+mj-lt"/>
            </a:endParaRPr>
          </a:p>
          <a:p>
            <a:r>
              <a:rPr lang="en-US" sz="9600" dirty="0"/>
              <a:t/>
            </a:r>
            <a:br>
              <a:rPr lang="en-US" sz="9600" dirty="0"/>
            </a:br>
            <a:r>
              <a:rPr lang="en-US" sz="9600" dirty="0"/>
              <a:t/>
            </a:r>
            <a:br>
              <a:rPr lang="en-US" sz="96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4" name="Image 3">
            <a:extLst>
              <a:ext uri="{FF2B5EF4-FFF2-40B4-BE49-F238E27FC236}">
                <a16:creationId xmlns:a16="http://schemas.microsoft.com/office/drawing/2014/main" xmlns="" id="{029F4C99-484A-48BC-A295-F9B8568A454C}"/>
              </a:ext>
            </a:extLst>
          </p:cNvPr>
          <p:cNvPicPr>
            <a:picLocks noChangeAspect="1"/>
          </p:cNvPicPr>
          <p:nvPr/>
        </p:nvPicPr>
        <p:blipFill>
          <a:blip r:embed="rId4"/>
          <a:stretch>
            <a:fillRect/>
          </a:stretch>
        </p:blipFill>
        <p:spPr>
          <a:xfrm>
            <a:off x="5473761" y="4671202"/>
            <a:ext cx="7340477" cy="2911095"/>
          </a:xfrm>
          <a:prstGeom prst="rect">
            <a:avLst/>
          </a:prstGeom>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0"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4293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5596414" cy="9383964"/>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2.1 :</a:t>
            </a:r>
            <a:r>
              <a:rPr lang="pl-PL" sz="2000" b="1" dirty="0">
                <a:solidFill>
                  <a:srgbClr val="343433"/>
                </a:solidFill>
                <a:latin typeface="Tahoma"/>
                <a:ea typeface="Tahoma"/>
                <a:cs typeface="Tahoma"/>
              </a:rPr>
              <a:t>Informacje kulturowe i możliwości w mediach społecznościowych</a:t>
            </a:r>
            <a:endParaRPr lang="fr-FR" sz="2000" b="1" dirty="0">
              <a:solidFill>
                <a:srgbClr val="343433"/>
              </a:solidFill>
              <a:latin typeface="Tahoma"/>
              <a:ea typeface="Tahoma"/>
              <a:cs typeface="Tahoma"/>
            </a:endParaRPr>
          </a:p>
          <a:p>
            <a:pPr rtl="0">
              <a:spcBef>
                <a:spcPts val="0"/>
              </a:spcBef>
              <a:spcAft>
                <a:spcPts val="1000"/>
              </a:spcAft>
            </a:pPr>
            <a:endParaRPr lang="en-US" sz="2400" dirty="0"/>
          </a:p>
          <a:p>
            <a:pPr rtl="0">
              <a:spcBef>
                <a:spcPts val="0"/>
              </a:spcBef>
              <a:spcAft>
                <a:spcPts val="1000"/>
              </a:spcAft>
            </a:pPr>
            <a:r>
              <a:rPr lang="en-US" sz="2400" dirty="0"/>
              <a:t/>
            </a:r>
            <a:br>
              <a:rPr lang="en-US" sz="2400" dirty="0"/>
            </a:br>
            <a:r>
              <a:rPr lang="pl-PL" sz="2800" b="1" i="0" u="none" strike="noStrike" dirty="0">
                <a:solidFill>
                  <a:srgbClr val="000000"/>
                </a:solidFill>
                <a:effectLst/>
                <a:latin typeface="Times New Roman" panose="02020603050405020304" pitchFamily="18" charset="0"/>
              </a:rPr>
              <a:t>YouTube </a:t>
            </a:r>
            <a:r>
              <a:rPr lang="pl-PL" sz="2800" i="0" u="none" strike="noStrike" dirty="0">
                <a:solidFill>
                  <a:srgbClr val="000000"/>
                </a:solidFill>
                <a:effectLst/>
                <a:latin typeface="Times New Roman" panose="02020603050405020304" pitchFamily="18" charset="0"/>
              </a:rPr>
              <a:t>to prawdopodobnie najlepsze media społecznościowe do wykorzystania w treściach kulturalnych. Oprócz muzyki i programów ulubionych piosenkarzy lub kompozytorów, można znaleźć wiele innych rzeczy, takich jak filmy dokumentalne, wiadomości, programy telewizyjne, tutoriale itp. na prawie każdy temat</a:t>
            </a:r>
            <a:r>
              <a:rPr lang="en-US" sz="2800" b="0" i="0" u="none" strike="noStrike" dirty="0">
                <a:solidFill>
                  <a:srgbClr val="000000"/>
                </a:solidFill>
                <a:effectLst/>
                <a:latin typeface="Times New Roman" panose="02020603050405020304" pitchFamily="18" charset="0"/>
              </a:rPr>
              <a:t>.</a:t>
            </a:r>
            <a:r>
              <a:rPr lang="en-US" sz="9600" dirty="0"/>
              <a:t/>
            </a:r>
            <a:br>
              <a:rPr lang="en-US" sz="9600" dirty="0"/>
            </a:b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3" name="Image 2">
            <a:extLst>
              <a:ext uri="{FF2B5EF4-FFF2-40B4-BE49-F238E27FC236}">
                <a16:creationId xmlns:a16="http://schemas.microsoft.com/office/drawing/2014/main" xmlns="" id="{9EA05C69-5AA8-4441-A034-CE9B974B5E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3810" y="4468483"/>
            <a:ext cx="11396344" cy="4355705"/>
          </a:xfrm>
          <a:prstGeom prst="rect">
            <a:avLst/>
          </a:prstGeom>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0"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929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3577545" cy="10302164"/>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2.1 :</a:t>
            </a:r>
            <a:r>
              <a:rPr lang="pl-PL" sz="2000" b="1" dirty="0">
                <a:solidFill>
                  <a:srgbClr val="343433"/>
                </a:solidFill>
                <a:latin typeface="Tahoma"/>
                <a:ea typeface="Tahoma"/>
                <a:cs typeface="Tahoma"/>
              </a:rPr>
              <a:t>Informacje kulturowe i możliwości w mediach społecznościowych</a:t>
            </a:r>
            <a:endParaRPr lang="fr-FR" sz="2000" b="1" dirty="0">
              <a:solidFill>
                <a:srgbClr val="343433"/>
              </a:solidFill>
              <a:latin typeface="Tahoma"/>
              <a:ea typeface="Tahoma"/>
              <a:cs typeface="Tahoma"/>
            </a:endParaRPr>
          </a:p>
          <a:p>
            <a:pPr rtl="0">
              <a:spcBef>
                <a:spcPts val="0"/>
              </a:spcBef>
              <a:spcAft>
                <a:spcPts val="1000"/>
              </a:spcAft>
            </a:pPr>
            <a:r>
              <a:rPr lang="en-US" sz="2400" dirty="0"/>
              <a:t/>
            </a:r>
            <a:br>
              <a:rPr lang="en-US" sz="2400" dirty="0"/>
            </a:br>
            <a:r>
              <a:rPr lang="en-US" sz="2400" dirty="0"/>
              <a:t/>
            </a:r>
            <a:br>
              <a:rPr lang="en-US" sz="2400" dirty="0"/>
            </a:b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5" name="Rectangle 4">
            <a:extLst>
              <a:ext uri="{FF2B5EF4-FFF2-40B4-BE49-F238E27FC236}">
                <a16:creationId xmlns:a16="http://schemas.microsoft.com/office/drawing/2014/main" xmlns="" id="{C333D1DB-2991-47D5-AAFC-99E42290093E}"/>
              </a:ext>
            </a:extLst>
          </p:cNvPr>
          <p:cNvSpPr/>
          <p:nvPr/>
        </p:nvSpPr>
        <p:spPr>
          <a:xfrm>
            <a:off x="1796808" y="3211038"/>
            <a:ext cx="7347191" cy="422812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2400" b="0" i="0" u="none" strike="noStrike" dirty="0">
                <a:solidFill>
                  <a:srgbClr val="000000"/>
                </a:solidFill>
                <a:effectLst/>
                <a:latin typeface="+mj-lt"/>
              </a:rPr>
              <a:t>Możesz udostępniać, zapisywać lub subskrybować swoją ulubioną muzykę, kompozytorów, piosenkarzy, artystów, kanały telewizyjne itp. Możesz także utworzyć własną listę odtwarzania, klikając przycisk „zapisz”, jak pokazano </a:t>
            </a:r>
            <a:r>
              <a:rPr lang="en-GB" sz="2400" b="0" i="0" u="none" strike="noStrike" dirty="0" err="1">
                <a:solidFill>
                  <a:srgbClr val="000000"/>
                </a:solidFill>
                <a:effectLst/>
                <a:latin typeface="+mj-lt"/>
              </a:rPr>
              <a:t>na</a:t>
            </a:r>
            <a:r>
              <a:rPr lang="en-GB" sz="2400" b="0" i="0" u="none" strike="noStrike" dirty="0">
                <a:solidFill>
                  <a:srgbClr val="000000"/>
                </a:solidFill>
                <a:effectLst/>
                <a:latin typeface="+mj-lt"/>
              </a:rPr>
              <a:t> </a:t>
            </a:r>
            <a:r>
              <a:rPr lang="en-GB" sz="2400" b="0" i="0" u="none" strike="noStrike" dirty="0" err="1">
                <a:solidFill>
                  <a:srgbClr val="000000"/>
                </a:solidFill>
                <a:effectLst/>
                <a:latin typeface="+mj-lt"/>
              </a:rPr>
              <a:t>zdjeciu</a:t>
            </a:r>
            <a:r>
              <a:rPr lang="en-US" sz="2400" b="0" i="0" u="none" strike="noStrike" dirty="0">
                <a:solidFill>
                  <a:srgbClr val="000000"/>
                </a:solidFill>
                <a:effectLst/>
                <a:latin typeface="+mj-lt"/>
              </a:rPr>
              <a:t>.</a:t>
            </a:r>
            <a:endParaRPr lang="en-US" sz="2400" b="0" dirty="0">
              <a:effectLst/>
              <a:latin typeface="+mj-lt"/>
            </a:endParaRPr>
          </a:p>
          <a:p>
            <a:pPr algn="ctr"/>
            <a:endParaRPr lang="fr-FR" dirty="0"/>
          </a:p>
        </p:txBody>
      </p:sp>
      <p:pic>
        <p:nvPicPr>
          <p:cNvPr id="4098" name="Picture 2">
            <a:extLst>
              <a:ext uri="{FF2B5EF4-FFF2-40B4-BE49-F238E27FC236}">
                <a16:creationId xmlns:a16="http://schemas.microsoft.com/office/drawing/2014/main" xmlns="" id="{0296F691-5BED-4ADC-B501-77C0807CCCF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147032" y="3180966"/>
            <a:ext cx="5227321" cy="425704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1"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8709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682528" y="800099"/>
            <a:ext cx="16717848" cy="12949043"/>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2.1:</a:t>
            </a:r>
            <a:r>
              <a:rPr lang="pl-PL" sz="2000" b="1" dirty="0">
                <a:solidFill>
                  <a:srgbClr val="343433"/>
                </a:solidFill>
                <a:latin typeface="Tahoma"/>
                <a:ea typeface="Tahoma"/>
                <a:cs typeface="Tahoma"/>
              </a:rPr>
              <a:t>Informacje kulturowe i możliwości w mediach społecznościowych</a:t>
            </a:r>
            <a:endParaRPr lang="fr-FR" sz="2000" b="1" dirty="0">
              <a:solidFill>
                <a:srgbClr val="343433"/>
              </a:solidFill>
              <a:latin typeface="Tahoma"/>
              <a:ea typeface="Tahoma"/>
              <a:cs typeface="Tahoma"/>
            </a:endParaRPr>
          </a:p>
          <a:p>
            <a:pPr rtl="0">
              <a:spcBef>
                <a:spcPts val="0"/>
              </a:spcBef>
              <a:spcAft>
                <a:spcPts val="1000"/>
              </a:spcAft>
            </a:pPr>
            <a:r>
              <a:rPr lang="en-US" sz="2400" dirty="0"/>
              <a:t/>
            </a:r>
            <a:br>
              <a:rPr lang="en-US" sz="2400" dirty="0"/>
            </a:br>
            <a:r>
              <a:rPr lang="en-US" sz="2400" dirty="0"/>
              <a:t/>
            </a:r>
            <a:br>
              <a:rPr lang="en-US" sz="2400" dirty="0"/>
            </a:br>
            <a:r>
              <a:rPr lang="en-US" sz="9600" dirty="0"/>
              <a:t/>
            </a:r>
            <a:br>
              <a:rPr lang="en-US" sz="9600" dirty="0"/>
            </a:br>
            <a:r>
              <a:rPr lang="en-US" sz="9600" dirty="0"/>
              <a:t/>
            </a:r>
            <a:br>
              <a:rPr lang="en-US" sz="9600" dirty="0"/>
            </a:b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3" name="Image 2">
            <a:extLst>
              <a:ext uri="{FF2B5EF4-FFF2-40B4-BE49-F238E27FC236}">
                <a16:creationId xmlns:a16="http://schemas.microsoft.com/office/drawing/2014/main" xmlns="" id="{EA74B591-2F73-45DF-ABD6-D05CA2813ED6}"/>
              </a:ext>
            </a:extLst>
          </p:cNvPr>
          <p:cNvPicPr>
            <a:picLocks noChangeAspect="1"/>
          </p:cNvPicPr>
          <p:nvPr/>
        </p:nvPicPr>
        <p:blipFill>
          <a:blip r:embed="rId4"/>
          <a:stretch>
            <a:fillRect/>
          </a:stretch>
        </p:blipFill>
        <p:spPr>
          <a:xfrm>
            <a:off x="10755044" y="1828800"/>
            <a:ext cx="3944368" cy="6866626"/>
          </a:xfrm>
          <a:prstGeom prst="rect">
            <a:avLst/>
          </a:prstGeom>
        </p:spPr>
      </p:pic>
      <p:sp>
        <p:nvSpPr>
          <p:cNvPr id="2" name="Rectangle 1">
            <a:extLst>
              <a:ext uri="{FF2B5EF4-FFF2-40B4-BE49-F238E27FC236}">
                <a16:creationId xmlns:a16="http://schemas.microsoft.com/office/drawing/2014/main" xmlns="" id="{EC9D7AA0-E38E-4A4C-910F-2351CCECAF06}"/>
              </a:ext>
            </a:extLst>
          </p:cNvPr>
          <p:cNvSpPr/>
          <p:nvPr/>
        </p:nvSpPr>
        <p:spPr>
          <a:xfrm>
            <a:off x="1462653" y="2570672"/>
            <a:ext cx="8282203" cy="541738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2000" b="0" i="0" u="none" strike="noStrike" dirty="0">
                <a:solidFill>
                  <a:srgbClr val="000000"/>
                </a:solidFill>
                <a:effectLst/>
                <a:latin typeface="+mj-lt"/>
              </a:rPr>
              <a:t>Ostatnio oglądane filmy zostaną automatycznie zapisane w „</a:t>
            </a:r>
            <a:r>
              <a:rPr lang="pl-PL" sz="2000" b="1" i="0" u="none" strike="noStrike" dirty="0">
                <a:solidFill>
                  <a:srgbClr val="000000"/>
                </a:solidFill>
                <a:effectLst/>
                <a:latin typeface="+mj-lt"/>
              </a:rPr>
              <a:t>historii</a:t>
            </a:r>
            <a:r>
              <a:rPr lang="pl-PL" sz="2000" b="0" i="0" u="none" strike="noStrike" dirty="0">
                <a:solidFill>
                  <a:srgbClr val="000000"/>
                </a:solidFill>
                <a:effectLst/>
                <a:latin typeface="+mj-lt"/>
              </a:rPr>
              <a:t>”, aby łatwiej było wrócić i znaleźć utwór muzyczny lub dowolny inny obejrzany film</a:t>
            </a:r>
            <a:r>
              <a:rPr lang="en-US" sz="2000" b="0" i="0" u="none" strike="noStrike" dirty="0">
                <a:solidFill>
                  <a:srgbClr val="000000"/>
                </a:solidFill>
                <a:effectLst/>
                <a:latin typeface="+mj-lt"/>
              </a:rPr>
              <a:t>. </a:t>
            </a:r>
          </a:p>
          <a:p>
            <a:pPr algn="just"/>
            <a:endParaRPr lang="en-US" sz="2000" dirty="0">
              <a:solidFill>
                <a:srgbClr val="000000"/>
              </a:solidFill>
              <a:latin typeface="+mj-lt"/>
            </a:endParaRPr>
          </a:p>
          <a:p>
            <a:pPr algn="just"/>
            <a:endParaRPr lang="en-US" sz="2000" b="0" i="0" u="none" strike="noStrike" dirty="0">
              <a:solidFill>
                <a:srgbClr val="000000"/>
              </a:solidFill>
              <a:effectLst/>
              <a:latin typeface="+mj-lt"/>
            </a:endParaRPr>
          </a:p>
          <a:p>
            <a:pPr algn="just"/>
            <a:r>
              <a:rPr lang="pl-PL" sz="2000" b="0" i="0" u="none" strike="noStrike" dirty="0">
                <a:solidFill>
                  <a:srgbClr val="000000"/>
                </a:solidFill>
                <a:effectLst/>
                <a:latin typeface="+mj-lt"/>
              </a:rPr>
              <a:t>Łatwiej jest pozostać w kontakcie i być na bieżąco z aktualnymi wydarzeniami kulturalnymi i kreatywnymi, korzystając z mediów społecznościowych. Strony na Facebooku zawierają aktualizacje i najnowsze informacje o trwających wydarzeniach, podczas gdy Instagram pokazuje więcej zdjęć, filmów na żywo i krótkich filmów o tych wydarzeniach. YouTube to wideoteka, w której za darmo można znaleźć wiele ciekawych prac kulturalnych i kreatywnych, wydarzeń, tutoriali</a:t>
            </a:r>
            <a:r>
              <a:rPr lang="en-GB" sz="2000" b="0" i="0" u="none" strike="noStrike" dirty="0">
                <a:solidFill>
                  <a:srgbClr val="000000"/>
                </a:solidFill>
                <a:effectLst/>
                <a:latin typeface="+mj-lt"/>
              </a:rPr>
              <a:t>.</a:t>
            </a:r>
            <a:endParaRPr lang="en-US" sz="1400" b="0" i="0" u="none" strike="noStrike" dirty="0">
              <a:solidFill>
                <a:srgbClr val="000000"/>
              </a:solidFill>
              <a:effectLst/>
              <a:latin typeface="Times New Roman" panose="02020603050405020304" pitchFamily="18" charset="0"/>
            </a:endParaRPr>
          </a:p>
          <a:p>
            <a:pPr algn="ctr"/>
            <a:endParaRPr lang="fr-FR" dirty="0"/>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1"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8462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3577545" cy="13441485"/>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2.2:</a:t>
            </a:r>
            <a:r>
              <a:rPr lang="pl-PL" sz="3200" b="1" i="0" u="none" strike="noStrike" dirty="0">
                <a:solidFill>
                  <a:srgbClr val="000000"/>
                </a:solidFill>
                <a:effectLst/>
                <a:latin typeface="Times New Roman" panose="02020603050405020304" pitchFamily="18" charset="0"/>
              </a:rPr>
              <a:t>Tworzenie i promowanie kultury w</a:t>
            </a:r>
            <a:r>
              <a:rPr lang="en-GB" sz="3200" b="1" i="0" u="none" strike="noStrike" dirty="0">
                <a:solidFill>
                  <a:srgbClr val="000000"/>
                </a:solidFill>
                <a:effectLst/>
                <a:latin typeface="Times New Roman" panose="02020603050405020304" pitchFamily="18" charset="0"/>
              </a:rPr>
              <a:t> </a:t>
            </a:r>
            <a:r>
              <a:rPr lang="en-GB" sz="3200" b="1" i="0" u="none" strike="noStrike" dirty="0" err="1">
                <a:solidFill>
                  <a:srgbClr val="000000"/>
                </a:solidFill>
                <a:effectLst/>
                <a:latin typeface="Times New Roman" panose="02020603050405020304" pitchFamily="18" charset="0"/>
              </a:rPr>
              <a:t>mediach</a:t>
            </a:r>
            <a:r>
              <a:rPr lang="pl-PL" sz="3200" b="1" i="0" u="none" strike="noStrike" dirty="0">
                <a:solidFill>
                  <a:srgbClr val="000000"/>
                </a:solidFill>
                <a:effectLst/>
                <a:latin typeface="Times New Roman" panose="02020603050405020304" pitchFamily="18" charset="0"/>
              </a:rPr>
              <a:t> społeczności</a:t>
            </a:r>
            <a:r>
              <a:rPr lang="en-GB" sz="3200" b="1" i="0" u="none" strike="noStrike" dirty="0" err="1">
                <a:solidFill>
                  <a:srgbClr val="000000"/>
                </a:solidFill>
                <a:effectLst/>
                <a:latin typeface="Times New Roman" panose="02020603050405020304" pitchFamily="18" charset="0"/>
              </a:rPr>
              <a:t>owy</a:t>
            </a:r>
            <a:r>
              <a:rPr lang="pl-PL" sz="3200" b="1" i="0" u="none" strike="noStrike" dirty="0">
                <a:solidFill>
                  <a:srgbClr val="000000"/>
                </a:solidFill>
                <a:effectLst/>
                <a:latin typeface="Times New Roman" panose="02020603050405020304" pitchFamily="18" charset="0"/>
              </a:rPr>
              <a:t>ch</a:t>
            </a:r>
            <a:r>
              <a:rPr lang="en-GB" sz="3200" b="1" i="0" u="none" strike="noStrike" dirty="0">
                <a:solidFill>
                  <a:srgbClr val="000000"/>
                </a:solidFill>
                <a:effectLst/>
                <a:latin typeface="Times New Roman" panose="02020603050405020304" pitchFamily="18" charset="0"/>
              </a:rPr>
              <a:t> </a:t>
            </a:r>
            <a:endParaRPr lang="fr-FR" sz="3200" b="1" dirty="0">
              <a:solidFill>
                <a:srgbClr val="343433"/>
              </a:solidFill>
              <a:latin typeface="Tahoma"/>
              <a:ea typeface="Tahoma"/>
              <a:cs typeface="Tahoma"/>
            </a:endParaRPr>
          </a:p>
          <a:p>
            <a:pPr rtl="0">
              <a:spcBef>
                <a:spcPts val="0"/>
              </a:spcBef>
              <a:spcAft>
                <a:spcPts val="1000"/>
              </a:spcAft>
            </a:pPr>
            <a:r>
              <a:rPr lang="en-US" sz="2400" dirty="0"/>
              <a:t/>
            </a:r>
            <a:br>
              <a:rPr lang="en-US" sz="2400" dirty="0"/>
            </a:br>
            <a:r>
              <a:rPr lang="en-US" sz="2400" dirty="0"/>
              <a:t/>
            </a:r>
            <a:br>
              <a:rPr lang="en-US" sz="2400" dirty="0"/>
            </a:br>
            <a:r>
              <a:rPr lang="en-US" sz="9600" dirty="0"/>
              <a:t/>
            </a:r>
            <a:br>
              <a:rPr lang="en-US" sz="9600" dirty="0"/>
            </a:br>
            <a:r>
              <a:rPr lang="en-US" sz="9600" dirty="0"/>
              <a:t/>
            </a:r>
            <a:br>
              <a:rPr lang="en-US" sz="9600" dirty="0"/>
            </a:b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4" name="Image 3">
            <a:extLst>
              <a:ext uri="{FF2B5EF4-FFF2-40B4-BE49-F238E27FC236}">
                <a16:creationId xmlns:a16="http://schemas.microsoft.com/office/drawing/2014/main" xmlns="" id="{EA63B97F-B122-47F1-8C3F-47749A4984FA}"/>
              </a:ext>
            </a:extLst>
          </p:cNvPr>
          <p:cNvPicPr>
            <a:picLocks noChangeAspect="1"/>
          </p:cNvPicPr>
          <p:nvPr/>
        </p:nvPicPr>
        <p:blipFill>
          <a:blip r:embed="rId4"/>
          <a:stretch>
            <a:fillRect/>
          </a:stretch>
        </p:blipFill>
        <p:spPr>
          <a:xfrm>
            <a:off x="10869285" y="2415396"/>
            <a:ext cx="4485734" cy="6521570"/>
          </a:xfrm>
          <a:prstGeom prst="rect">
            <a:avLst/>
          </a:prstGeom>
        </p:spPr>
      </p:pic>
      <p:sp>
        <p:nvSpPr>
          <p:cNvPr id="2" name="Rectangle 1">
            <a:extLst>
              <a:ext uri="{FF2B5EF4-FFF2-40B4-BE49-F238E27FC236}">
                <a16:creationId xmlns:a16="http://schemas.microsoft.com/office/drawing/2014/main" xmlns="" id="{B2876A11-E26E-4D22-B0AD-26D836CBC703}"/>
              </a:ext>
            </a:extLst>
          </p:cNvPr>
          <p:cNvSpPr/>
          <p:nvPr/>
        </p:nvSpPr>
        <p:spPr>
          <a:xfrm>
            <a:off x="1500995" y="2536166"/>
            <a:ext cx="8005313" cy="65215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1000"/>
              </a:spcAft>
            </a:pPr>
            <a:r>
              <a:rPr lang="pl-PL" sz="2000" b="0" i="0" u="none" strike="noStrike" dirty="0">
                <a:solidFill>
                  <a:srgbClr val="000000"/>
                </a:solidFill>
                <a:effectLst/>
                <a:latin typeface="+mj-lt"/>
              </a:rPr>
              <a:t>Media społecznościowe mogą być wykorzystywane do tworzenia i promowania własnej pracy oraz planowania działań kulturalnych. W tej sekcji wyjaśnimy, jak to zrobić.</a:t>
            </a:r>
          </a:p>
          <a:p>
            <a:pPr algn="just" rtl="0">
              <a:spcBef>
                <a:spcPts val="0"/>
              </a:spcBef>
              <a:spcAft>
                <a:spcPts val="1000"/>
              </a:spcAft>
            </a:pPr>
            <a:r>
              <a:rPr lang="pl-PL" sz="2000" b="1" i="0" u="none" strike="noStrike" dirty="0">
                <a:solidFill>
                  <a:srgbClr val="000000"/>
                </a:solidFill>
                <a:effectLst/>
                <a:latin typeface="+mj-lt"/>
              </a:rPr>
              <a:t>Na przykład</a:t>
            </a:r>
            <a:r>
              <a:rPr lang="pl-PL" sz="2000" b="0" i="0" u="none" strike="noStrike" dirty="0">
                <a:solidFill>
                  <a:srgbClr val="000000"/>
                </a:solidFill>
                <a:effectLst/>
                <a:latin typeface="+mj-lt"/>
              </a:rPr>
              <a:t>: jesteś dobry w gotowaniu i chcesz dzielić się przepisami ze znajomymi i innymi użytkownikami mediów społecznościowych. Masz kilka opcji. Na Facebooku: możesz utworzyć grupę, przypisać nazwę i wysłać zaproszenia do znajomych i współpracowników. Możesz tworzyć grupy publiczne, prywatne lub tajne. Te funkcje określają, kto może uzyskiwać dostęp do treści udostępnianych w Twojej grupie i wyświetlać je. Jeśli udostępnisz ją publicznie, wszyscy będą mogli zobaczyć zawartość grupy, w innych przypadkach tylko członkowie grupy zobaczą zawartość. Po lewej stronie kanału informacyjnego Facebooka znajduje się przycisk „Grupy”, po kliknięciu przekieruje on na inną stronę, na której masz opcję „utwórz nową grupę”. Możesz dodać nazwę, zaprosić ludzi, a nawet stworzyć reguły dla swojej grupy</a:t>
            </a:r>
          </a:p>
          <a:p>
            <a:pPr algn="just" rtl="0">
              <a:spcBef>
                <a:spcPts val="0"/>
              </a:spcBef>
              <a:spcAft>
                <a:spcPts val="1000"/>
              </a:spcAft>
            </a:pPr>
            <a:r>
              <a:rPr lang="en-US" sz="2000" b="0" i="0" u="none" strike="noStrike" dirty="0">
                <a:solidFill>
                  <a:srgbClr val="000000"/>
                </a:solidFill>
                <a:effectLst/>
                <a:latin typeface="+mj-lt"/>
              </a:rPr>
              <a:t>. </a:t>
            </a:r>
            <a:endParaRPr lang="en-US" sz="2000" b="0" dirty="0">
              <a:effectLst/>
              <a:latin typeface="+mj-lt"/>
            </a:endParaRPr>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1"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2019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3577545" cy="13503040"/>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2.2:</a:t>
            </a:r>
            <a:r>
              <a:rPr lang="pl-PL" sz="3600" b="1" i="0" u="none" strike="noStrike" dirty="0">
                <a:solidFill>
                  <a:srgbClr val="000000"/>
                </a:solidFill>
                <a:effectLst/>
                <a:latin typeface="Times New Roman" panose="02020603050405020304" pitchFamily="18" charset="0"/>
              </a:rPr>
              <a:t>Tworzenie i promowanie kultury w mediach społeczności</a:t>
            </a:r>
            <a:r>
              <a:rPr lang="en-GB" sz="3600" b="1" i="0" u="none" strike="noStrike" dirty="0" err="1">
                <a:solidFill>
                  <a:srgbClr val="000000"/>
                </a:solidFill>
                <a:effectLst/>
                <a:latin typeface="Times New Roman" panose="02020603050405020304" pitchFamily="18" charset="0"/>
              </a:rPr>
              <a:t>owy</a:t>
            </a:r>
            <a:r>
              <a:rPr lang="pl-PL" sz="3600" b="1" i="0" u="none" strike="noStrike" dirty="0">
                <a:solidFill>
                  <a:srgbClr val="000000"/>
                </a:solidFill>
                <a:effectLst/>
                <a:latin typeface="Times New Roman" panose="02020603050405020304" pitchFamily="18" charset="0"/>
              </a:rPr>
              <a:t>ch </a:t>
            </a:r>
          </a:p>
          <a:p>
            <a:pPr rtl="0">
              <a:spcBef>
                <a:spcPts val="0"/>
              </a:spcBef>
              <a:spcAft>
                <a:spcPts val="1000"/>
              </a:spcAft>
            </a:pPr>
            <a:r>
              <a:rPr lang="en-US" sz="2400" dirty="0"/>
              <a:t/>
            </a:r>
            <a:br>
              <a:rPr lang="en-US" sz="2400" dirty="0"/>
            </a:br>
            <a:r>
              <a:rPr lang="en-US" sz="2400" dirty="0"/>
              <a:t/>
            </a:r>
            <a:br>
              <a:rPr lang="en-US" sz="2400" dirty="0"/>
            </a:br>
            <a:r>
              <a:rPr lang="en-US" sz="9600" dirty="0"/>
              <a:t/>
            </a:r>
            <a:br>
              <a:rPr lang="en-US" sz="9600" dirty="0"/>
            </a:br>
            <a:r>
              <a:rPr lang="en-US" sz="9600" dirty="0"/>
              <a:t/>
            </a:r>
            <a:br>
              <a:rPr lang="en-US" sz="9600" dirty="0"/>
            </a:b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3" name="Image 2">
            <a:extLst>
              <a:ext uri="{FF2B5EF4-FFF2-40B4-BE49-F238E27FC236}">
                <a16:creationId xmlns:a16="http://schemas.microsoft.com/office/drawing/2014/main" xmlns="" id="{0E44DA7B-F7F2-4DB7-AA4C-DD1C0AC30DFA}"/>
              </a:ext>
            </a:extLst>
          </p:cNvPr>
          <p:cNvPicPr>
            <a:picLocks noChangeAspect="1"/>
          </p:cNvPicPr>
          <p:nvPr/>
        </p:nvPicPr>
        <p:blipFill>
          <a:blip r:embed="rId4"/>
          <a:stretch>
            <a:fillRect/>
          </a:stretch>
        </p:blipFill>
        <p:spPr>
          <a:xfrm>
            <a:off x="1015720" y="2922361"/>
            <a:ext cx="5030117" cy="5307239"/>
          </a:xfrm>
          <a:prstGeom prst="rect">
            <a:avLst/>
          </a:prstGeom>
        </p:spPr>
      </p:pic>
      <p:pic>
        <p:nvPicPr>
          <p:cNvPr id="6" name="Image 5">
            <a:extLst>
              <a:ext uri="{FF2B5EF4-FFF2-40B4-BE49-F238E27FC236}">
                <a16:creationId xmlns:a16="http://schemas.microsoft.com/office/drawing/2014/main" xmlns="" id="{771770FC-F873-4C02-A53C-890541C96B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5601" y="2701799"/>
            <a:ext cx="11157523" cy="5683076"/>
          </a:xfrm>
          <a:prstGeom prst="rect">
            <a:avLst/>
          </a:prstGeom>
        </p:spPr>
      </p:pic>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10" name="Immagin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1"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0542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5561908" cy="8399079"/>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a:solidFill>
                  <a:srgbClr val="343433"/>
                </a:solidFill>
                <a:latin typeface="Tahoma"/>
                <a:ea typeface="Tahoma"/>
                <a:cs typeface="Tahoma"/>
                <a:sym typeface="Tahoma"/>
              </a:rPr>
              <a:t>2.</a:t>
            </a:r>
            <a:r>
              <a:rPr lang="en-US" sz="1800" dirty="0">
                <a:solidFill>
                  <a:schemeClr val="dk1"/>
                </a:solidFill>
                <a:latin typeface="Calibri"/>
                <a:ea typeface="Calibri"/>
                <a:cs typeface="Calibri"/>
                <a:sym typeface="Calibri"/>
              </a:rPr>
              <a:t> </a:t>
            </a: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2.2:</a:t>
            </a:r>
            <a:r>
              <a:rPr lang="pl-PL" sz="3200" b="1" i="0" u="none" strike="noStrike" dirty="0">
                <a:solidFill>
                  <a:srgbClr val="000000"/>
                </a:solidFill>
                <a:effectLst/>
                <a:latin typeface="Times New Roman" panose="02020603050405020304" pitchFamily="18" charset="0"/>
              </a:rPr>
              <a:t>Tworzenie i promowanie kultury w mediach społeczności</a:t>
            </a:r>
            <a:r>
              <a:rPr lang="en-GB" sz="3200" b="1" i="0" u="none" strike="noStrike" dirty="0" err="1">
                <a:solidFill>
                  <a:srgbClr val="000000"/>
                </a:solidFill>
                <a:effectLst/>
                <a:latin typeface="Times New Roman" panose="02020603050405020304" pitchFamily="18" charset="0"/>
              </a:rPr>
              <a:t>owy</a:t>
            </a:r>
            <a:r>
              <a:rPr lang="pl-PL" sz="3200" b="1" i="0" u="none" strike="noStrike" dirty="0">
                <a:solidFill>
                  <a:srgbClr val="000000"/>
                </a:solidFill>
                <a:effectLst/>
                <a:latin typeface="Times New Roman" panose="02020603050405020304" pitchFamily="18" charset="0"/>
              </a:rPr>
              <a:t>ch </a:t>
            </a:r>
          </a:p>
          <a:p>
            <a:pPr marL="90170" indent="-269875" rtl="0">
              <a:spcBef>
                <a:spcPts val="0"/>
              </a:spcBef>
              <a:spcAft>
                <a:spcPts val="1000"/>
              </a:spcAft>
            </a:pPr>
            <a:endParaRPr lang="fr-FR" sz="3200" b="1" dirty="0">
              <a:solidFill>
                <a:srgbClr val="343433"/>
              </a:solidFill>
              <a:latin typeface="Tahoma"/>
              <a:ea typeface="Tahoma"/>
              <a:cs typeface="Tahoma"/>
            </a:endParaRPr>
          </a:p>
          <a:p>
            <a:pPr rtl="0">
              <a:spcBef>
                <a:spcPts val="0"/>
              </a:spcBef>
              <a:spcAft>
                <a:spcPts val="1000"/>
              </a:spcAft>
            </a:pPr>
            <a:r>
              <a:rPr lang="en-US" sz="2400" dirty="0"/>
              <a:t/>
            </a:r>
            <a:br>
              <a:rPr lang="en-US" sz="2400" dirty="0"/>
            </a:br>
            <a:r>
              <a:rPr lang="en-US" sz="2400" dirty="0"/>
              <a:t/>
            </a:r>
            <a:br>
              <a:rPr lang="en-US" sz="2400" dirty="0"/>
            </a:br>
            <a:r>
              <a:rPr lang="pl-PL" sz="2400" dirty="0">
                <a:latin typeface="+mj-lt"/>
              </a:rPr>
              <a:t>Inną opcją na Facebooku jest utworzenie strony na Facebooku, która jest dostępna publicznie. Użytkownicy będą mogli śledzić Twoją stronę i poznać Twoją twórczą pracę. Jeśli chcesz wypromować swoją twórczość, możesz skorzystać z przycisku „Boost post”, za który musisz zapłacić</a:t>
            </a:r>
            <a:r>
              <a:rPr lang="en-US" sz="2400" dirty="0">
                <a:latin typeface="+mj-lt"/>
              </a:rPr>
              <a:t>.</a:t>
            </a:r>
          </a:p>
          <a:p>
            <a:r>
              <a:rPr lang="en-US" sz="9600" dirty="0"/>
              <a:t/>
            </a:r>
            <a:br>
              <a:rPr lang="en-US" sz="9600" dirty="0"/>
            </a:br>
            <a:endParaRPr lang="en-US" sz="9600" dirty="0"/>
          </a:p>
          <a:p>
            <a:r>
              <a:rPr lang="pl-PL" sz="2400" b="0" i="0" u="none" strike="noStrike" dirty="0">
                <a:solidFill>
                  <a:srgbClr val="000000"/>
                </a:solidFill>
                <a:effectLst/>
                <a:latin typeface="+mj-lt"/>
              </a:rPr>
              <a:t>Gdy zdecydujesz się wzmocnić post lub promować stronę, możesz wybrać własnych odbiorców, do których chcesz dotrzeć. Oznacza to, że musisz zdecydować, ile osób chcesz „polubić” i „obserwować” Twoją stronę i/lub zobaczyć post, który publikujesz na swojej stronie</a:t>
            </a:r>
            <a:r>
              <a:rPr lang="en-US" sz="2400" b="0" i="0" u="none" strike="noStrike" dirty="0">
                <a:solidFill>
                  <a:srgbClr val="000000"/>
                </a:solidFill>
                <a:effectLst/>
                <a:latin typeface="+mj-lt"/>
              </a:rPr>
              <a:t>.</a:t>
            </a:r>
            <a:endParaRPr sz="2400" b="1" dirty="0">
              <a:solidFill>
                <a:srgbClr val="343433"/>
              </a:solidFill>
              <a:latin typeface="+mj-lt"/>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4" name="Image 3">
            <a:extLst>
              <a:ext uri="{FF2B5EF4-FFF2-40B4-BE49-F238E27FC236}">
                <a16:creationId xmlns:a16="http://schemas.microsoft.com/office/drawing/2014/main" xmlns="" id="{4CBC6EC0-09AB-44E3-951A-C429AD9349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4679" y="3768839"/>
            <a:ext cx="8951004" cy="4057859"/>
          </a:xfrm>
          <a:prstGeom prst="rect">
            <a:avLst/>
          </a:prstGeom>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0"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5660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3577545" cy="11907732"/>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a:solidFill>
                  <a:srgbClr val="343433"/>
                </a:solidFill>
                <a:latin typeface="Tahoma"/>
                <a:ea typeface="Tahoma"/>
                <a:cs typeface="Tahoma"/>
                <a:sym typeface="Tahoma"/>
              </a:rPr>
              <a:t>2.</a:t>
            </a:r>
            <a:r>
              <a:rPr lang="en-US" sz="1800" dirty="0">
                <a:solidFill>
                  <a:schemeClr val="dk1"/>
                </a:solidFill>
                <a:latin typeface="Calibri"/>
                <a:ea typeface="Calibri"/>
                <a:cs typeface="Calibri"/>
                <a:sym typeface="Calibri"/>
              </a:rPr>
              <a:t> </a:t>
            </a: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2.2:</a:t>
            </a:r>
            <a:r>
              <a:rPr lang="pl-PL" sz="1800" b="1" i="0" u="none" strike="noStrike" dirty="0">
                <a:solidFill>
                  <a:srgbClr val="000000"/>
                </a:solidFill>
                <a:effectLst/>
                <a:latin typeface="Times New Roman" panose="02020603050405020304" pitchFamily="18" charset="0"/>
              </a:rPr>
              <a:t>Tworzenie i promowanie kultury w mediach społeczności</a:t>
            </a:r>
            <a:r>
              <a:rPr lang="en-GB" sz="1800" b="1" i="0" u="none" strike="noStrike" dirty="0" err="1">
                <a:solidFill>
                  <a:srgbClr val="000000"/>
                </a:solidFill>
                <a:effectLst/>
                <a:latin typeface="Times New Roman" panose="02020603050405020304" pitchFamily="18" charset="0"/>
              </a:rPr>
              <a:t>owyc</a:t>
            </a:r>
            <a:r>
              <a:rPr lang="pl-PL" sz="1800" b="1" i="0" u="none" strike="noStrike" dirty="0">
                <a:solidFill>
                  <a:srgbClr val="000000"/>
                </a:solidFill>
                <a:effectLst/>
                <a:latin typeface="Times New Roman" panose="02020603050405020304" pitchFamily="18" charset="0"/>
              </a:rPr>
              <a:t>h </a:t>
            </a:r>
          </a:p>
          <a:p>
            <a:pPr marL="90170" indent="-269875" rtl="0">
              <a:spcBef>
                <a:spcPts val="0"/>
              </a:spcBef>
              <a:spcAft>
                <a:spcPts val="1000"/>
              </a:spcAft>
            </a:pPr>
            <a:endParaRPr lang="fr-FR" sz="2000" b="1" dirty="0">
              <a:solidFill>
                <a:srgbClr val="343433"/>
              </a:solidFill>
              <a:latin typeface="Tahoma"/>
              <a:ea typeface="Tahoma"/>
              <a:cs typeface="Tahoma"/>
            </a:endParaRPr>
          </a:p>
          <a:p>
            <a:pPr rtl="0">
              <a:spcBef>
                <a:spcPts val="0"/>
              </a:spcBef>
              <a:spcAft>
                <a:spcPts val="1000"/>
              </a:spcAft>
            </a:pPr>
            <a:r>
              <a:rPr lang="en-US" sz="2400" dirty="0"/>
              <a:t/>
            </a:r>
            <a:br>
              <a:rPr lang="en-US" sz="2400" dirty="0"/>
            </a:br>
            <a:r>
              <a:rPr lang="en-US" sz="2400" dirty="0"/>
              <a:t/>
            </a:r>
            <a:br>
              <a:rPr lang="en-US" sz="2400" dirty="0"/>
            </a:br>
            <a:r>
              <a:rPr lang="en-US" sz="9600" dirty="0"/>
              <a:t/>
            </a:r>
            <a:br>
              <a:rPr lang="en-US" sz="9600" dirty="0"/>
            </a:b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3" name="Image 2">
            <a:extLst>
              <a:ext uri="{FF2B5EF4-FFF2-40B4-BE49-F238E27FC236}">
                <a16:creationId xmlns:a16="http://schemas.microsoft.com/office/drawing/2014/main" xmlns="" id="{CF29E3F4-0929-4274-83B9-6371839FFE8F}"/>
              </a:ext>
            </a:extLst>
          </p:cNvPr>
          <p:cNvPicPr>
            <a:picLocks noChangeAspect="1"/>
          </p:cNvPicPr>
          <p:nvPr/>
        </p:nvPicPr>
        <p:blipFill>
          <a:blip r:embed="rId4"/>
          <a:stretch>
            <a:fillRect/>
          </a:stretch>
        </p:blipFill>
        <p:spPr>
          <a:xfrm>
            <a:off x="9937343" y="2570603"/>
            <a:ext cx="5089440" cy="6142076"/>
          </a:xfrm>
          <a:prstGeom prst="rect">
            <a:avLst/>
          </a:prstGeom>
        </p:spPr>
      </p:pic>
      <p:sp>
        <p:nvSpPr>
          <p:cNvPr id="2" name="Rectangle 1">
            <a:extLst>
              <a:ext uri="{FF2B5EF4-FFF2-40B4-BE49-F238E27FC236}">
                <a16:creationId xmlns:a16="http://schemas.microsoft.com/office/drawing/2014/main" xmlns="" id="{84CAA06B-470D-48FC-9161-40D6C676392F}"/>
              </a:ext>
            </a:extLst>
          </p:cNvPr>
          <p:cNvSpPr/>
          <p:nvPr/>
        </p:nvSpPr>
        <p:spPr>
          <a:xfrm>
            <a:off x="1449238" y="2570603"/>
            <a:ext cx="6901420" cy="600405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1000"/>
              </a:spcAft>
            </a:pPr>
            <a:r>
              <a:rPr lang="en-US" sz="2800" b="1" i="0" u="none" strike="noStrike" dirty="0">
                <a:solidFill>
                  <a:srgbClr val="000000"/>
                </a:solidFill>
                <a:effectLst/>
                <a:latin typeface="+mj-lt"/>
              </a:rPr>
              <a:t>For example</a:t>
            </a:r>
            <a:r>
              <a:rPr lang="en-US" sz="2800" b="0" i="0" u="none" strike="noStrike" dirty="0">
                <a:solidFill>
                  <a:srgbClr val="000000"/>
                </a:solidFill>
                <a:effectLst/>
                <a:latin typeface="+mj-lt"/>
              </a:rPr>
              <a:t>: </a:t>
            </a:r>
          </a:p>
          <a:p>
            <a:pPr algn="just" rtl="0">
              <a:spcBef>
                <a:spcPts val="0"/>
              </a:spcBef>
              <a:spcAft>
                <a:spcPts val="1000"/>
              </a:spcAft>
            </a:pPr>
            <a:endParaRPr lang="en-US" sz="2800" b="0" i="0" u="none" strike="noStrike" dirty="0">
              <a:solidFill>
                <a:srgbClr val="000000"/>
              </a:solidFill>
              <a:effectLst/>
              <a:latin typeface="+mj-lt"/>
            </a:endParaRPr>
          </a:p>
          <a:p>
            <a:pPr algn="just" rtl="0">
              <a:spcBef>
                <a:spcPts val="0"/>
              </a:spcBef>
              <a:spcAft>
                <a:spcPts val="1000"/>
              </a:spcAft>
            </a:pPr>
            <a:r>
              <a:rPr lang="pl-PL" sz="2800" b="0" i="0" u="none" strike="noStrike" dirty="0">
                <a:solidFill>
                  <a:srgbClr val="000000"/>
                </a:solidFill>
                <a:effectLst/>
                <a:latin typeface="+mj-lt"/>
              </a:rPr>
              <a:t>Na przykład: zdjęcie pokazuje, że możesz promować post lub stronę za 14 euro przez 7 dni, a Twój post może zobaczyć 6 tys. osób, co oznacza, że 6 tys. osób usłyszy o Twojej działalności twórczej lub kulturalnej</a:t>
            </a:r>
            <a:r>
              <a:rPr lang="en-US" sz="2800" b="0" i="0" u="none" strike="noStrike" dirty="0">
                <a:solidFill>
                  <a:srgbClr val="000000"/>
                </a:solidFill>
                <a:effectLst/>
                <a:latin typeface="+mj-lt"/>
              </a:rPr>
              <a:t>.</a:t>
            </a:r>
          </a:p>
          <a:p>
            <a:pPr algn="just" rtl="0">
              <a:spcBef>
                <a:spcPts val="0"/>
              </a:spcBef>
              <a:spcAft>
                <a:spcPts val="1000"/>
              </a:spcAft>
            </a:pPr>
            <a:r>
              <a:rPr lang="en-US" sz="2800" dirty="0">
                <a:latin typeface="+mj-lt"/>
              </a:rPr>
              <a:t/>
            </a:r>
            <a:br>
              <a:rPr lang="en-US" sz="2800" dirty="0">
                <a:latin typeface="+mj-lt"/>
              </a:rPr>
            </a:br>
            <a:endParaRPr lang="fr-FR" sz="2800" dirty="0">
              <a:latin typeface="+mj-lt"/>
            </a:endParaRPr>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1"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1181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p:nvPr/>
        </p:nvSpPr>
        <p:spPr>
          <a:xfrm>
            <a:off x="1016000" y="2734122"/>
            <a:ext cx="12090400" cy="874598"/>
          </a:xfrm>
          <a:prstGeom prst="rect">
            <a:avLst/>
          </a:prstGeom>
          <a:noFill/>
          <a:ln>
            <a:noFill/>
          </a:ln>
        </p:spPr>
        <p:txBody>
          <a:bodyPr spcFirstLastPara="1" wrap="square" lIns="0" tIns="12700" rIns="0" bIns="0" anchor="t" anchorCtr="0">
            <a:spAutoFit/>
          </a:bodyPr>
          <a:lstStyle/>
          <a:p>
            <a:pPr marL="0" marR="0" lvl="0" indent="0" algn="just" rtl="0">
              <a:spcBef>
                <a:spcPts val="0"/>
              </a:spcBef>
              <a:spcAft>
                <a:spcPts val="0"/>
              </a:spcAft>
              <a:buNone/>
            </a:pPr>
            <a:r>
              <a:rPr lang="pl-PL" sz="2800" b="1" dirty="0">
                <a:solidFill>
                  <a:schemeClr val="dk1"/>
                </a:solidFill>
                <a:latin typeface="Calibri"/>
                <a:ea typeface="Calibri"/>
                <a:cs typeface="Calibri"/>
                <a:sym typeface="Calibri"/>
              </a:rPr>
              <a:t>Pod koniec tego modułu będziesz </a:t>
            </a:r>
            <a:r>
              <a:rPr lang="en-GB" sz="2800" b="1" dirty="0" err="1">
                <a:solidFill>
                  <a:schemeClr val="dk1"/>
                </a:solidFill>
                <a:latin typeface="Calibri"/>
                <a:ea typeface="Calibri"/>
                <a:cs typeface="Calibri"/>
                <a:sym typeface="Calibri"/>
              </a:rPr>
              <a:t>umia</a:t>
            </a:r>
            <a:r>
              <a:rPr lang="pl-PL" sz="2800" b="1" dirty="0">
                <a:solidFill>
                  <a:schemeClr val="dk1"/>
                </a:solidFill>
                <a:latin typeface="Calibri"/>
                <a:ea typeface="Calibri"/>
                <a:cs typeface="Calibri"/>
                <a:sym typeface="Calibri"/>
              </a:rPr>
              <a:t>ł</a:t>
            </a:r>
            <a:r>
              <a:rPr lang="en-US" sz="2800" b="1" dirty="0">
                <a:solidFill>
                  <a:schemeClr val="dk1"/>
                </a:solidFill>
                <a:latin typeface="Calibri"/>
                <a:ea typeface="Calibri"/>
                <a:cs typeface="Calibri"/>
                <a:sym typeface="Calibri"/>
              </a:rPr>
              <a:t>:</a:t>
            </a:r>
            <a:endParaRPr dirty="0"/>
          </a:p>
          <a:p>
            <a:pPr marL="0" marR="0" lvl="0" indent="0" algn="just" rtl="0">
              <a:spcBef>
                <a:spcPts val="0"/>
              </a:spcBef>
              <a:spcAft>
                <a:spcPts val="0"/>
              </a:spcAft>
              <a:buNone/>
            </a:pPr>
            <a:endParaRPr sz="2800" b="1" dirty="0">
              <a:solidFill>
                <a:schemeClr val="dk1"/>
              </a:solidFill>
              <a:latin typeface="Calibri"/>
              <a:ea typeface="Calibri"/>
              <a:cs typeface="Calibri"/>
              <a:sym typeface="Calibri"/>
            </a:endParaRPr>
          </a:p>
        </p:txBody>
      </p:sp>
      <p:sp>
        <p:nvSpPr>
          <p:cNvPr id="60" name="Google Shape;60;p2"/>
          <p:cNvSpPr txBox="1"/>
          <p:nvPr/>
        </p:nvSpPr>
        <p:spPr>
          <a:xfrm>
            <a:off x="1016000" y="972671"/>
            <a:ext cx="10871200" cy="1120163"/>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7200" b="1" dirty="0">
                <a:solidFill>
                  <a:srgbClr val="343433"/>
                </a:solidFill>
                <a:latin typeface="Tahoma"/>
                <a:ea typeface="Tahoma"/>
                <a:cs typeface="Tahoma"/>
                <a:sym typeface="Tahoma"/>
              </a:rPr>
              <a:t>1. Cele </a:t>
            </a:r>
            <a:endParaRPr sz="7200" dirty="0">
              <a:solidFill>
                <a:schemeClr val="dk1"/>
              </a:solidFill>
              <a:latin typeface="Tahoma"/>
              <a:ea typeface="Tahoma"/>
              <a:cs typeface="Tahoma"/>
              <a:sym typeface="Tahoma"/>
            </a:endParaRPr>
          </a:p>
        </p:txBody>
      </p:sp>
      <p:pic>
        <p:nvPicPr>
          <p:cNvPr id="61" name="Google Shape;6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46746"/>
            <a:ext cx="1838324" cy="1066799"/>
          </a:xfrm>
          <a:prstGeom prst="rect">
            <a:avLst/>
          </a:prstGeom>
          <a:noFill/>
          <a:ln>
            <a:noFill/>
          </a:ln>
        </p:spPr>
      </p:pic>
      <p:grpSp>
        <p:nvGrpSpPr>
          <p:cNvPr id="64" name="Google Shape;64;p2"/>
          <p:cNvGrpSpPr/>
          <p:nvPr/>
        </p:nvGrpSpPr>
        <p:grpSpPr>
          <a:xfrm>
            <a:off x="1016000" y="3553999"/>
            <a:ext cx="8243465" cy="1494728"/>
            <a:chOff x="4770970" y="1098354"/>
            <a:chExt cx="8096698" cy="959513"/>
          </a:xfrm>
        </p:grpSpPr>
        <p:sp>
          <p:nvSpPr>
            <p:cNvPr id="67" name="Google Shape;67;p2"/>
            <p:cNvSpPr txBox="1"/>
            <p:nvPr/>
          </p:nvSpPr>
          <p:spPr>
            <a:xfrm>
              <a:off x="5509868" y="1098354"/>
              <a:ext cx="7357800" cy="959513"/>
            </a:xfrm>
            <a:prstGeom prst="rect">
              <a:avLst/>
            </a:prstGeom>
            <a:noFill/>
            <a:ln>
              <a:noFill/>
            </a:ln>
          </p:spPr>
          <p:txBody>
            <a:bodyPr spcFirstLastPara="1" wrap="square" lIns="108000" tIns="45700" rIns="108000" bIns="45700" anchor="t" anchorCtr="0">
              <a:spAutoFit/>
            </a:bodyPr>
            <a:lstStyle/>
            <a:p>
              <a:pPr marL="90170" lvl="0" rtl="0">
                <a:lnSpc>
                  <a:spcPct val="115000"/>
                </a:lnSpc>
                <a:spcBef>
                  <a:spcPts val="0"/>
                </a:spcBef>
                <a:spcAft>
                  <a:spcPts val="1000"/>
                </a:spcAft>
                <a:buClr>
                  <a:schemeClr val="dk1"/>
                </a:buClr>
                <a:buSzPts val="1100"/>
              </a:pPr>
              <a:r>
                <a:rPr lang="pl-PL" sz="2400" b="1" dirty="0">
                  <a:solidFill>
                    <a:schemeClr val="dk1"/>
                  </a:solidFill>
                  <a:latin typeface="Times New Roman"/>
                  <a:ea typeface="Times New Roman"/>
                  <a:cs typeface="Times New Roman"/>
                  <a:sym typeface="Times New Roman"/>
                </a:rPr>
                <a:t>Określ</a:t>
              </a:r>
              <a:r>
                <a:rPr lang="en-GB" sz="2400" b="1" dirty="0" err="1">
                  <a:solidFill>
                    <a:schemeClr val="dk1"/>
                  </a:solidFill>
                  <a:latin typeface="Times New Roman"/>
                  <a:ea typeface="Times New Roman"/>
                  <a:cs typeface="Times New Roman"/>
                  <a:sym typeface="Times New Roman"/>
                </a:rPr>
                <a:t>ać</a:t>
              </a:r>
              <a:r>
                <a:rPr lang="pl-PL" sz="2400" b="1" dirty="0">
                  <a:solidFill>
                    <a:schemeClr val="dk1"/>
                  </a:solidFill>
                  <a:latin typeface="Times New Roman"/>
                  <a:ea typeface="Times New Roman"/>
                  <a:cs typeface="Times New Roman"/>
                  <a:sym typeface="Times New Roman"/>
                </a:rPr>
                <a:t>, jak uzyskać informacje o możliwościach kulturowych i działaniach w mediach społecznościowych</a:t>
              </a:r>
              <a:endParaRPr sz="3100" b="1" dirty="0">
                <a:solidFill>
                  <a:schemeClr val="dk1"/>
                </a:solidFill>
                <a:latin typeface="Calibri"/>
                <a:ea typeface="Calibri"/>
                <a:cs typeface="Calibri"/>
                <a:sym typeface="Calibri"/>
              </a:endParaRPr>
            </a:p>
          </p:txBody>
        </p:sp>
        <p:sp>
          <p:nvSpPr>
            <p:cNvPr id="68" name="Google Shape;68;p2"/>
            <p:cNvSpPr/>
            <p:nvPr/>
          </p:nvSpPr>
          <p:spPr>
            <a:xfrm>
              <a:off x="4770970" y="1108654"/>
              <a:ext cx="780900" cy="561433"/>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9" name="Google Shape;69;p2"/>
          <p:cNvGrpSpPr/>
          <p:nvPr/>
        </p:nvGrpSpPr>
        <p:grpSpPr>
          <a:xfrm>
            <a:off x="1016001" y="5056779"/>
            <a:ext cx="6763044" cy="830956"/>
            <a:chOff x="4834470" y="1483327"/>
            <a:chExt cx="6616277" cy="830956"/>
          </a:xfrm>
        </p:grpSpPr>
        <p:sp>
          <p:nvSpPr>
            <p:cNvPr id="72" name="Google Shape;72;p2"/>
            <p:cNvSpPr txBox="1"/>
            <p:nvPr/>
          </p:nvSpPr>
          <p:spPr>
            <a:xfrm>
              <a:off x="5707592" y="1483327"/>
              <a:ext cx="5743155" cy="830956"/>
            </a:xfrm>
            <a:prstGeom prst="rect">
              <a:avLst/>
            </a:prstGeom>
            <a:noFill/>
            <a:ln>
              <a:noFill/>
            </a:ln>
          </p:spPr>
          <p:txBody>
            <a:bodyPr spcFirstLastPara="1" wrap="square" lIns="108000" tIns="45700" rIns="108000" bIns="45700" anchor="t" anchorCtr="0">
              <a:spAutoFit/>
            </a:bodyPr>
            <a:lstStyle/>
            <a:p>
              <a:pPr marR="0" lvl="0" algn="l" rtl="0">
                <a:spcBef>
                  <a:spcPts val="0"/>
                </a:spcBef>
                <a:spcAft>
                  <a:spcPts val="0"/>
                </a:spcAft>
              </a:pPr>
              <a:r>
                <a:rPr lang="pl-PL" sz="2400" b="1" dirty="0">
                  <a:solidFill>
                    <a:schemeClr val="dk1"/>
                  </a:solidFill>
                  <a:latin typeface="Times New Roman"/>
                  <a:cs typeface="Times New Roman"/>
                  <a:sym typeface="Calibri"/>
                </a:rPr>
                <a:t>Jak tworzyć własne treści kulturowe w mediach społecznościowych</a:t>
              </a:r>
              <a:endParaRPr sz="2400" b="1" dirty="0">
                <a:solidFill>
                  <a:schemeClr val="dk1"/>
                </a:solidFill>
                <a:latin typeface="Times New Roman"/>
                <a:cs typeface="Times New Roman"/>
                <a:sym typeface="Calibri"/>
              </a:endParaRPr>
            </a:p>
          </p:txBody>
        </p:sp>
        <p:sp>
          <p:nvSpPr>
            <p:cNvPr id="73" name="Google Shape;73;p2"/>
            <p:cNvSpPr/>
            <p:nvPr/>
          </p:nvSpPr>
          <p:spPr>
            <a:xfrm>
              <a:off x="4834470" y="1491808"/>
              <a:ext cx="780795" cy="780795"/>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4" name="Google Shape;74;p2"/>
          <p:cNvGrpSpPr/>
          <p:nvPr/>
        </p:nvGrpSpPr>
        <p:grpSpPr>
          <a:xfrm>
            <a:off x="1016000" y="6466672"/>
            <a:ext cx="5801676" cy="1377760"/>
            <a:chOff x="4626987" y="1226115"/>
            <a:chExt cx="6056638" cy="1673230"/>
          </a:xfrm>
        </p:grpSpPr>
        <p:sp>
          <p:nvSpPr>
            <p:cNvPr id="77" name="Google Shape;77;p2"/>
            <p:cNvSpPr txBox="1"/>
            <p:nvPr/>
          </p:nvSpPr>
          <p:spPr>
            <a:xfrm>
              <a:off x="5558700" y="1441647"/>
              <a:ext cx="5124925" cy="145769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pl-PL" sz="2400" b="1" dirty="0">
                  <a:solidFill>
                    <a:schemeClr val="dk1"/>
                  </a:solidFill>
                  <a:latin typeface="Times New Roman"/>
                  <a:cs typeface="Times New Roman"/>
                  <a:sym typeface="Calibri"/>
                </a:rPr>
                <a:t>Jak promować działania kulturalne i treści kulturalne w mediach społecznościowych</a:t>
              </a:r>
              <a:endParaRPr sz="2400" b="1" dirty="0">
                <a:solidFill>
                  <a:schemeClr val="dk1"/>
                </a:solidFill>
                <a:latin typeface="Times New Roman"/>
                <a:cs typeface="Times New Roman"/>
                <a:sym typeface="Calibri"/>
              </a:endParaRPr>
            </a:p>
          </p:txBody>
        </p:sp>
        <p:sp>
          <p:nvSpPr>
            <p:cNvPr id="78" name="Google Shape;78;p2"/>
            <p:cNvSpPr/>
            <p:nvPr/>
          </p:nvSpPr>
          <p:spPr>
            <a:xfrm>
              <a:off x="4626987" y="1226115"/>
              <a:ext cx="829995" cy="104649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79" name="Google Shape;79;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49000" y="4281474"/>
            <a:ext cx="6832876" cy="3904678"/>
          </a:xfrm>
          <a:prstGeom prst="rect">
            <a:avLst/>
          </a:prstGeom>
          <a:noFill/>
          <a:ln>
            <a:noFill/>
          </a:ln>
        </p:spPr>
      </p:pic>
      <p:sp>
        <p:nvSpPr>
          <p:cNvPr id="1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415450"/>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1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851" y="9485075"/>
            <a:ext cx="866849" cy="576706"/>
          </a:xfrm>
          <a:prstGeom prst="rect">
            <a:avLst/>
          </a:prstGeom>
        </p:spPr>
      </p:pic>
      <p:pic>
        <p:nvPicPr>
          <p:cNvPr id="19" name="Immagine 1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7431" y="9566316"/>
            <a:ext cx="1453337" cy="495465"/>
          </a:xfrm>
          <a:prstGeom prst="rect">
            <a:avLst/>
          </a:prstGeom>
          <a:noFill/>
        </p:spPr>
      </p:pic>
      <p:sp>
        <p:nvSpPr>
          <p:cNvPr id="20" name="CasellaDiTesto 22"/>
          <p:cNvSpPr txBox="1"/>
          <p:nvPr/>
        </p:nvSpPr>
        <p:spPr>
          <a:xfrm>
            <a:off x="10181331" y="9415450"/>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5527402" cy="11230623"/>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2.2:</a:t>
            </a:r>
            <a:r>
              <a:rPr lang="pl-PL" sz="3600" b="1" i="0" u="none" strike="noStrike" dirty="0">
                <a:solidFill>
                  <a:srgbClr val="000000"/>
                </a:solidFill>
                <a:effectLst/>
                <a:latin typeface="Times New Roman" panose="02020603050405020304" pitchFamily="18" charset="0"/>
              </a:rPr>
              <a:t>Tworzenie i promowanie kultury w mediach społeczności</a:t>
            </a:r>
            <a:r>
              <a:rPr lang="en-GB" sz="3600" b="1" i="0" u="none" strike="noStrike" dirty="0" err="1">
                <a:solidFill>
                  <a:srgbClr val="000000"/>
                </a:solidFill>
                <a:effectLst/>
                <a:latin typeface="Times New Roman" panose="02020603050405020304" pitchFamily="18" charset="0"/>
              </a:rPr>
              <a:t>owy</a:t>
            </a:r>
            <a:r>
              <a:rPr lang="pl-PL" sz="3600" b="1" i="0" u="none" strike="noStrike" dirty="0">
                <a:solidFill>
                  <a:srgbClr val="000000"/>
                </a:solidFill>
                <a:effectLst/>
                <a:latin typeface="Times New Roman" panose="02020603050405020304" pitchFamily="18" charset="0"/>
              </a:rPr>
              <a:t>ch </a:t>
            </a:r>
          </a:p>
          <a:p>
            <a:pPr marL="90170" indent="-269875" rtl="0">
              <a:spcBef>
                <a:spcPts val="0"/>
              </a:spcBef>
              <a:spcAft>
                <a:spcPts val="1000"/>
              </a:spcAft>
            </a:pPr>
            <a:endParaRPr lang="fr-FR" sz="3600" b="1" dirty="0">
              <a:solidFill>
                <a:srgbClr val="343433"/>
              </a:solidFill>
              <a:latin typeface="Tahoma"/>
              <a:ea typeface="Tahoma"/>
              <a:cs typeface="Tahoma"/>
            </a:endParaRPr>
          </a:p>
          <a:p>
            <a:pPr rtl="0">
              <a:spcBef>
                <a:spcPts val="0"/>
              </a:spcBef>
              <a:spcAft>
                <a:spcPts val="1000"/>
              </a:spcAft>
            </a:pPr>
            <a:r>
              <a:rPr lang="en-US" sz="2400" dirty="0"/>
              <a:t/>
            </a:r>
            <a:br>
              <a:rPr lang="en-US" sz="2400" dirty="0"/>
            </a:br>
            <a:r>
              <a:rPr lang="en-US" sz="2400" dirty="0"/>
              <a:t/>
            </a:r>
            <a:br>
              <a:rPr lang="en-US" sz="2400" dirty="0"/>
            </a:b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3" name="Image 2">
            <a:extLst>
              <a:ext uri="{FF2B5EF4-FFF2-40B4-BE49-F238E27FC236}">
                <a16:creationId xmlns:a16="http://schemas.microsoft.com/office/drawing/2014/main" xmlns="" id="{0DFFA63D-3482-4154-847F-5D40A0231A84}"/>
              </a:ext>
            </a:extLst>
          </p:cNvPr>
          <p:cNvPicPr>
            <a:picLocks noChangeAspect="1"/>
          </p:cNvPicPr>
          <p:nvPr/>
        </p:nvPicPr>
        <p:blipFill>
          <a:blip r:embed="rId4"/>
          <a:stretch>
            <a:fillRect/>
          </a:stretch>
        </p:blipFill>
        <p:spPr>
          <a:xfrm>
            <a:off x="7682321" y="2703572"/>
            <a:ext cx="4067743" cy="6439799"/>
          </a:xfrm>
          <a:prstGeom prst="rect">
            <a:avLst/>
          </a:prstGeom>
        </p:spPr>
      </p:pic>
      <p:pic>
        <p:nvPicPr>
          <p:cNvPr id="8" name="Image 7">
            <a:extLst>
              <a:ext uri="{FF2B5EF4-FFF2-40B4-BE49-F238E27FC236}">
                <a16:creationId xmlns:a16="http://schemas.microsoft.com/office/drawing/2014/main" xmlns="" id="{204BC999-A79C-4C5E-8057-E6A4A183306C}"/>
              </a:ext>
            </a:extLst>
          </p:cNvPr>
          <p:cNvPicPr>
            <a:picLocks noChangeAspect="1"/>
          </p:cNvPicPr>
          <p:nvPr/>
        </p:nvPicPr>
        <p:blipFill>
          <a:blip r:embed="rId5"/>
          <a:stretch>
            <a:fillRect/>
          </a:stretch>
        </p:blipFill>
        <p:spPr>
          <a:xfrm>
            <a:off x="11934259" y="2703572"/>
            <a:ext cx="4904503" cy="6439799"/>
          </a:xfrm>
          <a:prstGeom prst="rect">
            <a:avLst/>
          </a:prstGeom>
        </p:spPr>
      </p:pic>
      <p:sp>
        <p:nvSpPr>
          <p:cNvPr id="2" name="Flèche : droite 1">
            <a:extLst>
              <a:ext uri="{FF2B5EF4-FFF2-40B4-BE49-F238E27FC236}">
                <a16:creationId xmlns:a16="http://schemas.microsoft.com/office/drawing/2014/main" xmlns="" id="{FF1FAE44-491C-47EC-8441-4F3A43FA7978}"/>
              </a:ext>
            </a:extLst>
          </p:cNvPr>
          <p:cNvSpPr/>
          <p:nvPr/>
        </p:nvSpPr>
        <p:spPr>
          <a:xfrm>
            <a:off x="1017917" y="2260122"/>
            <a:ext cx="5808806" cy="6539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spcAft>
                <a:spcPts val="1000"/>
              </a:spcAft>
            </a:pPr>
            <a:endParaRPr lang="en-US" sz="2000" b="0" i="0" u="none" strike="noStrike" dirty="0">
              <a:solidFill>
                <a:srgbClr val="000000"/>
              </a:solidFill>
              <a:effectLst/>
              <a:latin typeface="+mj-lt"/>
            </a:endParaRPr>
          </a:p>
          <a:p>
            <a:pPr rtl="0">
              <a:spcBef>
                <a:spcPts val="0"/>
              </a:spcBef>
              <a:spcAft>
                <a:spcPts val="1000"/>
              </a:spcAft>
            </a:pPr>
            <a:endParaRPr lang="en-US" sz="2000" dirty="0">
              <a:solidFill>
                <a:srgbClr val="000000"/>
              </a:solidFill>
              <a:latin typeface="+mj-lt"/>
            </a:endParaRPr>
          </a:p>
          <a:p>
            <a:pPr rtl="0">
              <a:spcBef>
                <a:spcPts val="0"/>
              </a:spcBef>
              <a:spcAft>
                <a:spcPts val="1000"/>
              </a:spcAft>
            </a:pPr>
            <a:r>
              <a:rPr lang="pl-PL" sz="2000" b="0" i="0" u="none" strike="noStrike" dirty="0">
                <a:solidFill>
                  <a:srgbClr val="000000"/>
                </a:solidFill>
                <a:effectLst/>
                <a:latin typeface="+mj-lt"/>
              </a:rPr>
              <a:t>Jeśli chcesz zorganizować warsztaty kreatywne i zgromadzić wokół siebie podobnie myślących ludzi, możesz również stworzyć wydarzenie na Facebooku, klikając „wydarzenia”, a następnie „utwórz nowe wydarzenie</a:t>
            </a:r>
            <a:r>
              <a:rPr lang="en-GB" sz="2000" b="0" i="0" u="none" strike="noStrike" dirty="0">
                <a:solidFill>
                  <a:srgbClr val="000000"/>
                </a:solidFill>
                <a:effectLst/>
                <a:latin typeface="+mj-lt"/>
              </a:rPr>
              <a:t>”.</a:t>
            </a:r>
            <a:r>
              <a:rPr lang="en-US" sz="6600" dirty="0"/>
              <a:t/>
            </a:r>
            <a:br>
              <a:rPr lang="en-US" sz="6600" dirty="0"/>
            </a:br>
            <a:endParaRPr lang="fr-FR" dirty="0"/>
          </a:p>
        </p:txBody>
      </p:sp>
      <p:sp>
        <p:nvSpPr>
          <p:cNvPr id="9"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10"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11" name="Immagine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2"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4590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6148504" cy="12348878"/>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2.2:</a:t>
            </a:r>
            <a:r>
              <a:rPr lang="pl-PL" sz="3600" b="1" i="0" u="none" strike="noStrike" dirty="0">
                <a:solidFill>
                  <a:srgbClr val="000000"/>
                </a:solidFill>
                <a:effectLst/>
                <a:latin typeface="Times New Roman" panose="02020603050405020304" pitchFamily="18" charset="0"/>
              </a:rPr>
              <a:t>Tworzenie i promowanie kultury w mediach społeczności</a:t>
            </a:r>
            <a:r>
              <a:rPr lang="en-GB" sz="3600" b="1" i="0" u="none" strike="noStrike" dirty="0" err="1">
                <a:solidFill>
                  <a:srgbClr val="000000"/>
                </a:solidFill>
                <a:effectLst/>
                <a:latin typeface="Times New Roman" panose="02020603050405020304" pitchFamily="18" charset="0"/>
              </a:rPr>
              <a:t>owy</a:t>
            </a:r>
            <a:r>
              <a:rPr lang="pl-PL" sz="3600" b="1" i="0" u="none" strike="noStrike" dirty="0">
                <a:solidFill>
                  <a:srgbClr val="000000"/>
                </a:solidFill>
                <a:effectLst/>
                <a:latin typeface="Times New Roman" panose="02020603050405020304" pitchFamily="18" charset="0"/>
              </a:rPr>
              <a:t>ch </a:t>
            </a:r>
          </a:p>
          <a:p>
            <a:pPr rtl="0">
              <a:spcBef>
                <a:spcPts val="0"/>
              </a:spcBef>
              <a:spcAft>
                <a:spcPts val="1000"/>
              </a:spcAft>
            </a:pPr>
            <a:r>
              <a:rPr lang="en-US" sz="2400" dirty="0"/>
              <a:t/>
            </a:r>
            <a:br>
              <a:rPr lang="en-US" sz="2400" dirty="0"/>
            </a:br>
            <a:r>
              <a:rPr lang="en-US" sz="2400" dirty="0"/>
              <a:t/>
            </a:r>
            <a:br>
              <a:rPr lang="en-US" sz="2400" dirty="0"/>
            </a:br>
            <a:r>
              <a:rPr lang="pl-PL" sz="2400" b="1" i="0" u="none" strike="noStrike" dirty="0">
                <a:solidFill>
                  <a:srgbClr val="000000"/>
                </a:solidFill>
                <a:effectLst/>
                <a:latin typeface="+mj-lt"/>
              </a:rPr>
              <a:t>Instagram: </a:t>
            </a:r>
            <a:r>
              <a:rPr lang="pl-PL" sz="2400" i="0" u="none" strike="noStrike" dirty="0">
                <a:solidFill>
                  <a:srgbClr val="000000"/>
                </a:solidFill>
                <a:effectLst/>
                <a:latin typeface="+mj-lt"/>
              </a:rPr>
              <a:t>Możesz użyć Instagrama, aby stworzyć stronę i promować swoją twórczą i kulturalną pracę. Na Instagramie możesz wrzucać krótkie filmy, zdjęcia, dodawać opisy i hashtagi. Dzięki hashtagom więcej użytkowników dowie się o Twojej pracy i treści i będzie Cię obserwować.</a:t>
            </a:r>
          </a:p>
          <a:p>
            <a:pPr rtl="0">
              <a:spcBef>
                <a:spcPts val="0"/>
              </a:spcBef>
              <a:spcAft>
                <a:spcPts val="1000"/>
              </a:spcAft>
            </a:pPr>
            <a:r>
              <a:rPr lang="pl-PL" sz="2400" b="1" i="0" u="none" strike="noStrike" dirty="0">
                <a:solidFill>
                  <a:srgbClr val="000000"/>
                </a:solidFill>
                <a:effectLst/>
                <a:latin typeface="+mj-lt"/>
              </a:rPr>
              <a:t>YouTube </a:t>
            </a:r>
            <a:r>
              <a:rPr lang="pl-PL" sz="2400" i="0" u="none" strike="noStrike" dirty="0">
                <a:solidFill>
                  <a:srgbClr val="000000"/>
                </a:solidFill>
                <a:effectLst/>
                <a:latin typeface="+mj-lt"/>
              </a:rPr>
              <a:t>daje możliwość wgrywania własnych filmów i tworzenia własnego kanału. W tym celu powinieneś mieć konto Google. Gdy masz już profil na YouTube, możesz swobodnie surfować po internecie</a:t>
            </a:r>
            <a:r>
              <a:rPr lang="en-US" sz="2400" i="0" u="none" strike="noStrike" dirty="0">
                <a:solidFill>
                  <a:srgbClr val="000000"/>
                </a:solidFill>
                <a:effectLst/>
                <a:latin typeface="+mj-lt"/>
              </a:rPr>
              <a:t>. </a:t>
            </a:r>
            <a:r>
              <a:rPr lang="pl-PL" sz="2400" dirty="0">
                <a:latin typeface="+mj-lt"/>
              </a:rPr>
              <a:t>Klikając przycisk pokazany powyżej, będziesz mógł przesłać wideo lub nagrać wideo na żywo, które zostanie automatycznie przesłane na YouTube</a:t>
            </a:r>
            <a:r>
              <a:rPr lang="en-GB" sz="2400" dirty="0">
                <a:latin typeface="+mj-lt"/>
              </a:rPr>
              <a:t>.</a:t>
            </a:r>
            <a:endParaRPr lang="en-US" sz="2400" dirty="0">
              <a:latin typeface="+mj-lt"/>
            </a:endParaRPr>
          </a:p>
          <a:p>
            <a:pPr>
              <a:spcAft>
                <a:spcPts val="1000"/>
              </a:spcAft>
            </a:pPr>
            <a:r>
              <a:rPr lang="en-US" sz="9600" dirty="0"/>
              <a:t/>
            </a:r>
            <a:br>
              <a:rPr lang="en-US" sz="9600" dirty="0"/>
            </a:br>
            <a:r>
              <a:rPr lang="en-US" sz="8800" b="1" dirty="0"/>
              <a:t/>
            </a:r>
            <a:br>
              <a:rPr lang="en-US" sz="8800" b="1" dirty="0"/>
            </a:br>
            <a:r>
              <a:rPr lang="pl-PL" sz="2000" i="0" u="none" strike="noStrike" dirty="0">
                <a:solidFill>
                  <a:srgbClr val="000000"/>
                </a:solidFill>
                <a:effectLst/>
                <a:latin typeface="+mj-lt"/>
              </a:rPr>
              <a:t>Te filmy będą przechowywane na Twoim koncie, dopóki ich nie usuniesz</a:t>
            </a:r>
            <a:r>
              <a:rPr lang="en-US" sz="2000" i="0" u="none" strike="noStrike" dirty="0">
                <a:solidFill>
                  <a:srgbClr val="000000"/>
                </a:solidFill>
                <a:effectLst/>
                <a:latin typeface="+mj-lt"/>
              </a:rPr>
              <a:t>.</a:t>
            </a:r>
            <a:endParaRPr lang="en-US" sz="2000" dirty="0">
              <a:effectLst/>
              <a:latin typeface="+mj-lt"/>
            </a:endParaRPr>
          </a:p>
          <a:p>
            <a:pPr rtl="0">
              <a:spcBef>
                <a:spcPts val="0"/>
              </a:spcBef>
              <a:spcAft>
                <a:spcPts val="1000"/>
              </a:spcAft>
            </a:pP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5122" name="Picture 2">
            <a:extLst>
              <a:ext uri="{FF2B5EF4-FFF2-40B4-BE49-F238E27FC236}">
                <a16:creationId xmlns:a16="http://schemas.microsoft.com/office/drawing/2014/main" xmlns="" id="{247D3B1C-A702-45E7-99D4-84949ACEEA3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17174" y="6241060"/>
            <a:ext cx="14704003" cy="258443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0"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0371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4" y="800099"/>
            <a:ext cx="16148504" cy="16862934"/>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2.2:</a:t>
            </a:r>
            <a:r>
              <a:rPr lang="pl-PL" sz="3600" b="1" i="0" u="none" strike="noStrike" dirty="0">
                <a:solidFill>
                  <a:srgbClr val="000000"/>
                </a:solidFill>
                <a:effectLst/>
                <a:latin typeface="Times New Roman" panose="02020603050405020304" pitchFamily="18" charset="0"/>
              </a:rPr>
              <a:t>Tworzenie i promowanie kultury w mediach społecznościowych </a:t>
            </a:r>
            <a:endParaRPr lang="fr-FR" sz="3600" b="1" dirty="0">
              <a:solidFill>
                <a:srgbClr val="343433"/>
              </a:solidFill>
              <a:latin typeface="Tahoma"/>
              <a:ea typeface="Tahoma"/>
              <a:cs typeface="Tahoma"/>
            </a:endParaRPr>
          </a:p>
          <a:p>
            <a:pPr rtl="0">
              <a:spcBef>
                <a:spcPts val="0"/>
              </a:spcBef>
              <a:spcAft>
                <a:spcPts val="1000"/>
              </a:spcAft>
            </a:pPr>
            <a:r>
              <a:rPr lang="en-US" sz="2400" dirty="0"/>
              <a:t/>
            </a:r>
            <a:br>
              <a:rPr lang="en-US" sz="2400" dirty="0"/>
            </a:br>
            <a:r>
              <a:rPr lang="en-US" sz="2400" dirty="0"/>
              <a:t/>
            </a:r>
            <a:br>
              <a:rPr lang="en-US" sz="2400" dirty="0"/>
            </a:br>
            <a:r>
              <a:rPr lang="en-US" sz="9600" dirty="0"/>
              <a:t/>
            </a:r>
            <a:br>
              <a:rPr lang="en-US" sz="9600" dirty="0"/>
            </a:br>
            <a:r>
              <a:rPr lang="en-US" sz="1800" b="0" i="0" u="none" strike="noStrike" dirty="0">
                <a:solidFill>
                  <a:srgbClr val="000000"/>
                </a:solidFill>
                <a:effectLst/>
                <a:latin typeface="Times New Roman" panose="02020603050405020304" pitchFamily="18" charset="0"/>
              </a:rPr>
              <a:t>.</a:t>
            </a:r>
            <a:endParaRPr lang="en-US" sz="9600" b="0" dirty="0">
              <a:effectLst/>
            </a:endParaRPr>
          </a:p>
          <a:p>
            <a:pPr rtl="0">
              <a:spcBef>
                <a:spcPts val="0"/>
              </a:spcBef>
              <a:spcAft>
                <a:spcPts val="1000"/>
              </a:spcAft>
            </a:pPr>
            <a:r>
              <a:rPr lang="en-US" sz="9600" dirty="0"/>
              <a:t/>
            </a:r>
            <a:br>
              <a:rPr lang="en-US" sz="9600" dirty="0"/>
            </a:br>
            <a:r>
              <a:rPr lang="en-US" sz="9600" dirty="0"/>
              <a:t/>
            </a:r>
            <a:br>
              <a:rPr lang="en-US" sz="9600" dirty="0"/>
            </a:br>
            <a:r>
              <a:rPr lang="en-US" sz="9600" dirty="0"/>
              <a:t/>
            </a:r>
            <a:br>
              <a:rPr lang="en-US" sz="9600" dirty="0"/>
            </a:br>
            <a:r>
              <a:rPr lang="en-US" sz="9600" dirty="0"/>
              <a:t/>
            </a:r>
            <a:br>
              <a:rPr lang="en-US" sz="9600" dirty="0"/>
            </a:br>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5" name="Image 4">
            <a:extLst>
              <a:ext uri="{FF2B5EF4-FFF2-40B4-BE49-F238E27FC236}">
                <a16:creationId xmlns:a16="http://schemas.microsoft.com/office/drawing/2014/main" xmlns="" id="{96370A1A-136F-41F7-99CA-FEB0C2F4BC7D}"/>
              </a:ext>
            </a:extLst>
          </p:cNvPr>
          <p:cNvPicPr>
            <a:picLocks noChangeAspect="1"/>
          </p:cNvPicPr>
          <p:nvPr/>
        </p:nvPicPr>
        <p:blipFill>
          <a:blip r:embed="rId4"/>
          <a:stretch>
            <a:fillRect/>
          </a:stretch>
        </p:blipFill>
        <p:spPr>
          <a:xfrm>
            <a:off x="10229616" y="2803310"/>
            <a:ext cx="7398012" cy="4770682"/>
          </a:xfrm>
          <a:prstGeom prst="rect">
            <a:avLst/>
          </a:prstGeom>
        </p:spPr>
      </p:pic>
      <p:sp>
        <p:nvSpPr>
          <p:cNvPr id="2" name="Ellipse 1">
            <a:extLst>
              <a:ext uri="{FF2B5EF4-FFF2-40B4-BE49-F238E27FC236}">
                <a16:creationId xmlns:a16="http://schemas.microsoft.com/office/drawing/2014/main" xmlns="" id="{BF1396BB-E959-445B-B63F-07B1D212426D}"/>
              </a:ext>
            </a:extLst>
          </p:cNvPr>
          <p:cNvSpPr/>
          <p:nvPr/>
        </p:nvSpPr>
        <p:spPr>
          <a:xfrm>
            <a:off x="1207698" y="2484879"/>
            <a:ext cx="8315864" cy="6503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spcAft>
                <a:spcPts val="1000"/>
              </a:spcAft>
            </a:pPr>
            <a:r>
              <a:rPr lang="pl-PL" sz="2000" b="1" i="0" u="none" strike="noStrike" dirty="0">
                <a:solidFill>
                  <a:srgbClr val="000000"/>
                </a:solidFill>
                <a:effectLst/>
                <a:latin typeface="+mj-lt"/>
              </a:rPr>
              <a:t>Podsumowując, </a:t>
            </a:r>
            <a:r>
              <a:rPr lang="pl-PL" sz="2000" i="0" u="none" strike="noStrike" dirty="0">
                <a:solidFill>
                  <a:srgbClr val="000000"/>
                </a:solidFill>
                <a:effectLst/>
                <a:latin typeface="+mj-lt"/>
              </a:rPr>
              <a:t>gdy już zapoznasz się z funkcjami i narzędziami mediów społecznościowych, możesz je wykorzystać do promowania własnej pracy kulturalnej i kreatywnej. Możesz gromadzić ludzi o podobnych poglądach, organizować dyskusje online, udostępniać, odbierać, tworzyć, przesyłać filmy, zdjęcia, posty itp. Podczas gdy YouTube jest najczęściej używany do treści wideo i zdjęć na Instagramie, masz więcej opcji na Facebooku. Facebook służy nie tylko do komunikacji, ale także do publikowania i odbierania informacji, dzielenia się opiniami, nawiązywania kontaktów, a nawet promowania własnej pracy</a:t>
            </a:r>
            <a:r>
              <a:rPr lang="en-US" sz="2000" i="0" u="none" strike="noStrike" dirty="0">
                <a:solidFill>
                  <a:srgbClr val="000000"/>
                </a:solidFill>
                <a:effectLst/>
                <a:latin typeface="+mj-lt"/>
              </a:rPr>
              <a:t>.</a:t>
            </a:r>
            <a:endParaRPr lang="en-US" sz="2000" dirty="0">
              <a:effectLst/>
              <a:latin typeface="+mj-lt"/>
            </a:endParaRPr>
          </a:p>
          <a:p>
            <a:pPr algn="ctr"/>
            <a:endParaRPr lang="fr-FR" dirty="0"/>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1"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5435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56655"/>
            <a:ext cx="1838324" cy="1066799"/>
          </a:xfrm>
          <a:prstGeom prst="rect">
            <a:avLst/>
          </a:prstGeom>
          <a:noFill/>
          <a:ln>
            <a:noFill/>
          </a:ln>
        </p:spPr>
      </p:pic>
      <p:pic>
        <p:nvPicPr>
          <p:cNvPr id="95" name="Google Shape;95;p4"/>
          <p:cNvPicPr preferRelativeResize="0"/>
          <p:nvPr/>
        </p:nvPicPr>
        <p:blipFill rotWithShape="1">
          <a:blip r:embed="rId4">
            <a:alphaModFix/>
          </a:blip>
          <a:srcRect/>
          <a:stretch/>
        </p:blipFill>
        <p:spPr>
          <a:xfrm>
            <a:off x="8220807" y="3393878"/>
            <a:ext cx="2055338" cy="2968821"/>
          </a:xfrm>
          <a:prstGeom prst="rect">
            <a:avLst/>
          </a:prstGeom>
          <a:noFill/>
          <a:ln>
            <a:noFill/>
          </a:ln>
        </p:spPr>
      </p:pic>
      <p:sp>
        <p:nvSpPr>
          <p:cNvPr id="100" name="Google Shape;100;p4"/>
          <p:cNvSpPr txBox="1"/>
          <p:nvPr/>
        </p:nvSpPr>
        <p:spPr>
          <a:xfrm>
            <a:off x="5410200" y="851390"/>
            <a:ext cx="7580586"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7200" b="1" dirty="0" err="1">
                <a:solidFill>
                  <a:srgbClr val="343433"/>
                </a:solidFill>
                <a:latin typeface="Tahoma"/>
                <a:ea typeface="Tahoma"/>
                <a:cs typeface="Tahoma"/>
                <a:sym typeface="Tahoma"/>
              </a:rPr>
              <a:t>Podsumowanie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02" name="Google Shape;102;p4"/>
          <p:cNvSpPr txBox="1"/>
          <p:nvPr/>
        </p:nvSpPr>
        <p:spPr>
          <a:xfrm>
            <a:off x="10882545" y="2687281"/>
            <a:ext cx="5561415" cy="3130673"/>
          </a:xfrm>
          <a:prstGeom prst="rect">
            <a:avLst/>
          </a:prstGeom>
          <a:noFill/>
          <a:ln>
            <a:noFill/>
          </a:ln>
        </p:spPr>
        <p:txBody>
          <a:bodyPr spcFirstLastPara="1" wrap="square" lIns="91425" tIns="45700" rIns="91425" bIns="45700" anchor="ctr" anchorCtr="0">
            <a:spAutoFit/>
          </a:bodyPr>
          <a:lstStyle/>
          <a:p>
            <a:pPr rtl="0" fontAlgn="base">
              <a:spcBef>
                <a:spcPts val="0"/>
              </a:spcBef>
              <a:spcAft>
                <a:spcPts val="1000"/>
              </a:spcAft>
            </a:pPr>
            <a:r>
              <a:rPr lang="pl-PL" sz="2400" dirty="0">
                <a:latin typeface="Times New Roman" panose="02020603050405020304" pitchFamily="18" charset="0"/>
              </a:rPr>
              <a:t>Na Facebooku można promować kulturę i kreatywność, tworząc stronę, grupę lub posty</a:t>
            </a:r>
            <a:r>
              <a:rPr lang="en-US" sz="2400" dirty="0">
                <a:latin typeface="Times New Roman" panose="02020603050405020304" pitchFamily="18" charset="0"/>
              </a:rPr>
              <a:t>.</a:t>
            </a:r>
          </a:p>
          <a:p>
            <a:pPr rtl="0" fontAlgn="base">
              <a:spcBef>
                <a:spcPts val="0"/>
              </a:spcBef>
              <a:spcAft>
                <a:spcPts val="0"/>
              </a:spcAft>
            </a:pPr>
            <a:r>
              <a:rPr lang="pl-PL" sz="2400" dirty="0">
                <a:latin typeface="Times New Roman" panose="02020603050405020304" pitchFamily="18" charset="0"/>
              </a:rPr>
              <a:t>Na YouTube można przesyłać lub tworzyć filmy, podczas gdy na Instagramie można przykuć wzrok udostępniając zdjęcia, krótkie treści wideo lub historie</a:t>
            </a:r>
            <a:r>
              <a:rPr lang="en-US" sz="2400" dirty="0">
                <a:latin typeface="Times New Roman" panose="02020603050405020304" pitchFamily="18" charset="0"/>
              </a:rPr>
              <a:t>.</a:t>
            </a:r>
          </a:p>
          <a:p>
            <a:pPr marL="0" marR="0" lvl="0" indent="0" algn="l" rtl="0">
              <a:spcBef>
                <a:spcPts val="0"/>
              </a:spcBef>
              <a:spcAft>
                <a:spcPts val="0"/>
              </a:spcAft>
              <a:buNone/>
            </a:pPr>
            <a:endParaRPr sz="1600" dirty="0">
              <a:solidFill>
                <a:srgbClr val="3F3F3F"/>
              </a:solidFill>
              <a:latin typeface="Calibri"/>
              <a:ea typeface="Calibri"/>
              <a:cs typeface="Calibri"/>
              <a:sym typeface="Calibri"/>
            </a:endParaRPr>
          </a:p>
        </p:txBody>
      </p:sp>
      <p:sp>
        <p:nvSpPr>
          <p:cNvPr id="103" name="Google Shape;103;p4"/>
          <p:cNvSpPr txBox="1"/>
          <p:nvPr/>
        </p:nvSpPr>
        <p:spPr>
          <a:xfrm>
            <a:off x="1844039" y="2915376"/>
            <a:ext cx="5354383" cy="1944082"/>
          </a:xfrm>
          <a:prstGeom prst="rect">
            <a:avLst/>
          </a:prstGeom>
          <a:noFill/>
          <a:ln>
            <a:noFill/>
          </a:ln>
        </p:spPr>
        <p:txBody>
          <a:bodyPr spcFirstLastPara="1" wrap="square" lIns="91425" tIns="45700" rIns="91425" bIns="45700" anchor="ctr" anchorCtr="0">
            <a:spAutoFit/>
          </a:bodyPr>
          <a:lstStyle/>
          <a:p>
            <a:pPr rtl="0" fontAlgn="base">
              <a:spcBef>
                <a:spcPts val="0"/>
              </a:spcBef>
              <a:spcAft>
                <a:spcPts val="1000"/>
              </a:spcAft>
            </a:pPr>
            <a:r>
              <a:rPr lang="pl-PL" sz="2400" b="0" i="0" u="none" strike="noStrike" dirty="0">
                <a:solidFill>
                  <a:srgbClr val="000000"/>
                </a:solidFill>
                <a:effectLst/>
                <a:latin typeface="Times New Roman" panose="02020603050405020304" pitchFamily="18" charset="0"/>
              </a:rPr>
              <a:t>Facebook, Instagram, YouTube mogą być wykorzystywane do otrzymywania informacji i pogłębiania wiedzy na temat kultury i kreatywności</a:t>
            </a:r>
            <a:r>
              <a:rPr lang="en-US" sz="2400" b="0" i="0" u="none" strike="noStrike" dirty="0">
                <a:solidFill>
                  <a:srgbClr val="000000"/>
                </a:solidFill>
                <a:effectLst/>
                <a:latin typeface="Times New Roman" panose="02020603050405020304" pitchFamily="18" charset="0"/>
              </a:rPr>
              <a:t>.</a:t>
            </a:r>
          </a:p>
          <a:p>
            <a:pPr marL="0" marR="0" lvl="0" indent="0" algn="l" rtl="0">
              <a:spcBef>
                <a:spcPts val="0"/>
              </a:spcBef>
              <a:spcAft>
                <a:spcPts val="0"/>
              </a:spcAft>
              <a:buNone/>
            </a:pPr>
            <a:endParaRPr sz="1600" dirty="0">
              <a:solidFill>
                <a:srgbClr val="3F3F3F"/>
              </a:solidFill>
              <a:latin typeface="Calibri"/>
              <a:ea typeface="Calibri"/>
              <a:cs typeface="Calibri"/>
              <a:sym typeface="Calibri"/>
            </a:endParaRPr>
          </a:p>
        </p:txBody>
      </p:sp>
      <p:sp>
        <p:nvSpPr>
          <p:cNvPr id="104" name="Google Shape;104;p4"/>
          <p:cNvSpPr txBox="1"/>
          <p:nvPr/>
        </p:nvSpPr>
        <p:spPr>
          <a:xfrm>
            <a:off x="1464477" y="5310819"/>
            <a:ext cx="5522919" cy="1574750"/>
          </a:xfrm>
          <a:prstGeom prst="rect">
            <a:avLst/>
          </a:prstGeom>
          <a:noFill/>
          <a:ln>
            <a:noFill/>
          </a:ln>
        </p:spPr>
        <p:txBody>
          <a:bodyPr spcFirstLastPara="1" wrap="square" lIns="91425" tIns="45700" rIns="91425" bIns="45700" anchor="ctr" anchorCtr="0">
            <a:spAutoFit/>
          </a:bodyPr>
          <a:lstStyle/>
          <a:p>
            <a:pPr rtl="0" fontAlgn="base">
              <a:spcBef>
                <a:spcPts val="0"/>
              </a:spcBef>
              <a:spcAft>
                <a:spcPts val="1000"/>
              </a:spcAft>
            </a:pPr>
            <a:r>
              <a:rPr lang="pl-PL" sz="2400" dirty="0">
                <a:latin typeface="Times New Roman" panose="02020603050405020304" pitchFamily="18" charset="0"/>
              </a:rPr>
              <a:t>Te media społecznościowe mogą być wykorzystywane do promowania własnej pracy kulturalnej i kreatywnej</a:t>
            </a:r>
            <a:r>
              <a:rPr lang="en-US" sz="2400" dirty="0">
                <a:latin typeface="Times New Roman" panose="02020603050405020304" pitchFamily="18" charset="0"/>
              </a:rPr>
              <a:t>.</a:t>
            </a:r>
          </a:p>
          <a:p>
            <a:pPr marL="0" marR="0" lvl="0" indent="0" algn="l" rtl="0">
              <a:spcBef>
                <a:spcPts val="0"/>
              </a:spcBef>
              <a:spcAft>
                <a:spcPts val="0"/>
              </a:spcAft>
              <a:buNone/>
            </a:pPr>
            <a:endParaRPr sz="1600" dirty="0">
              <a:solidFill>
                <a:srgbClr val="3F3F3F"/>
              </a:solidFill>
              <a:latin typeface="Calibri"/>
              <a:ea typeface="Calibri"/>
              <a:cs typeface="Calibri"/>
              <a:sym typeface="Calibri"/>
            </a:endParaRPr>
          </a:p>
        </p:txBody>
      </p:sp>
      <p:sp>
        <p:nvSpPr>
          <p:cNvPr id="16" name="ZoneTexte 15">
            <a:extLst>
              <a:ext uri="{FF2B5EF4-FFF2-40B4-BE49-F238E27FC236}">
                <a16:creationId xmlns:a16="http://schemas.microsoft.com/office/drawing/2014/main" xmlns="" id="{1D0ED03E-EB0A-4EE4-8A4D-598B3D84E886}"/>
              </a:ext>
            </a:extLst>
          </p:cNvPr>
          <p:cNvSpPr txBox="1"/>
          <p:nvPr/>
        </p:nvSpPr>
        <p:spPr>
          <a:xfrm>
            <a:off x="6987395" y="6905697"/>
            <a:ext cx="9747849" cy="1938992"/>
          </a:xfrm>
          <a:prstGeom prst="rect">
            <a:avLst/>
          </a:prstGeom>
          <a:noFill/>
        </p:spPr>
        <p:txBody>
          <a:bodyPr wrap="square">
            <a:spAutoFit/>
          </a:bodyPr>
          <a:lstStyle/>
          <a:p>
            <a:r>
              <a:rPr lang="pl-PL" sz="2400" dirty="0">
                <a:latin typeface="Times New Roman" panose="02020603050405020304" pitchFamily="18" charset="0"/>
              </a:rPr>
              <a:t>Konta w mediach społecznościowych, takie jak YouTube, Facebook, Instagram, mają znacznie więcej potencjału i przydatnych narzędzi i funkcji niż prosta komunikacja online. Wiedza o tym, jak korzystać z tych funkcji i narzędzi, umożliwia nam poprawę łączności z ludźmi o podobnych poglądach i integrację ze społeczeństwami</a:t>
            </a:r>
            <a:r>
              <a:rPr lang="en-US" sz="2400" dirty="0">
                <a:latin typeface="Times New Roman" panose="02020603050405020304" pitchFamily="18" charset="0"/>
              </a:rPr>
              <a:t>.</a:t>
            </a:r>
            <a:endParaRPr lang="fr-FR" sz="2400" dirty="0">
              <a:latin typeface="Times New Roman" panose="02020603050405020304" pitchFamily="18" charset="0"/>
            </a:endParaRPr>
          </a:p>
        </p:txBody>
      </p:sp>
      <p:sp>
        <p:nvSpPr>
          <p:cNvPr id="11"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12"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13" name="Immagin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4"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p:nvPr/>
        </p:nvSpPr>
        <p:spPr>
          <a:xfrm>
            <a:off x="3428999" y="1046511"/>
            <a:ext cx="9372601" cy="2856536"/>
          </a:xfrm>
          <a:prstGeom prst="rect">
            <a:avLst/>
          </a:prstGeom>
          <a:noFill/>
          <a:ln>
            <a:noFill/>
          </a:ln>
        </p:spPr>
        <p:txBody>
          <a:bodyPr spcFirstLastPara="1" wrap="square" lIns="0" tIns="12050" rIns="0" bIns="0" anchor="t" anchorCtr="0">
            <a:spAutoFit/>
          </a:bodyPr>
          <a:lstStyle/>
          <a:p>
            <a:pPr marL="0" marR="0" lvl="0" indent="0" algn="ctr" rtl="0">
              <a:spcBef>
                <a:spcPts val="0"/>
              </a:spcBef>
              <a:spcAft>
                <a:spcPts val="0"/>
              </a:spcAft>
              <a:buNone/>
            </a:pPr>
            <a:r>
              <a:rPr lang="en-US" sz="4000" dirty="0" err="1">
                <a:solidFill>
                  <a:schemeClr val="dk1"/>
                </a:solidFill>
                <a:latin typeface="Calibri"/>
                <a:ea typeface="Calibri"/>
                <a:cs typeface="Calibri"/>
                <a:sym typeface="Calibri"/>
              </a:rPr>
              <a:t>Alternatywne</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obrazy</a:t>
            </a:r>
            <a:endParaRPr sz="7200" b="1" dirty="0">
              <a:solidFill>
                <a:srgbClr val="343433"/>
              </a:solidFill>
              <a:latin typeface="Tahoma"/>
              <a:ea typeface="Tahoma"/>
              <a:cs typeface="Tahoma"/>
              <a:sym typeface="Tahoma"/>
            </a:endParaRPr>
          </a:p>
          <a:p>
            <a:pPr marL="0" marR="0" lvl="0" indent="0" algn="l" rtl="0">
              <a:spcBef>
                <a:spcPts val="0"/>
              </a:spcBef>
              <a:spcAft>
                <a:spcPts val="0"/>
              </a:spcAft>
              <a:buNone/>
            </a:pPr>
            <a:endParaRPr sz="7200" dirty="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7200" b="1" dirty="0">
              <a:solidFill>
                <a:srgbClr val="343433"/>
              </a:solidFill>
              <a:latin typeface="Tahoma"/>
              <a:ea typeface="Tahoma"/>
              <a:cs typeface="Tahoma"/>
              <a:sym typeface="Tahoma"/>
            </a:endParaRPr>
          </a:p>
        </p:txBody>
      </p:sp>
      <p:pic>
        <p:nvPicPr>
          <p:cNvPr id="110" name="Google Shape;110;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423261" y="1056655"/>
            <a:ext cx="1838324" cy="1066799"/>
          </a:xfrm>
          <a:prstGeom prst="rect">
            <a:avLst/>
          </a:prstGeom>
          <a:noFill/>
          <a:ln>
            <a:noFill/>
          </a:ln>
        </p:spPr>
      </p:pic>
      <p:pic>
        <p:nvPicPr>
          <p:cNvPr id="115" name="Google Shape;115;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04832" y="2399875"/>
            <a:ext cx="4582983" cy="3058643"/>
          </a:xfrm>
          <a:prstGeom prst="rect">
            <a:avLst/>
          </a:prstGeom>
          <a:noFill/>
          <a:ln>
            <a:noFill/>
          </a:ln>
        </p:spPr>
      </p:pic>
      <p:pic>
        <p:nvPicPr>
          <p:cNvPr id="116" name="Google Shape;116;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317985" y="4244682"/>
            <a:ext cx="5943600" cy="3966707"/>
          </a:xfrm>
          <a:prstGeom prst="rect">
            <a:avLst/>
          </a:prstGeom>
          <a:noFill/>
          <a:ln>
            <a:noFill/>
          </a:ln>
        </p:spPr>
      </p:pic>
      <p:pic>
        <p:nvPicPr>
          <p:cNvPr id="3" name="Image 2">
            <a:extLst>
              <a:ext uri="{FF2B5EF4-FFF2-40B4-BE49-F238E27FC236}">
                <a16:creationId xmlns:a16="http://schemas.microsoft.com/office/drawing/2014/main" xmlns="" id="{9D7FCD63-250C-470B-B6AF-78D30991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5184" y="5275943"/>
            <a:ext cx="5096193" cy="3698253"/>
          </a:xfrm>
          <a:prstGeom prst="rect">
            <a:avLst/>
          </a:prstGeom>
        </p:spPr>
      </p:pic>
      <p:sp>
        <p:nvSpPr>
          <p:cNvPr id="9"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10"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11" name="Immagine 1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2"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2843074" y="2520861"/>
            <a:ext cx="15063926" cy="1243289"/>
          </a:xfrm>
          <a:prstGeom prst="rect">
            <a:avLst/>
          </a:prstGeom>
          <a:noFill/>
          <a:ln>
            <a:noFill/>
          </a:ln>
        </p:spPr>
        <p:txBody>
          <a:bodyPr spcFirstLastPara="1" wrap="square" lIns="0" tIns="12050" rIns="0" bIns="0" anchor="t" anchorCtr="0">
            <a:spAutoFit/>
          </a:bodyPr>
          <a:lstStyle/>
          <a:p>
            <a:pPr marL="7780019" lvl="0" indent="0" algn="l" rtl="0">
              <a:lnSpc>
                <a:spcPct val="100000"/>
              </a:lnSpc>
              <a:spcBef>
                <a:spcPts val="0"/>
              </a:spcBef>
              <a:spcAft>
                <a:spcPts val="0"/>
              </a:spcAft>
              <a:buNone/>
            </a:pPr>
            <a:r>
              <a:rPr lang="en-US" sz="8000" dirty="0"/>
              <a:t>DZIĘKUJEMY!</a:t>
            </a:r>
            <a:endParaRPr dirty="0"/>
          </a:p>
        </p:txBody>
      </p:sp>
      <p:sp>
        <p:nvSpPr>
          <p:cNvPr id="124" name="Google Shape;124;p6"/>
          <p:cNvSpPr txBox="1"/>
          <p:nvPr/>
        </p:nvSpPr>
        <p:spPr>
          <a:xfrm>
            <a:off x="9851366" y="5524500"/>
            <a:ext cx="7325409" cy="1520889"/>
          </a:xfrm>
          <a:prstGeom prst="rect">
            <a:avLst/>
          </a:prstGeom>
          <a:noFill/>
          <a:ln>
            <a:noFill/>
          </a:ln>
        </p:spPr>
        <p:txBody>
          <a:bodyPr spcFirstLastPara="1" wrap="square" lIns="91425" tIns="45700" rIns="91425" bIns="45700" anchor="t" anchorCtr="0">
            <a:spAutoFit/>
          </a:bodyPr>
          <a:lstStyle/>
          <a:p>
            <a:pPr marL="12700" marR="0" lvl="0" indent="0" algn="ctr" rtl="0">
              <a:spcBef>
                <a:spcPts val="0"/>
              </a:spcBef>
              <a:spcAft>
                <a:spcPts val="0"/>
              </a:spcAft>
              <a:buNone/>
            </a:pPr>
            <a:r>
              <a:rPr lang="en-US" sz="4600" b="1" dirty="0">
                <a:solidFill>
                  <a:schemeClr val="dk1"/>
                </a:solidFill>
                <a:latin typeface="Tahoma"/>
                <a:ea typeface="Tahoma"/>
                <a:cs typeface="Tahoma"/>
                <a:sym typeface="Tahoma"/>
              </a:rPr>
              <a:t>E-Seniors</a:t>
            </a:r>
            <a:endParaRPr dirty="0"/>
          </a:p>
          <a:p>
            <a:pPr marL="12700" marR="0" lvl="0" indent="0" algn="l" rtl="0">
              <a:spcBef>
                <a:spcPts val="100"/>
              </a:spcBef>
              <a:spcAft>
                <a:spcPts val="0"/>
              </a:spcAft>
              <a:buNone/>
            </a:pPr>
            <a:endParaRPr sz="4600" b="1" dirty="0">
              <a:solidFill>
                <a:schemeClr val="dk1"/>
              </a:solidFill>
              <a:latin typeface="Tahoma"/>
              <a:ea typeface="Tahoma"/>
              <a:cs typeface="Tahoma"/>
              <a:sym typeface="Tahoma"/>
            </a:endParaRPr>
          </a:p>
        </p:txBody>
      </p:sp>
      <p:pic>
        <p:nvPicPr>
          <p:cNvPr id="3" name="Image 2">
            <a:extLst>
              <a:ext uri="{FF2B5EF4-FFF2-40B4-BE49-F238E27FC236}">
                <a16:creationId xmlns:a16="http://schemas.microsoft.com/office/drawing/2014/main" xmlns="" id="{577900B6-35AC-4A90-9447-9B34E3F8FC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86023" y="6499314"/>
            <a:ext cx="2533650" cy="2533650"/>
          </a:xfrm>
          <a:prstGeom prst="rect">
            <a:avLst/>
          </a:prstGeom>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9" name="Immagin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0"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1046510"/>
            <a:ext cx="15734436" cy="8729939"/>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fr-FR" sz="7200" b="1" dirty="0" err="1">
                <a:solidFill>
                  <a:srgbClr val="343433"/>
                </a:solidFill>
                <a:latin typeface="Tahoma"/>
                <a:ea typeface="Tahoma"/>
                <a:cs typeface="Tahoma"/>
                <a:sym typeface="Tahoma"/>
              </a:rPr>
              <a:t>Wstęp</a:t>
            </a:r>
            <a:r>
              <a:rPr lang="fr-FR" sz="7200" b="1" dirty="0">
                <a:solidFill>
                  <a:srgbClr val="343433"/>
                </a:solidFill>
                <a:latin typeface="Tahoma"/>
                <a:ea typeface="Tahoma"/>
                <a:cs typeface="Tahoma"/>
                <a:sym typeface="Tahoma"/>
              </a:rPr>
              <a:t>:</a:t>
            </a:r>
          </a:p>
          <a:p>
            <a:pPr marL="90170" indent="-269875" rtl="0">
              <a:spcBef>
                <a:spcPts val="0"/>
              </a:spcBef>
              <a:spcAft>
                <a:spcPts val="1000"/>
              </a:spcAft>
            </a:pPr>
            <a:endParaRPr lang="fr-FR" sz="7200" b="1" dirty="0">
              <a:solidFill>
                <a:srgbClr val="343433"/>
              </a:solidFill>
              <a:latin typeface="Tahoma"/>
              <a:ea typeface="Tahoma"/>
              <a:cs typeface="Tahoma"/>
              <a:sym typeface="Tahoma"/>
            </a:endParaRPr>
          </a:p>
          <a:p>
            <a:pPr rtl="0">
              <a:spcBef>
                <a:spcPts val="0"/>
              </a:spcBef>
              <a:spcAft>
                <a:spcPts val="1000"/>
              </a:spcAft>
            </a:pPr>
            <a:r>
              <a:rPr lang="pl-PL" sz="2800" b="0" i="0" u="none" strike="noStrike" dirty="0">
                <a:solidFill>
                  <a:srgbClr val="000000"/>
                </a:solidFill>
                <a:effectLst/>
                <a:latin typeface="+mj-lt"/>
              </a:rPr>
              <a:t>W dzisiejszych czasach media społecznościowe pełnią wiele funkcji, poza komunikacją online, media społecznościowe mogą być wykorzystywane do odbierania i promowania kultury i kreatywności. Ten moduł wyjaśni różne charakterystyczne cechy kont w mediach społecznościowych i podniesie Twoją świadomość informacji i komunikacji za pośrednictwem mediów społecznościowych dla kultury i kreatywności</a:t>
            </a:r>
            <a:r>
              <a:rPr lang="en-US" sz="2800" b="0" i="0" u="none" strike="noStrike" dirty="0">
                <a:solidFill>
                  <a:srgbClr val="000000"/>
                </a:solidFill>
                <a:effectLst/>
                <a:latin typeface="+mj-lt"/>
              </a:rPr>
              <a:t>.</a:t>
            </a:r>
          </a:p>
          <a:p>
            <a:pPr rtl="0">
              <a:spcBef>
                <a:spcPts val="0"/>
              </a:spcBef>
              <a:spcAft>
                <a:spcPts val="1000"/>
              </a:spcAft>
            </a:pPr>
            <a:endParaRPr lang="en-US" sz="2800" b="0" dirty="0">
              <a:effectLst/>
              <a:latin typeface="+mj-lt"/>
            </a:endParaRPr>
          </a:p>
          <a:p>
            <a:pPr rtl="0">
              <a:spcBef>
                <a:spcPts val="0"/>
              </a:spcBef>
              <a:spcAft>
                <a:spcPts val="1000"/>
              </a:spcAft>
            </a:pPr>
            <a:r>
              <a:rPr lang="pl-PL" sz="2800" b="0" i="0" u="none" strike="noStrike" dirty="0">
                <a:solidFill>
                  <a:srgbClr val="000000"/>
                </a:solidFill>
                <a:effectLst/>
                <a:latin typeface="+mj-lt"/>
              </a:rPr>
              <a:t>W poprzednim module 1 „</a:t>
            </a:r>
            <a:r>
              <a:rPr lang="pl-PL" sz="2800" b="1" i="0" u="none" strike="noStrike" dirty="0">
                <a:solidFill>
                  <a:srgbClr val="000000"/>
                </a:solidFill>
                <a:effectLst/>
                <a:latin typeface="+mj-lt"/>
              </a:rPr>
              <a:t>Komunikacja w mediach społecznościowych dla kultury i kreatywności</a:t>
            </a:r>
            <a:r>
              <a:rPr lang="pl-PL" sz="2800" b="0" i="0" u="none" strike="noStrike" dirty="0">
                <a:solidFill>
                  <a:srgbClr val="000000"/>
                </a:solidFill>
                <a:effectLst/>
                <a:latin typeface="+mj-lt"/>
              </a:rPr>
              <a:t>” poznałeś różne media społecznościowe i networking online. W tym module wyjaśnimy, jak wykorzystać media społecznościowe do pozyskiwania informacji o działaniach kulturalnych oraz promowania kultury i kreatywności. W tym module skupimy się na 3 mediach społecznościowych: Facebook, Instagram i YouTube</a:t>
            </a:r>
            <a:r>
              <a:rPr lang="en-US" sz="2800" b="0" i="0" u="none" strike="noStrike" dirty="0">
                <a:solidFill>
                  <a:srgbClr val="000000"/>
                </a:solidFill>
                <a:effectLst/>
                <a:latin typeface="+mj-lt"/>
              </a:rPr>
              <a:t>.</a:t>
            </a:r>
            <a:endParaRPr sz="7200" dirty="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6"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58718" y="9418471"/>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7"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347" y="9488096"/>
            <a:ext cx="866849" cy="576706"/>
          </a:xfrm>
          <a:prstGeom prst="rect">
            <a:avLst/>
          </a:prstGeom>
        </p:spPr>
      </p:pic>
      <p:pic>
        <p:nvPicPr>
          <p:cNvPr id="8" name="Immagin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6927" y="9569337"/>
            <a:ext cx="1453337" cy="495465"/>
          </a:xfrm>
          <a:prstGeom prst="rect">
            <a:avLst/>
          </a:prstGeom>
          <a:noFill/>
        </p:spPr>
      </p:pic>
      <p:sp>
        <p:nvSpPr>
          <p:cNvPr id="9" name="CasellaDiTesto 22"/>
          <p:cNvSpPr txBox="1"/>
          <p:nvPr/>
        </p:nvSpPr>
        <p:spPr>
          <a:xfrm>
            <a:off x="10230827" y="9418471"/>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904876" y="1132774"/>
            <a:ext cx="15157509" cy="9053104"/>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2.1 :</a:t>
            </a:r>
            <a:r>
              <a:rPr lang="pl-PL" sz="2800" b="1" dirty="0">
                <a:solidFill>
                  <a:srgbClr val="343433"/>
                </a:solidFill>
                <a:latin typeface="Tahoma"/>
                <a:ea typeface="Tahoma"/>
                <a:cs typeface="Tahoma"/>
              </a:rPr>
              <a:t>Informacje kulturowe i możliwości w mediach społecznościowych</a:t>
            </a:r>
            <a:endParaRPr lang="fr-FR" sz="2800" b="1" dirty="0">
              <a:solidFill>
                <a:srgbClr val="343433"/>
              </a:solidFill>
              <a:latin typeface="Tahoma"/>
              <a:ea typeface="Tahoma"/>
              <a:cs typeface="Tahoma"/>
            </a:endParaRPr>
          </a:p>
          <a:p>
            <a:pPr marL="90170" indent="-269875" rtl="0">
              <a:spcBef>
                <a:spcPts val="0"/>
              </a:spcBef>
              <a:spcAft>
                <a:spcPts val="1000"/>
              </a:spcAft>
            </a:pPr>
            <a:endParaRPr lang="fr-FR" sz="8800" dirty="0">
              <a:latin typeface="Times New Roman" panose="02020603050405020304" pitchFamily="18" charset="0"/>
            </a:endParaRPr>
          </a:p>
          <a:p>
            <a:pPr algn="just" rtl="0">
              <a:spcBef>
                <a:spcPts val="0"/>
              </a:spcBef>
              <a:spcAft>
                <a:spcPts val="1000"/>
              </a:spcAft>
            </a:pPr>
            <a:r>
              <a:rPr lang="pl-PL" sz="2000" b="0" i="0" u="none" strike="noStrike" dirty="0">
                <a:solidFill>
                  <a:srgbClr val="000000"/>
                </a:solidFill>
                <a:effectLst/>
                <a:latin typeface="+mj-lt"/>
              </a:rPr>
              <a:t>Liczba użytkowników Facebooka, Instagrama, YouTube'a, Twittera i innych mediów społecznościowych znacząco wzrasta. Obecne globalne procesy, a zwłaszcza nowa pandemia COVID19, przeniosły wiele działań do sieci. Wiodące instytucje kultury: muzea, teatry, galerie sztuki itp. publikują i promują swoją działalność w internecie. Prawie wszystkie muzea i inne instytucje kulturalne mają swoje strony w mediach społecznościowych na Facebooku, Instagramie i YouTube. Wiele z nich organizuje wirtualne wystawy, wycieczki, podróże na łonie natury itp. Oznacza to, że jeśli masz swoje ulubione muzeum lub wystawę, możesz w wyszukiwarce na Facebooku wpisać nazwę założenia wydarzenia, kliknąć przycisk, przekierować do oficjalną stronę muzeum i sprawdzić ich ogłoszenia</a:t>
            </a:r>
            <a:r>
              <a:rPr lang="en-US" sz="2000" b="0" i="0" u="none" strike="noStrike" dirty="0">
                <a:solidFill>
                  <a:srgbClr val="000000"/>
                </a:solidFill>
                <a:effectLst/>
                <a:latin typeface="+mj-lt"/>
              </a:rPr>
              <a:t>. </a:t>
            </a:r>
          </a:p>
          <a:p>
            <a:pPr algn="just" rtl="0">
              <a:spcBef>
                <a:spcPts val="0"/>
              </a:spcBef>
              <a:spcAft>
                <a:spcPts val="1000"/>
              </a:spcAft>
            </a:pPr>
            <a:endParaRPr lang="en-US" sz="2000" b="0" dirty="0">
              <a:effectLst/>
              <a:latin typeface="+mj-lt"/>
            </a:endParaRPr>
          </a:p>
          <a:p>
            <a:pPr algn="just" rtl="0">
              <a:spcBef>
                <a:spcPts val="0"/>
              </a:spcBef>
              <a:spcAft>
                <a:spcPts val="1000"/>
              </a:spcAft>
            </a:pPr>
            <a:r>
              <a:rPr lang="pl-PL" sz="2000" b="1" i="0" u="none" strike="noStrike" dirty="0">
                <a:solidFill>
                  <a:srgbClr val="000000"/>
                </a:solidFill>
                <a:effectLst/>
                <a:latin typeface="+mj-lt"/>
              </a:rPr>
              <a:t>Przykład: </a:t>
            </a:r>
            <a:r>
              <a:rPr lang="pl-PL" sz="2000" i="0" u="none" strike="noStrike" dirty="0">
                <a:solidFill>
                  <a:srgbClr val="000000"/>
                </a:solidFill>
                <a:effectLst/>
                <a:latin typeface="+mj-lt"/>
              </a:rPr>
              <a:t>Sprawdźmy, co proponuje Muzeum Louvre. </a:t>
            </a:r>
          </a:p>
          <a:p>
            <a:pPr algn="just" rtl="0">
              <a:spcBef>
                <a:spcPts val="0"/>
              </a:spcBef>
              <a:spcAft>
                <a:spcPts val="1000"/>
              </a:spcAft>
            </a:pPr>
            <a:r>
              <a:rPr lang="pl-PL" sz="2000" i="0" u="none" strike="noStrike" dirty="0">
                <a:solidFill>
                  <a:srgbClr val="000000"/>
                </a:solidFill>
                <a:effectLst/>
                <a:latin typeface="+mj-lt"/>
              </a:rPr>
              <a:t>1 - Przejdź do wyszukiwania na Facebooku</a:t>
            </a:r>
          </a:p>
          <a:p>
            <a:pPr algn="just" rtl="0">
              <a:spcBef>
                <a:spcPts val="0"/>
              </a:spcBef>
              <a:spcAft>
                <a:spcPts val="1000"/>
              </a:spcAft>
            </a:pPr>
            <a:r>
              <a:rPr lang="pl-PL" sz="2000" i="0" u="none" strike="noStrike" dirty="0">
                <a:solidFill>
                  <a:srgbClr val="000000"/>
                </a:solidFill>
                <a:effectLst/>
                <a:latin typeface="+mj-lt"/>
              </a:rPr>
              <a:t>2 - Wpisz Louvre i kliknij przycisk wyszukiwania</a:t>
            </a:r>
            <a:endParaRPr lang="pl-PL" sz="2000" b="1" i="0" u="none" strike="noStrike" dirty="0">
              <a:solidFill>
                <a:srgbClr val="000000"/>
              </a:solidFill>
              <a:effectLst/>
              <a:latin typeface="+mj-lt"/>
            </a:endParaRPr>
          </a:p>
          <a:p>
            <a:pPr algn="just" rtl="0">
              <a:spcBef>
                <a:spcPts val="0"/>
              </a:spcBef>
              <a:spcAft>
                <a:spcPts val="1000"/>
              </a:spcAft>
            </a:pPr>
            <a:r>
              <a:rPr lang="pl-PL" sz="2000" i="0" u="none" strike="noStrike" dirty="0">
                <a:solidFill>
                  <a:srgbClr val="000000"/>
                </a:solidFill>
                <a:effectLst/>
                <a:latin typeface="+mj-lt"/>
              </a:rPr>
              <a:t>3- Kilka stron pojawi się automatycznie, ważne jest, aby strona była oznaczona </a:t>
            </a:r>
            <a:r>
              <a:rPr lang="pl-PL" sz="2000" i="0" u="none" strike="noStrike" dirty="0">
                <a:solidFill>
                  <a:srgbClr val="0070C0"/>
                </a:solidFill>
                <a:effectLst/>
                <a:latin typeface="+mj-lt"/>
              </a:rPr>
              <a:t>niebieskim haczykiem</a:t>
            </a:r>
            <a:r>
              <a:rPr lang="pl-PL" sz="2000" i="0" u="none" strike="noStrike" dirty="0">
                <a:solidFill>
                  <a:srgbClr val="000000"/>
                </a:solidFill>
                <a:effectLst/>
                <a:latin typeface="+mj-lt"/>
              </a:rPr>
              <a:t>, jak pokazano poniżej. Oznacza to, że strona jest oficjalna i możesz bezpiecznie do niej przejść</a:t>
            </a:r>
          </a:p>
          <a:p>
            <a:pPr algn="just"/>
            <a:r>
              <a:rPr lang="en-US" sz="2000" b="0" i="0" u="none" strike="noStrike" dirty="0">
                <a:solidFill>
                  <a:srgbClr val="000000"/>
                </a:solidFill>
                <a:effectLst/>
                <a:latin typeface="+mj-lt"/>
              </a:rPr>
              <a:t>. </a:t>
            </a:r>
            <a:endParaRPr sz="7200" dirty="0">
              <a:solidFill>
                <a:schemeClr val="dk1"/>
              </a:solidFill>
              <a:latin typeface="Calibri"/>
              <a:ea typeface="Calibri"/>
              <a:cs typeface="Calibri"/>
              <a:sym typeface="Calibri"/>
            </a:endParaRPr>
          </a:p>
          <a:p>
            <a:pPr marL="12700" marR="0" lvl="0" indent="0" algn="l" rtl="0">
              <a:lnSpc>
                <a:spcPct val="100000"/>
              </a:lnSpc>
              <a:spcBef>
                <a:spcPts val="95"/>
              </a:spcBef>
              <a:spcAft>
                <a:spcPts val="0"/>
              </a:spcAft>
              <a:buNone/>
            </a:pP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sp>
        <p:nvSpPr>
          <p:cNvPr id="6"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7"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8" name="Immagin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9"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595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1046510"/>
            <a:ext cx="15208225" cy="9640444"/>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2.1 :</a:t>
            </a:r>
            <a:r>
              <a:rPr lang="pl-PL" sz="2800" b="1" dirty="0">
                <a:solidFill>
                  <a:srgbClr val="343433"/>
                </a:solidFill>
                <a:latin typeface="Tahoma"/>
                <a:ea typeface="Tahoma"/>
                <a:cs typeface="Tahoma"/>
              </a:rPr>
              <a:t>Informacje kulturowe i możliwości w mediach społecznościowych</a:t>
            </a:r>
            <a:endParaRPr lang="fr-FR" sz="2800" b="1" dirty="0">
              <a:solidFill>
                <a:srgbClr val="343433"/>
              </a:solidFill>
              <a:latin typeface="Tahoma"/>
              <a:ea typeface="Tahoma"/>
              <a:cs typeface="Tahoma"/>
            </a:endParaRPr>
          </a:p>
          <a:p>
            <a:pPr rtl="0">
              <a:spcBef>
                <a:spcPts val="0"/>
              </a:spcBef>
              <a:spcAft>
                <a:spcPts val="1000"/>
              </a:spcAft>
            </a:pPr>
            <a:r>
              <a:rPr lang="fr-FR" sz="8800" b="0" i="0" u="none" strike="noStrike" dirty="0">
                <a:solidFill>
                  <a:srgbClr val="000000"/>
                </a:solidFill>
                <a:effectLst/>
                <a:latin typeface="Times New Roman" panose="02020603050405020304" pitchFamily="18" charset="0"/>
              </a:rPr>
              <a:t> </a:t>
            </a:r>
            <a:r>
              <a:rPr lang="en-US" sz="8800" dirty="0"/>
              <a:t/>
            </a:r>
            <a:br>
              <a:rPr lang="en-US" sz="8800" dirty="0"/>
            </a:br>
            <a:endParaRPr sz="7200" b="1" dirty="0">
              <a:solidFill>
                <a:srgbClr val="343433"/>
              </a:solidFill>
              <a:latin typeface="Tahoma"/>
              <a:ea typeface="Tahoma"/>
              <a:cs typeface="Tahoma"/>
              <a:sym typeface="Tahoma"/>
            </a:endParaRPr>
          </a:p>
          <a:p>
            <a:pPr marL="0" marR="0" lvl="0" indent="0" algn="l" rtl="0">
              <a:spcBef>
                <a:spcPts val="0"/>
              </a:spcBef>
              <a:spcAft>
                <a:spcPts val="0"/>
              </a:spcAft>
              <a:buNone/>
            </a:pPr>
            <a:endParaRPr sz="7200" dirty="0">
              <a:solidFill>
                <a:schemeClr val="dk1"/>
              </a:solidFill>
              <a:latin typeface="Calibri"/>
              <a:ea typeface="Calibri"/>
              <a:cs typeface="Calibri"/>
              <a:sym typeface="Calibri"/>
            </a:endParaRPr>
          </a:p>
          <a:p>
            <a:pPr rtl="0">
              <a:spcBef>
                <a:spcPts val="0"/>
              </a:spcBef>
              <a:spcAft>
                <a:spcPts val="1000"/>
              </a:spcAft>
            </a:pPr>
            <a:endParaRPr lang="en-US" sz="1800" b="0" i="0" u="none" strike="noStrike" dirty="0">
              <a:solidFill>
                <a:srgbClr val="000000"/>
              </a:solidFill>
              <a:effectLst/>
              <a:latin typeface="Times New Roman" panose="02020603050405020304" pitchFamily="18" charset="0"/>
            </a:endParaRPr>
          </a:p>
          <a:p>
            <a:pPr rtl="0">
              <a:spcBef>
                <a:spcPts val="0"/>
              </a:spcBef>
              <a:spcAft>
                <a:spcPts val="1000"/>
              </a:spcAft>
            </a:pPr>
            <a:endParaRPr lang="en-US" sz="1800" dirty="0">
              <a:latin typeface="Times New Roman" panose="02020603050405020304" pitchFamily="18" charset="0"/>
            </a:endParaRPr>
          </a:p>
          <a:p>
            <a:pPr rtl="0">
              <a:spcBef>
                <a:spcPts val="0"/>
              </a:spcBef>
              <a:spcAft>
                <a:spcPts val="1000"/>
              </a:spcAft>
            </a:pPr>
            <a:r>
              <a:rPr lang="pl-PL" sz="2800" b="0" i="0" u="none" strike="noStrike" dirty="0">
                <a:solidFill>
                  <a:srgbClr val="000000"/>
                </a:solidFill>
                <a:effectLst/>
                <a:latin typeface="+mj-lt"/>
              </a:rPr>
              <a:t>Po wejściu na stronę znajdziesz wiele informacji: (1) strona internetowa muzeum, (2) ostatnie wystawy i działania, (3) galerie zdjęć, (4) filmy, (5) sklepy i wiele więcej</a:t>
            </a:r>
            <a:r>
              <a:rPr lang="en-US" sz="2800" b="0" i="0" u="none" strike="noStrike" dirty="0">
                <a:solidFill>
                  <a:srgbClr val="000000"/>
                </a:solidFill>
                <a:effectLst/>
                <a:latin typeface="+mj-lt"/>
              </a:rPr>
              <a:t>. </a:t>
            </a:r>
            <a:endParaRPr lang="en-US" sz="2800" b="0" dirty="0">
              <a:effectLst/>
              <a:latin typeface="+mj-lt"/>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4" name="Image 3">
            <a:extLst>
              <a:ext uri="{FF2B5EF4-FFF2-40B4-BE49-F238E27FC236}">
                <a16:creationId xmlns:a16="http://schemas.microsoft.com/office/drawing/2014/main" xmlns="" id="{2F93F311-7140-4446-8820-E9F42711C999}"/>
              </a:ext>
            </a:extLst>
          </p:cNvPr>
          <p:cNvPicPr>
            <a:picLocks noChangeAspect="1"/>
          </p:cNvPicPr>
          <p:nvPr/>
        </p:nvPicPr>
        <p:blipFill>
          <a:blip r:embed="rId4"/>
          <a:stretch>
            <a:fillRect/>
          </a:stretch>
        </p:blipFill>
        <p:spPr>
          <a:xfrm>
            <a:off x="1556493" y="3173164"/>
            <a:ext cx="12999720" cy="3651222"/>
          </a:xfrm>
          <a:prstGeom prst="rect">
            <a:avLst/>
          </a:prstGeom>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0"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916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76522" y="893876"/>
            <a:ext cx="14293825" cy="10214961"/>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2.1 :</a:t>
            </a:r>
            <a:r>
              <a:rPr lang="pl-PL" sz="2800" b="1" dirty="0">
                <a:solidFill>
                  <a:srgbClr val="343433"/>
                </a:solidFill>
                <a:latin typeface="Tahoma"/>
                <a:ea typeface="Tahoma"/>
                <a:cs typeface="Tahoma"/>
              </a:rPr>
              <a:t>Informacje kulturowe i możliwości w mediach społecznościowych</a:t>
            </a:r>
            <a:endParaRPr lang="fr-FR" sz="2800" b="1" dirty="0">
              <a:solidFill>
                <a:srgbClr val="343433"/>
              </a:solidFill>
              <a:latin typeface="Tahoma"/>
              <a:ea typeface="Tahoma"/>
              <a:cs typeface="Tahoma"/>
            </a:endParaRPr>
          </a:p>
          <a:p>
            <a:pPr rtl="0">
              <a:spcBef>
                <a:spcPts val="0"/>
              </a:spcBef>
              <a:spcAft>
                <a:spcPts val="1000"/>
              </a:spcAft>
            </a:pPr>
            <a:endParaRPr lang="en-US" sz="2400" b="0" i="0" u="none" strike="noStrike" dirty="0">
              <a:solidFill>
                <a:srgbClr val="000000"/>
              </a:solidFill>
              <a:effectLst/>
              <a:latin typeface="+mj-lt"/>
            </a:endParaRPr>
          </a:p>
          <a:p>
            <a:pPr rtl="0">
              <a:spcBef>
                <a:spcPts val="0"/>
              </a:spcBef>
              <a:spcAft>
                <a:spcPts val="1000"/>
              </a:spcAft>
            </a:pPr>
            <a:endParaRPr lang="en-US" sz="2400" b="0" i="0" u="none" strike="noStrike" dirty="0">
              <a:solidFill>
                <a:srgbClr val="000000"/>
              </a:solidFill>
              <a:effectLst/>
              <a:latin typeface="+mj-lt"/>
            </a:endParaRPr>
          </a:p>
          <a:p>
            <a:pPr rtl="0">
              <a:spcBef>
                <a:spcPts val="0"/>
              </a:spcBef>
              <a:spcAft>
                <a:spcPts val="1000"/>
              </a:spcAft>
            </a:pPr>
            <a:endParaRPr lang="en-US" sz="2400" dirty="0">
              <a:latin typeface="+mj-lt"/>
            </a:endParaRPr>
          </a:p>
          <a:p>
            <a:pPr rtl="0">
              <a:spcBef>
                <a:spcPts val="0"/>
              </a:spcBef>
              <a:spcAft>
                <a:spcPts val="1000"/>
              </a:spcAft>
            </a:pPr>
            <a:endParaRPr lang="en-US" sz="2400" b="0" i="0" u="none" strike="noStrike" dirty="0">
              <a:solidFill>
                <a:srgbClr val="000000"/>
              </a:solidFill>
              <a:effectLst/>
              <a:latin typeface="+mj-lt"/>
            </a:endParaRPr>
          </a:p>
          <a:p>
            <a:pPr rtl="0">
              <a:spcBef>
                <a:spcPts val="0"/>
              </a:spcBef>
              <a:spcAft>
                <a:spcPts val="1000"/>
              </a:spcAft>
            </a:pPr>
            <a:r>
              <a:rPr lang="pl-PL" sz="2400" b="0" i="0" u="none" strike="noStrike" dirty="0">
                <a:solidFill>
                  <a:srgbClr val="000000"/>
                </a:solidFill>
                <a:effectLst/>
                <a:latin typeface="+mj-lt"/>
              </a:rPr>
              <a:t>W ten sposób rozumiemy, że w dniach </a:t>
            </a:r>
            <a:endParaRPr lang="en-GB" sz="2400" b="0" i="0" u="none" strike="noStrike" dirty="0">
              <a:solidFill>
                <a:srgbClr val="000000"/>
              </a:solidFill>
              <a:effectLst/>
              <a:latin typeface="+mj-lt"/>
            </a:endParaRPr>
          </a:p>
          <a:p>
            <a:pPr rtl="0">
              <a:spcBef>
                <a:spcPts val="0"/>
              </a:spcBef>
              <a:spcAft>
                <a:spcPts val="1000"/>
              </a:spcAft>
            </a:pPr>
            <a:r>
              <a:rPr lang="pl-PL" sz="2400" b="0" i="0" u="none" strike="noStrike" dirty="0">
                <a:solidFill>
                  <a:srgbClr val="000000"/>
                </a:solidFill>
                <a:effectLst/>
                <a:latin typeface="+mj-lt"/>
              </a:rPr>
              <a:t>21.11.2021- 27.03.2022 odbywa się </a:t>
            </a:r>
            <a:endParaRPr lang="en-GB" sz="2400" b="0" i="0" u="none" strike="noStrike" dirty="0">
              <a:solidFill>
                <a:srgbClr val="000000"/>
              </a:solidFill>
              <a:effectLst/>
              <a:latin typeface="+mj-lt"/>
            </a:endParaRPr>
          </a:p>
          <a:p>
            <a:pPr rtl="0">
              <a:spcBef>
                <a:spcPts val="0"/>
              </a:spcBef>
              <a:spcAft>
                <a:spcPts val="1000"/>
              </a:spcAft>
            </a:pPr>
            <a:r>
              <a:rPr lang="pl-PL" sz="2400" b="0" i="0" u="none" strike="noStrike" dirty="0">
                <a:solidFill>
                  <a:srgbClr val="000000"/>
                </a:solidFill>
                <a:effectLst/>
                <a:latin typeface="+mj-lt"/>
              </a:rPr>
              <a:t>aktualna wystawa „Islam Art</a:t>
            </a:r>
            <a:r>
              <a:rPr lang="en-US" sz="2400" dirty="0">
                <a:latin typeface="+mj-lt"/>
              </a:rPr>
              <a:t>”.</a:t>
            </a:r>
            <a:endParaRPr lang="en-US" sz="2400" b="0" i="0" u="none" strike="noStrike" dirty="0">
              <a:solidFill>
                <a:srgbClr val="000000"/>
              </a:solidFill>
              <a:effectLst/>
              <a:latin typeface="+mj-lt"/>
            </a:endParaRPr>
          </a:p>
          <a:p>
            <a:pPr rtl="0">
              <a:spcBef>
                <a:spcPts val="0"/>
              </a:spcBef>
              <a:spcAft>
                <a:spcPts val="1000"/>
              </a:spcAft>
            </a:pP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3" name="Image 2">
            <a:extLst>
              <a:ext uri="{FF2B5EF4-FFF2-40B4-BE49-F238E27FC236}">
                <a16:creationId xmlns:a16="http://schemas.microsoft.com/office/drawing/2014/main" xmlns="" id="{D69A7092-457A-44B4-9BCE-312B7FD170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1243" y="2122098"/>
            <a:ext cx="6789104" cy="7063135"/>
          </a:xfrm>
          <a:prstGeom prst="rect">
            <a:avLst/>
          </a:prstGeom>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0"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3668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5208225" cy="9881536"/>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2.1 :</a:t>
            </a:r>
            <a:r>
              <a:rPr lang="pl-PL" sz="2400" b="1" dirty="0">
                <a:solidFill>
                  <a:srgbClr val="343433"/>
                </a:solidFill>
                <a:latin typeface="Tahoma"/>
                <a:ea typeface="Tahoma"/>
                <a:cs typeface="Tahoma"/>
              </a:rPr>
              <a:t>Informacje kulturowe i możliwości w mediach społecznościowych</a:t>
            </a:r>
            <a:endParaRPr lang="fr-FR" sz="2400" b="1" dirty="0">
              <a:solidFill>
                <a:srgbClr val="343433"/>
              </a:solidFill>
              <a:latin typeface="Tahoma"/>
              <a:ea typeface="Tahoma"/>
              <a:cs typeface="Tahoma"/>
            </a:endParaRPr>
          </a:p>
          <a:p>
            <a:pPr rtl="0">
              <a:spcBef>
                <a:spcPts val="0"/>
              </a:spcBef>
              <a:spcAft>
                <a:spcPts val="1000"/>
              </a:spcAft>
            </a:pPr>
            <a:endParaRPr lang="en-US" sz="2400" b="0" i="0" u="none" strike="noStrike" dirty="0">
              <a:solidFill>
                <a:srgbClr val="000000"/>
              </a:solidFill>
              <a:effectLst/>
              <a:latin typeface="+mj-lt"/>
            </a:endParaRPr>
          </a:p>
          <a:p>
            <a:pPr rtl="0">
              <a:spcBef>
                <a:spcPts val="0"/>
              </a:spcBef>
              <a:spcAft>
                <a:spcPts val="1000"/>
              </a:spcAft>
            </a:pPr>
            <a:r>
              <a:rPr lang="pl-PL" sz="2400" b="0" i="0" u="none" strike="noStrike" dirty="0">
                <a:solidFill>
                  <a:srgbClr val="000000"/>
                </a:solidFill>
                <a:effectLst/>
                <a:latin typeface="+mj-lt"/>
              </a:rPr>
              <a:t>Jeśli interesuje Cię konkretny temat i potrzebujesz znaleźć jakieś informacje, użyj tego samego przycisku „szukaj”</a:t>
            </a:r>
            <a:r>
              <a:rPr lang="en-US" sz="2400" b="0" i="0" u="none" strike="noStrike" dirty="0">
                <a:solidFill>
                  <a:srgbClr val="000000"/>
                </a:solidFill>
                <a:effectLst/>
                <a:latin typeface="+mj-lt"/>
              </a:rPr>
              <a:t>. </a:t>
            </a:r>
            <a:endParaRPr lang="en-US" sz="2400" b="0" dirty="0">
              <a:effectLst/>
              <a:latin typeface="+mj-lt"/>
            </a:endParaRPr>
          </a:p>
          <a:p>
            <a:pPr rtl="0">
              <a:spcBef>
                <a:spcPts val="0"/>
              </a:spcBef>
              <a:spcAft>
                <a:spcPts val="1000"/>
              </a:spcAft>
            </a:pPr>
            <a:endParaRPr lang="en-US" sz="2400" b="1" i="0" u="none" strike="noStrike" dirty="0">
              <a:solidFill>
                <a:srgbClr val="000000"/>
              </a:solidFill>
              <a:effectLst/>
              <a:latin typeface="+mj-lt"/>
            </a:endParaRPr>
          </a:p>
          <a:p>
            <a:r>
              <a:rPr lang="en-US" sz="9600" dirty="0"/>
              <a:t/>
            </a:r>
            <a:br>
              <a:rPr lang="en-US" sz="9600" dirty="0"/>
            </a:b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4" name="Image 3">
            <a:extLst>
              <a:ext uri="{FF2B5EF4-FFF2-40B4-BE49-F238E27FC236}">
                <a16:creationId xmlns:a16="http://schemas.microsoft.com/office/drawing/2014/main" xmlns="" id="{B39540A0-62BD-4F63-B893-7391EB762F55}"/>
              </a:ext>
            </a:extLst>
          </p:cNvPr>
          <p:cNvPicPr>
            <a:picLocks noChangeAspect="1"/>
          </p:cNvPicPr>
          <p:nvPr/>
        </p:nvPicPr>
        <p:blipFill>
          <a:blip r:embed="rId4"/>
          <a:stretch>
            <a:fillRect/>
          </a:stretch>
        </p:blipFill>
        <p:spPr>
          <a:xfrm>
            <a:off x="11554405" y="3177730"/>
            <a:ext cx="4563112" cy="5055017"/>
          </a:xfrm>
          <a:prstGeom prst="rect">
            <a:avLst/>
          </a:prstGeom>
        </p:spPr>
      </p:pic>
      <p:pic>
        <p:nvPicPr>
          <p:cNvPr id="6" name="Image 5">
            <a:extLst>
              <a:ext uri="{FF2B5EF4-FFF2-40B4-BE49-F238E27FC236}">
                <a16:creationId xmlns:a16="http://schemas.microsoft.com/office/drawing/2014/main" xmlns="" id="{E92B4C97-3468-4B74-AA15-8AC7164769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01020" y="3209088"/>
            <a:ext cx="3137868" cy="5055017"/>
          </a:xfrm>
          <a:prstGeom prst="rect">
            <a:avLst/>
          </a:prstGeom>
        </p:spPr>
      </p:pic>
      <p:sp>
        <p:nvSpPr>
          <p:cNvPr id="2" name="Rectangle 1">
            <a:extLst>
              <a:ext uri="{FF2B5EF4-FFF2-40B4-BE49-F238E27FC236}">
                <a16:creationId xmlns:a16="http://schemas.microsoft.com/office/drawing/2014/main" xmlns="" id="{5607BC25-F99B-4BC8-B2A4-9232E0C5633E}"/>
              </a:ext>
            </a:extLst>
          </p:cNvPr>
          <p:cNvSpPr/>
          <p:nvPr/>
        </p:nvSpPr>
        <p:spPr>
          <a:xfrm>
            <a:off x="793776" y="3312542"/>
            <a:ext cx="7276210" cy="52103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rtl="0">
              <a:spcBef>
                <a:spcPts val="0"/>
              </a:spcBef>
              <a:spcAft>
                <a:spcPts val="1000"/>
              </a:spcAft>
            </a:pPr>
            <a:r>
              <a:rPr lang="pl-PL" sz="2400" b="1" i="0" u="none" strike="noStrike" dirty="0">
                <a:solidFill>
                  <a:srgbClr val="000000"/>
                </a:solidFill>
                <a:effectLst/>
                <a:latin typeface="+mj-lt"/>
              </a:rPr>
              <a:t>Przykład: </a:t>
            </a:r>
            <a:r>
              <a:rPr lang="pl-PL" sz="2400" i="0" u="none" strike="noStrike" dirty="0">
                <a:solidFill>
                  <a:srgbClr val="000000"/>
                </a:solidFill>
                <a:effectLst/>
                <a:latin typeface="+mj-lt"/>
              </a:rPr>
              <a:t>chcesz znaleźć informacje o gotowaniu. Jak wyjaśniono powyżej, wpisujesz „gotowanie” w przycisk wyszukiwania i klikasz „enter”. Po lewej stronie masz opcje przewijania w dół, takie jak posty, osoby, zdjęcia, grupy, strony itp. Możesz śledzić dowolne z nich i znaleźć potrzebne informacje lub możesz dołączyć do grup i dowiedzieć się więcej na ten temat. </a:t>
            </a:r>
          </a:p>
          <a:p>
            <a:pPr rtl="0">
              <a:spcBef>
                <a:spcPts val="0"/>
              </a:spcBef>
              <a:spcAft>
                <a:spcPts val="1000"/>
              </a:spcAft>
            </a:pPr>
            <a:r>
              <a:rPr lang="pl-PL" sz="2400" i="0" u="none" strike="noStrike" dirty="0">
                <a:solidFill>
                  <a:srgbClr val="000000"/>
                </a:solidFill>
                <a:effectLst/>
                <a:latin typeface="+mj-lt"/>
              </a:rPr>
              <a:t>Podobnie możesz łatwo znaleźć aktualne i planowane wydarzenia kulturalne na Facebooku, klikając „wydarzenia” w rozwijanym menu</a:t>
            </a:r>
          </a:p>
          <a:p>
            <a:pPr rtl="0">
              <a:spcBef>
                <a:spcPts val="0"/>
              </a:spcBef>
              <a:spcAft>
                <a:spcPts val="1000"/>
              </a:spcAft>
            </a:pPr>
            <a:r>
              <a:rPr lang="en-US" sz="2400" b="0" i="0" u="none" strike="noStrike" dirty="0">
                <a:solidFill>
                  <a:srgbClr val="000000"/>
                </a:solidFill>
                <a:effectLst/>
                <a:latin typeface="+mj-lt"/>
              </a:rPr>
              <a:t>.</a:t>
            </a:r>
            <a:endParaRPr lang="en-US" sz="2400" b="0" dirty="0">
              <a:effectLst/>
              <a:latin typeface="+mj-lt"/>
            </a:endParaRPr>
          </a:p>
        </p:txBody>
      </p:sp>
      <p:sp>
        <p:nvSpPr>
          <p:cNvPr id="9"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10"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11" name="Immagine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2"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2930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4890775" cy="9830240"/>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2.1 :</a:t>
            </a:r>
            <a:r>
              <a:rPr lang="pl-PL" sz="2400" b="1" dirty="0">
                <a:solidFill>
                  <a:srgbClr val="343433"/>
                </a:solidFill>
                <a:latin typeface="Tahoma"/>
                <a:ea typeface="Tahoma"/>
                <a:cs typeface="Tahoma"/>
              </a:rPr>
              <a:t>Informacje kulturowe i możliwości w mediach społecznościowych</a:t>
            </a:r>
            <a:endParaRPr lang="fr-FR" sz="2400" b="1" dirty="0">
              <a:solidFill>
                <a:srgbClr val="343433"/>
              </a:solidFill>
              <a:latin typeface="Tahoma"/>
              <a:ea typeface="Tahoma"/>
              <a:cs typeface="Tahoma"/>
            </a:endParaRPr>
          </a:p>
          <a:p>
            <a:pPr rtl="0">
              <a:spcBef>
                <a:spcPts val="0"/>
              </a:spcBef>
              <a:spcAft>
                <a:spcPts val="1000"/>
              </a:spcAft>
            </a:pPr>
            <a:endParaRPr lang="fr-FR" sz="8800" dirty="0">
              <a:latin typeface="Times New Roman" panose="02020603050405020304" pitchFamily="18" charset="0"/>
            </a:endParaRPr>
          </a:p>
          <a:p>
            <a:pPr rtl="0">
              <a:spcBef>
                <a:spcPts val="0"/>
              </a:spcBef>
              <a:spcAft>
                <a:spcPts val="1000"/>
              </a:spcAft>
            </a:pPr>
            <a:r>
              <a:rPr lang="pl-PL" sz="2800" b="0" i="0" u="none" strike="noStrike" dirty="0">
                <a:solidFill>
                  <a:srgbClr val="000000"/>
                </a:solidFill>
                <a:effectLst/>
                <a:latin typeface="+mj-lt"/>
              </a:rPr>
              <a:t>Przekierowując do wydarzeń, masz do wyboru kilka opcji, </a:t>
            </a:r>
            <a:endParaRPr lang="en-GB" sz="2800" b="0" i="0" u="none" strike="noStrike" dirty="0">
              <a:solidFill>
                <a:srgbClr val="000000"/>
              </a:solidFill>
              <a:effectLst/>
              <a:latin typeface="+mj-lt"/>
            </a:endParaRPr>
          </a:p>
          <a:p>
            <a:pPr rtl="0">
              <a:spcBef>
                <a:spcPts val="0"/>
              </a:spcBef>
              <a:spcAft>
                <a:spcPts val="1000"/>
              </a:spcAft>
            </a:pPr>
            <a:r>
              <a:rPr lang="pl-PL" sz="2800" b="0" i="0" u="none" strike="noStrike" dirty="0">
                <a:solidFill>
                  <a:srgbClr val="000000"/>
                </a:solidFill>
                <a:effectLst/>
                <a:latin typeface="+mj-lt"/>
              </a:rPr>
              <a:t>takich jak wydarzenia online, wydarzenia w pobliżu </a:t>
            </a:r>
            <a:endParaRPr lang="en-GB" sz="2800" b="0" i="0" u="none" strike="noStrike" dirty="0">
              <a:solidFill>
                <a:srgbClr val="000000"/>
              </a:solidFill>
              <a:effectLst/>
              <a:latin typeface="+mj-lt"/>
            </a:endParaRPr>
          </a:p>
          <a:p>
            <a:pPr rtl="0">
              <a:spcBef>
                <a:spcPts val="0"/>
              </a:spcBef>
              <a:spcAft>
                <a:spcPts val="1000"/>
              </a:spcAft>
            </a:pPr>
            <a:r>
              <a:rPr lang="pl-PL" sz="2800" b="0" i="0" u="none" strike="noStrike" dirty="0">
                <a:solidFill>
                  <a:srgbClr val="000000"/>
                </a:solidFill>
                <a:effectLst/>
                <a:latin typeface="+mj-lt"/>
              </a:rPr>
              <a:t>Twojej lokalizacji, kategorie wydarzeń itp</a:t>
            </a:r>
            <a:r>
              <a:rPr lang="en-US" sz="2800" b="0" i="0" u="none" strike="noStrike" dirty="0">
                <a:solidFill>
                  <a:srgbClr val="000000"/>
                </a:solidFill>
                <a:effectLst/>
                <a:latin typeface="+mj-lt"/>
              </a:rPr>
              <a:t>.</a:t>
            </a:r>
          </a:p>
          <a:p>
            <a:pPr rtl="0">
              <a:spcBef>
                <a:spcPts val="0"/>
              </a:spcBef>
              <a:spcAft>
                <a:spcPts val="1000"/>
              </a:spcAft>
            </a:pPr>
            <a:r>
              <a:rPr lang="en-US" sz="8800" dirty="0"/>
              <a:t/>
            </a:r>
            <a:br>
              <a:rPr lang="en-US" sz="8800" dirty="0"/>
            </a:br>
            <a:endParaRPr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3" name="Image 2">
            <a:extLst>
              <a:ext uri="{FF2B5EF4-FFF2-40B4-BE49-F238E27FC236}">
                <a16:creationId xmlns:a16="http://schemas.microsoft.com/office/drawing/2014/main" xmlns="" id="{30213514-C10F-47F6-8016-BAF751223F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70490" y="2040771"/>
            <a:ext cx="4482449" cy="7085975"/>
          </a:xfrm>
          <a:prstGeom prst="rect">
            <a:avLst/>
          </a:prstGeom>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9" name="Immagine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0"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8075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
          <p:cNvSpPr txBox="1"/>
          <p:nvPr/>
        </p:nvSpPr>
        <p:spPr>
          <a:xfrm>
            <a:off x="793775" y="800099"/>
            <a:ext cx="16113999" cy="6670401"/>
          </a:xfrm>
          <a:prstGeom prst="rect">
            <a:avLst/>
          </a:prstGeom>
          <a:noFill/>
          <a:ln>
            <a:noFill/>
          </a:ln>
        </p:spPr>
        <p:txBody>
          <a:bodyPr spcFirstLastPara="1" wrap="square" lIns="0" tIns="12050" rIns="0" bIns="0" anchor="t" anchorCtr="0">
            <a:spAutoFit/>
          </a:bodyPr>
          <a:lstStyle/>
          <a:p>
            <a:pPr marL="90170" indent="-269875" rtl="0">
              <a:spcBef>
                <a:spcPts val="0"/>
              </a:spcBef>
              <a:spcAft>
                <a:spcPts val="1000"/>
              </a:spcAft>
            </a:pPr>
            <a:r>
              <a:rPr lang="en-US" sz="7200" b="1" dirty="0" err="1">
                <a:solidFill>
                  <a:srgbClr val="343433"/>
                </a:solidFill>
                <a:latin typeface="Tahoma"/>
                <a:ea typeface="Tahoma"/>
                <a:cs typeface="Tahoma"/>
                <a:sym typeface="Tahoma"/>
              </a:rPr>
              <a:t>Rozdział</a:t>
            </a:r>
            <a:r>
              <a:rPr lang="en-US" sz="7200" b="1" dirty="0">
                <a:solidFill>
                  <a:srgbClr val="343433"/>
                </a:solidFill>
                <a:latin typeface="Tahoma"/>
                <a:ea typeface="Tahoma"/>
                <a:cs typeface="Tahoma"/>
                <a:sym typeface="Tahoma"/>
              </a:rPr>
              <a:t> </a:t>
            </a:r>
            <a:r>
              <a:rPr lang="fr-FR" sz="7200" b="1" dirty="0">
                <a:solidFill>
                  <a:srgbClr val="343433"/>
                </a:solidFill>
                <a:latin typeface="Tahoma"/>
                <a:ea typeface="Tahoma"/>
                <a:cs typeface="Tahoma"/>
                <a:sym typeface="Tahoma"/>
              </a:rPr>
              <a:t>2.1 :</a:t>
            </a:r>
            <a:r>
              <a:rPr lang="pl-PL" sz="2400" b="1" dirty="0">
                <a:solidFill>
                  <a:srgbClr val="343433"/>
                </a:solidFill>
                <a:latin typeface="Tahoma"/>
                <a:ea typeface="Tahoma"/>
                <a:cs typeface="Tahoma"/>
              </a:rPr>
              <a:t>Informacje kulturowe i możliwości w mediach społecznościowych</a:t>
            </a:r>
            <a:endParaRPr lang="fr-FR" sz="2400" b="1" dirty="0">
              <a:solidFill>
                <a:srgbClr val="343433"/>
              </a:solidFill>
              <a:latin typeface="Tahoma"/>
              <a:ea typeface="Tahoma"/>
              <a:cs typeface="Tahoma"/>
            </a:endParaRPr>
          </a:p>
          <a:p>
            <a:pPr rtl="0">
              <a:spcBef>
                <a:spcPts val="0"/>
              </a:spcBef>
              <a:spcAft>
                <a:spcPts val="1000"/>
              </a:spcAft>
            </a:pPr>
            <a:r>
              <a:rPr lang="fr-FR" sz="8800" b="0" i="0" u="none" strike="noStrike" dirty="0">
                <a:solidFill>
                  <a:srgbClr val="000000"/>
                </a:solidFill>
                <a:effectLst/>
                <a:latin typeface="Times New Roman" panose="02020603050405020304" pitchFamily="18" charset="0"/>
              </a:rPr>
              <a:t> </a:t>
            </a:r>
            <a:r>
              <a:rPr lang="en-US" sz="8800" dirty="0"/>
              <a:t/>
            </a:r>
            <a:br>
              <a:rPr lang="en-US" sz="8800" dirty="0"/>
            </a:br>
            <a:endParaRPr lang="en-US" sz="7200" b="1" dirty="0">
              <a:solidFill>
                <a:srgbClr val="343433"/>
              </a:solidFill>
              <a:latin typeface="Tahoma"/>
              <a:ea typeface="Tahoma"/>
              <a:cs typeface="Tahoma"/>
              <a:sym typeface="Tahoma"/>
            </a:endParaRPr>
          </a:p>
          <a:p>
            <a:r>
              <a:rPr lang="en-US" sz="8800" dirty="0"/>
              <a:t/>
            </a:r>
            <a:br>
              <a:rPr lang="en-US" sz="8800" dirty="0"/>
            </a:br>
            <a:endParaRPr sz="7200" b="1" dirty="0">
              <a:solidFill>
                <a:srgbClr val="343433"/>
              </a:solidFill>
              <a:latin typeface="Tahoma"/>
              <a:ea typeface="Tahoma"/>
              <a:cs typeface="Tahoma"/>
              <a:sym typeface="Tahoma"/>
            </a:endParaRPr>
          </a:p>
        </p:txBody>
      </p:sp>
      <p:pic>
        <p:nvPicPr>
          <p:cNvPr id="85" name="Google Shape;85;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544800" y="266700"/>
            <a:ext cx="1838324" cy="1066799"/>
          </a:xfrm>
          <a:prstGeom prst="rect">
            <a:avLst/>
          </a:prstGeom>
          <a:noFill/>
          <a:ln>
            <a:noFill/>
          </a:ln>
        </p:spPr>
      </p:pic>
      <p:pic>
        <p:nvPicPr>
          <p:cNvPr id="4" name="Image 3">
            <a:extLst>
              <a:ext uri="{FF2B5EF4-FFF2-40B4-BE49-F238E27FC236}">
                <a16:creationId xmlns:a16="http://schemas.microsoft.com/office/drawing/2014/main" xmlns="" id="{354FA6DA-B3BD-4D4C-8584-43FFD1210D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6775" y="2076993"/>
            <a:ext cx="4231979" cy="6963632"/>
          </a:xfrm>
          <a:prstGeom prst="rect">
            <a:avLst/>
          </a:prstGeom>
        </p:spPr>
      </p:pic>
      <p:sp>
        <p:nvSpPr>
          <p:cNvPr id="2" name="Rectangle 1">
            <a:extLst>
              <a:ext uri="{FF2B5EF4-FFF2-40B4-BE49-F238E27FC236}">
                <a16:creationId xmlns:a16="http://schemas.microsoft.com/office/drawing/2014/main" xmlns="" id="{3C9A70BC-6389-4169-B7D8-A256CD8BF6FA}"/>
              </a:ext>
            </a:extLst>
          </p:cNvPr>
          <p:cNvSpPr/>
          <p:nvPr/>
        </p:nvSpPr>
        <p:spPr>
          <a:xfrm>
            <a:off x="1483816" y="3122763"/>
            <a:ext cx="7366958" cy="4261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1000"/>
              </a:spcAft>
            </a:pPr>
            <a:r>
              <a:rPr lang="pl-PL" sz="2400" b="1" i="0" u="none" strike="noStrike" dirty="0">
                <a:solidFill>
                  <a:srgbClr val="000000"/>
                </a:solidFill>
                <a:effectLst/>
                <a:latin typeface="+mj-lt"/>
              </a:rPr>
              <a:t>Instagram </a:t>
            </a:r>
            <a:r>
              <a:rPr lang="pl-PL" sz="2400" i="0" u="none" strike="noStrike" dirty="0">
                <a:solidFill>
                  <a:srgbClr val="000000"/>
                </a:solidFill>
                <a:effectLst/>
                <a:latin typeface="+mj-lt"/>
              </a:rPr>
              <a:t>ma nieco inne funkcje niż Facebook. Instagram służy głównie do publikowania zdjęć i krótkich filmów, ale można też sprawdzać sprzedaż produktów i robić zakupy online. Poniżej znajdziesz główne funkcje Instagrama: osobista strona, przycisk wyszukiwania, przycisk wideo i przycisk zakupów</a:t>
            </a:r>
            <a:r>
              <a:rPr lang="en-US" sz="2400" i="0" u="none" strike="noStrike" dirty="0">
                <a:solidFill>
                  <a:srgbClr val="000000"/>
                </a:solidFill>
                <a:effectLst/>
                <a:latin typeface="+mj-lt"/>
              </a:rPr>
              <a:t>. </a:t>
            </a:r>
            <a:endParaRPr lang="en-US" sz="2400" dirty="0">
              <a:effectLst/>
              <a:latin typeface="+mj-lt"/>
            </a:endParaRPr>
          </a:p>
          <a:p>
            <a:r>
              <a:rPr lang="en-US" sz="8000" dirty="0"/>
              <a:t/>
            </a:r>
            <a:br>
              <a:rPr lang="en-US" sz="8000" dirty="0"/>
            </a:br>
            <a:endParaRPr lang="fr-FR" dirty="0"/>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945427" y="9539547"/>
            <a:ext cx="768821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pl-PL" sz="1200" dirty="0">
                <a:solidFill>
                  <a:schemeClr val="dk1"/>
                </a:solidFill>
              </a:rPr>
              <a:t>Przy wsparciu programu Erasmus+ Unii Europejskiej. Niniejszy dokument i jego treść odzwierciedla wyłącznie poglądy autorów, a Komisja nie ponosi odpowiedzialności za jakiekolwiek wykorzystanie informacji w nim zawartych. </a:t>
            </a:r>
            <a:endParaRPr lang="pl-PL" sz="1200" dirty="0">
              <a:solidFill>
                <a:schemeClr val="dk1"/>
              </a:solidFill>
            </a:endParaRP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56" y="9609172"/>
            <a:ext cx="866849" cy="576706"/>
          </a:xfrm>
          <a:prstGeom prst="rect">
            <a:avLst/>
          </a:prstGeom>
        </p:spPr>
      </p:pic>
      <p:pic>
        <p:nvPicPr>
          <p:cNvPr id="10" name="Immagin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3636" y="9690413"/>
            <a:ext cx="1453337" cy="495465"/>
          </a:xfrm>
          <a:prstGeom prst="rect">
            <a:avLst/>
          </a:prstGeom>
          <a:noFill/>
        </p:spPr>
      </p:pic>
      <p:sp>
        <p:nvSpPr>
          <p:cNvPr id="11" name="CasellaDiTesto 22"/>
          <p:cNvSpPr txBox="1"/>
          <p:nvPr/>
        </p:nvSpPr>
        <p:spPr>
          <a:xfrm>
            <a:off x="10117536" y="9539547"/>
            <a:ext cx="8170464"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5658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3689</Words>
  <Application>Microsoft Office PowerPoint</Application>
  <PresentationFormat>Personalizzato</PresentationFormat>
  <Paragraphs>190</Paragraphs>
  <Slides>25</Slides>
  <Notes>25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Verdana</vt:lpstr>
      <vt:lpstr>Calibri</vt:lpstr>
      <vt:lpstr>Times New Roman</vt:lpstr>
      <vt:lpstr>Arial</vt:lpstr>
      <vt:lpstr>Tahoma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DZIĘKUJEMY!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Monia Coppola</dc:creator>
  <cp:lastModifiedBy>Windows User</cp:lastModifiedBy>
  <cp:revision>32</cp:revision>
  <dcterms:created xsi:type="dcterms:W3CDTF">2021-03-23T16:52:22Z</dcterms:created>
  <dcterms:modified xsi:type="dcterms:W3CDTF">2022-08-09T08:13:46Z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2021-03-23T00:00:00Z</vt:filetime>
  </property>
  <property fmtid="{D5CDD505-2E9C-101B-9397-08002B2CF9AE}" pid="3" name="Creator">
    <vt:lpwstr>Canva</vt:lpwstr>
  </property>
  <property fmtid="{D5CDD505-2E9C-101B-9397-08002B2CF9AE}" pid="4" name="LastSaved">
    <vt:filetime>2021-03-23T00:00:00Z</vt:filetime>
  </property>
</Properties>
</file>