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59" r:id="rId24"/>
    <p:sldId id="260" r:id="rId25"/>
    <p:sldId id="261" r:id="rId26"/>
  </p:sldIdLst>
  <p:sldSz cx="18288000" cy="10287000"/>
  <p:notesSz cx="18288000" cy="10287000"/>
  <p:embeddedFontLs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Tahoma" panose="020B0604030504040204" pitchFamily="3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u7Ubv5xRxGDCSurXGVt6GmF56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732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16647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8291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3466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9961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3103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9148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5121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5998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1336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2699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1824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727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7843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4343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95691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6659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4180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57203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092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48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8269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3723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0008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1166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4478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7114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/>
          <p:nvPr/>
        </p:nvSpPr>
        <p:spPr>
          <a:xfrm>
            <a:off x="11688150" y="0"/>
            <a:ext cx="6600825" cy="10287000"/>
          </a:xfrm>
          <a:custGeom>
            <a:avLst/>
            <a:gdLst/>
            <a:ahLst/>
            <a:cxnLst/>
            <a:rect l="l" t="t" r="r" b="b"/>
            <a:pathLst>
              <a:path w="6600825" h="10287000" extrusionOk="0">
                <a:moveTo>
                  <a:pt x="660082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600824" y="0"/>
                </a:lnTo>
                <a:lnTo>
                  <a:pt x="6600824" y="10286999"/>
                </a:lnTo>
                <a:close/>
              </a:path>
            </a:pathLst>
          </a:custGeom>
          <a:solidFill>
            <a:srgbClr val="FDCF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8"/>
          <p:cNvSpPr/>
          <p:nvPr/>
        </p:nvSpPr>
        <p:spPr>
          <a:xfrm>
            <a:off x="1028700" y="6802415"/>
            <a:ext cx="781050" cy="104775"/>
          </a:xfrm>
          <a:custGeom>
            <a:avLst/>
            <a:gdLst/>
            <a:ahLst/>
            <a:cxnLst/>
            <a:rect l="l" t="t" r="r" b="b"/>
            <a:pathLst>
              <a:path w="781050" h="104775" extrusionOk="0">
                <a:moveTo>
                  <a:pt x="781049" y="104774"/>
                </a:moveTo>
                <a:lnTo>
                  <a:pt x="0" y="104774"/>
                </a:lnTo>
                <a:lnTo>
                  <a:pt x="0" y="0"/>
                </a:lnTo>
                <a:lnTo>
                  <a:pt x="781049" y="0"/>
                </a:lnTo>
                <a:lnTo>
                  <a:pt x="781049" y="104774"/>
                </a:lnTo>
                <a:close/>
              </a:path>
            </a:pathLst>
          </a:custGeom>
          <a:solidFill>
            <a:srgbClr val="34343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8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4">
            <a:extLst>
              <a:ext uri="{FF2B5EF4-FFF2-40B4-BE49-F238E27FC236}">
                <a16:creationId xmlns:a16="http://schemas.microsoft.com/office/drawing/2014/main" xmlns="" id="{CC6FB8F6-6767-46C9-ADC1-BFD9E2BA9551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1076" y="190500"/>
            <a:ext cx="1838324" cy="1066799"/>
          </a:xfrm>
          <a:prstGeom prst="rect">
            <a:avLst/>
          </a:prstGeom>
        </p:spPr>
      </p:pic>
      <p:sp>
        <p:nvSpPr>
          <p:cNvPr id="18" name="Google Shape;18;p9"/>
          <p:cNvSpPr/>
          <p:nvPr/>
        </p:nvSpPr>
        <p:spPr>
          <a:xfrm>
            <a:off x="0" y="9378183"/>
            <a:ext cx="18288000" cy="904875"/>
          </a:xfrm>
          <a:custGeom>
            <a:avLst/>
            <a:gdLst/>
            <a:ahLst/>
            <a:cxnLst/>
            <a:rect l="l" t="t" r="r" b="b"/>
            <a:pathLst>
              <a:path w="18288000" h="904875" extrusionOk="0">
                <a:moveTo>
                  <a:pt x="18287998" y="904874"/>
                </a:moveTo>
                <a:lnTo>
                  <a:pt x="0" y="904874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904874"/>
                </a:lnTo>
                <a:close/>
              </a:path>
            </a:pathLst>
          </a:custGeom>
          <a:solidFill>
            <a:srgbClr val="FDCF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9"/>
          <p:cNvSpPr/>
          <p:nvPr/>
        </p:nvSpPr>
        <p:spPr>
          <a:xfrm>
            <a:off x="1028700" y="2318456"/>
            <a:ext cx="781050" cy="104775"/>
          </a:xfrm>
          <a:custGeom>
            <a:avLst/>
            <a:gdLst/>
            <a:ahLst/>
            <a:cxnLst/>
            <a:rect l="l" t="t" r="r" b="b"/>
            <a:pathLst>
              <a:path w="781050" h="104775" extrusionOk="0">
                <a:moveTo>
                  <a:pt x="781049" y="104774"/>
                </a:moveTo>
                <a:lnTo>
                  <a:pt x="0" y="104774"/>
                </a:lnTo>
                <a:lnTo>
                  <a:pt x="0" y="0"/>
                </a:lnTo>
                <a:lnTo>
                  <a:pt x="781049" y="0"/>
                </a:lnTo>
                <a:lnTo>
                  <a:pt x="781049" y="104774"/>
                </a:lnTo>
                <a:close/>
              </a:path>
            </a:pathLst>
          </a:custGeom>
          <a:solidFill>
            <a:srgbClr val="34343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9"/>
          <p:cNvSpPr txBox="1">
            <a:spLocks noGrp="1"/>
          </p:cNvSpPr>
          <p:nvPr>
            <p:ph type="ctrTitle"/>
          </p:nvPr>
        </p:nvSpPr>
        <p:spPr>
          <a:xfrm>
            <a:off x="1016000" y="972668"/>
            <a:ext cx="16256000" cy="112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subTitle" idx="1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 userDrawn="1"/>
        </p:nvSpPr>
        <p:spPr>
          <a:xfrm>
            <a:off x="1009222" y="9544102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"Con il sostegno del programma Erasmus+ dell'Unione Europea. Questo documento e il suo contenuto riflettono solo le opinioni degli autori e la Commissione non può essere ritenuta responsabile per qualsiasi uso che possa essere fatto delle informazioni in esso contenute".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YADLjI9qxTA 0"/>
            </a:endParaRPr>
          </a:p>
        </p:txBody>
      </p:sp>
      <p:pic>
        <p:nvPicPr>
          <p:cNvPr id="13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613727"/>
            <a:ext cx="866849" cy="576706"/>
          </a:xfrm>
          <a:prstGeom prst="rect">
            <a:avLst/>
          </a:prstGeom>
        </p:spPr>
      </p:pic>
      <p:pic>
        <p:nvPicPr>
          <p:cNvPr id="14" name="Immagine 13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94968"/>
            <a:ext cx="1453337" cy="495465"/>
          </a:xfrm>
          <a:prstGeom prst="rect">
            <a:avLst/>
          </a:prstGeom>
          <a:noFill/>
        </p:spPr>
      </p:pic>
      <p:sp>
        <p:nvSpPr>
          <p:cNvPr id="15" name="CasellaDiTesto 22"/>
          <p:cNvSpPr txBox="1"/>
          <p:nvPr userDrawn="1"/>
        </p:nvSpPr>
        <p:spPr>
          <a:xfrm>
            <a:off x="10181331" y="9544102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/>
          <p:nvPr/>
        </p:nvSpPr>
        <p:spPr>
          <a:xfrm>
            <a:off x="8463323" y="0"/>
            <a:ext cx="9820275" cy="10287000"/>
          </a:xfrm>
          <a:custGeom>
            <a:avLst/>
            <a:gdLst/>
            <a:ahLst/>
            <a:cxnLst/>
            <a:rect l="l" t="t" r="r" b="b"/>
            <a:pathLst>
              <a:path w="9820275" h="10287000" extrusionOk="0">
                <a:moveTo>
                  <a:pt x="982027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9820274" y="0"/>
                </a:lnTo>
                <a:lnTo>
                  <a:pt x="9820274" y="10286999"/>
                </a:lnTo>
                <a:close/>
              </a:path>
            </a:pathLst>
          </a:custGeom>
          <a:solidFill>
            <a:srgbClr val="FDCF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1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700" y="1028700"/>
            <a:ext cx="6067424" cy="353377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2255687" y="1641740"/>
            <a:ext cx="13776625" cy="112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200" b="1" i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2255687" y="1641740"/>
            <a:ext cx="13776625" cy="112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200" b="1" i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2135080" y="2203962"/>
            <a:ext cx="14017839" cy="250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2255687" y="1641740"/>
            <a:ext cx="13776625" cy="112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200" b="1" i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2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2255687" y="1641740"/>
            <a:ext cx="13776625" cy="112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1" i="0" u="none" strike="noStrike" cap="none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2135080" y="2203962"/>
            <a:ext cx="14017839" cy="250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/>
          <p:nvPr/>
        </p:nvSpPr>
        <p:spPr>
          <a:xfrm>
            <a:off x="1188166" y="7171360"/>
            <a:ext cx="8929370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16204A"/>
                </a:solidFill>
                <a:latin typeface="Verdana"/>
                <a:ea typeface="Verdana"/>
                <a:cs typeface="Verdana"/>
                <a:sym typeface="Verdana"/>
              </a:rPr>
              <a:t>S E N I O R S	O N L I N E	S E C U R I T Y	F O R	C R E A T I V I T Y</a:t>
            </a:r>
            <a:endParaRPr sz="2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0" name="Google Shape;50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700" y="1028700"/>
            <a:ext cx="9058274" cy="527684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"/>
          <p:cNvSpPr txBox="1"/>
          <p:nvPr/>
        </p:nvSpPr>
        <p:spPr>
          <a:xfrm>
            <a:off x="12001500" y="858650"/>
            <a:ext cx="6038850" cy="4940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Opportunità</a:t>
            </a:r>
            <a:r>
              <a:rPr lang="en-US" sz="4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culturali</a:t>
            </a:r>
            <a:r>
              <a:rPr lang="en-US" sz="4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online</a:t>
            </a:r>
            <a:endParaRPr sz="46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6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4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E-Seniors</a:t>
            </a:r>
            <a:endParaRPr dirty="0"/>
          </a:p>
          <a:p>
            <a:pPr marL="1270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46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4" name="Google Shape;54;p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8375" y="6042816"/>
            <a:ext cx="2705100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544102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"Con il sostegno del programma Erasmus+ dell'Unione Europea. Questo documento e il suo contenuto riflettono solo le opinioni degli autori e la Commissione non può essere ritenuta responsabile per qualsiasi uso che possa essere fatto delle informazioni in esso contenute".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YADLjI9qxTA 0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613727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94968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544102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xmlns="" id="{7B18041A-EEA8-4D3B-AAED-E2761A575B85}"/>
              </a:ext>
            </a:extLst>
          </p:cNvPr>
          <p:cNvCxnSpPr/>
          <p:nvPr/>
        </p:nvCxnSpPr>
        <p:spPr>
          <a:xfrm>
            <a:off x="904876" y="2362200"/>
            <a:ext cx="10572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Google Shape;84;p3"/>
          <p:cNvSpPr txBox="1"/>
          <p:nvPr/>
        </p:nvSpPr>
        <p:spPr>
          <a:xfrm>
            <a:off x="793775" y="800099"/>
            <a:ext cx="15741625" cy="568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0170" indent="-269875">
              <a:spcAft>
                <a:spcPts val="1000"/>
              </a:spcAft>
            </a:pPr>
            <a:r>
              <a:rPr lang="en-US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Unità</a:t>
            </a:r>
            <a:r>
              <a:rPr lang="en-US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2.1 :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Informazioni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opportunità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nel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mondo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della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cultura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sui social media</a:t>
            </a:r>
            <a:r>
              <a:rPr lang="fr-FR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/>
            </a:r>
            <a:br>
              <a:rPr lang="en-US" sz="6000" dirty="0"/>
            </a:br>
            <a:endParaRPr sz="6000" b="1" dirty="0">
              <a:solidFill>
                <a:srgbClr val="343433"/>
              </a:solidFill>
              <a:latin typeface="Tahoma"/>
              <a:ea typeface="Tahoma"/>
              <a:cs typeface="Tahoma"/>
              <a:sym typeface="Tahoma"/>
            </a:endParaRPr>
          </a:p>
          <a:p>
            <a:r>
              <a:rPr lang="en-US" sz="6000" dirty="0"/>
              <a:t/>
            </a:r>
            <a:br>
              <a:rPr lang="en-US" sz="6000" dirty="0"/>
            </a:br>
            <a:endParaRPr sz="6000" b="1" dirty="0">
              <a:solidFill>
                <a:srgbClr val="34343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8DD811F-147B-4135-A0EC-CDC0EF0C65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788" y="2819400"/>
            <a:ext cx="3505163" cy="646376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xmlns="" id="{82D3C931-CA56-4145-8B37-0467B8EED0EA}"/>
              </a:ext>
            </a:extLst>
          </p:cNvPr>
          <p:cNvSpPr/>
          <p:nvPr/>
        </p:nvSpPr>
        <p:spPr>
          <a:xfrm>
            <a:off x="948905" y="2978369"/>
            <a:ext cx="8557403" cy="609985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000" dirty="0">
                <a:solidFill>
                  <a:schemeClr val="tx1"/>
                </a:solidFill>
              </a:rPr>
              <a:t>La maggior parte delle foto hanno una breve descrizione in modo da non perdere tempo a leggere un grande contenuto ma vedere rapidamente le foto e ottenere le informazioni di base necessarie. Se si vuole cercare pagine o contenuti di argomenti specifici, si usa lo stesso pulsante di ricerca come su Facebook. Se vuoi salvare la foto e il contenuto come una ricetta, puoi cliccare sul pulsante di salvataggio in basso a destra delle foto. Se vuoi vedere i contenuti salvati sul tuo account Instagram, clicca sulla tua foto di profilo, clicca sul pulsante menu e troverai i contenuti salvati. </a:t>
            </a:r>
          </a:p>
        </p:txBody>
      </p:sp>
    </p:spTree>
    <p:extLst>
      <p:ext uri="{BB962C8B-B14F-4D97-AF65-F5344CB8AC3E}">
        <p14:creationId xmlns:p14="http://schemas.microsoft.com/office/powerpoint/2010/main" val="172865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xmlns="" id="{1B4BE374-A1B2-46A5-9ECA-4754AA01C54A}"/>
              </a:ext>
            </a:extLst>
          </p:cNvPr>
          <p:cNvCxnSpPr/>
          <p:nvPr/>
        </p:nvCxnSpPr>
        <p:spPr>
          <a:xfrm>
            <a:off x="904876" y="2362200"/>
            <a:ext cx="10572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Google Shape;84;p3"/>
          <p:cNvSpPr txBox="1"/>
          <p:nvPr/>
        </p:nvSpPr>
        <p:spPr>
          <a:xfrm>
            <a:off x="793775" y="800099"/>
            <a:ext cx="15544655" cy="838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0170" indent="-269875">
              <a:spcAft>
                <a:spcPts val="1000"/>
              </a:spcAft>
            </a:pPr>
            <a:r>
              <a:rPr lang="en-US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Unità</a:t>
            </a:r>
            <a:r>
              <a:rPr lang="en-US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2.1 :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Informazioni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opportunità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nel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mondo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della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cultura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sui social media</a:t>
            </a:r>
            <a:r>
              <a:rPr lang="fr-FR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9600" dirty="0"/>
              <a:t/>
            </a:r>
            <a:br>
              <a:rPr lang="en-US" sz="9600" dirty="0"/>
            </a:br>
            <a:r>
              <a:rPr lang="en-US" sz="9600" dirty="0"/>
              <a:t/>
            </a:r>
            <a:br>
              <a:rPr lang="en-US" sz="9600" dirty="0"/>
            </a:br>
            <a:r>
              <a:rPr lang="en-US" sz="8800" dirty="0"/>
              <a:t/>
            </a:r>
            <a:br>
              <a:rPr lang="en-US" sz="8800" dirty="0"/>
            </a:br>
            <a:endParaRPr sz="7200" b="1" dirty="0">
              <a:solidFill>
                <a:srgbClr val="343433"/>
              </a:solidFill>
              <a:latin typeface="Tahoma"/>
              <a:ea typeface="Tahoma"/>
              <a:cs typeface="Tahoma"/>
              <a:sym typeface="Tahoma"/>
            </a:endParaRPr>
          </a:p>
          <a:p>
            <a:r>
              <a:rPr lang="en-US" sz="8800" dirty="0"/>
              <a:t/>
            </a:r>
            <a:br>
              <a:rPr lang="en-US" sz="8800" dirty="0"/>
            </a:br>
            <a:endParaRPr sz="7200" b="1" dirty="0">
              <a:solidFill>
                <a:srgbClr val="34343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458EB14-826C-4D83-BE5C-DAA1D410F5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1977" y="2762250"/>
            <a:ext cx="3634261" cy="6426669"/>
          </a:xfrm>
          <a:prstGeom prst="rect">
            <a:avLst/>
          </a:prstGeom>
        </p:spPr>
      </p:pic>
      <p:sp>
        <p:nvSpPr>
          <p:cNvPr id="2" name="Triangle isocèle 1">
            <a:extLst>
              <a:ext uri="{FF2B5EF4-FFF2-40B4-BE49-F238E27FC236}">
                <a16:creationId xmlns:a16="http://schemas.microsoft.com/office/drawing/2014/main" xmlns="" id="{5D130361-361E-4E16-A940-18F457300336}"/>
              </a:ext>
            </a:extLst>
          </p:cNvPr>
          <p:cNvSpPr/>
          <p:nvPr/>
        </p:nvSpPr>
        <p:spPr>
          <a:xfrm>
            <a:off x="1949570" y="2518914"/>
            <a:ext cx="7815532" cy="5969478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it-IT" sz="2000" dirty="0">
                <a:solidFill>
                  <a:srgbClr val="000000"/>
                </a:solidFill>
                <a:latin typeface="+mj-lt"/>
              </a:rPr>
              <a:t>Come cercare i gruppi specifici su Instagram.</a:t>
            </a:r>
          </a:p>
          <a:p>
            <a:pPr>
              <a:spcAft>
                <a:spcPts val="1000"/>
              </a:spcAft>
            </a:pPr>
            <a:r>
              <a:rPr lang="it-IT" sz="2000" b="1" dirty="0">
                <a:solidFill>
                  <a:srgbClr val="000000"/>
                </a:solidFill>
                <a:latin typeface="+mj-lt"/>
              </a:rPr>
              <a:t>Esempio</a:t>
            </a:r>
            <a:r>
              <a:rPr lang="it-IT" sz="2000" dirty="0">
                <a:solidFill>
                  <a:srgbClr val="000000"/>
                </a:solidFill>
                <a:latin typeface="+mj-lt"/>
              </a:rPr>
              <a:t>: vuoi trovare pagine di cucina e scoprire nuove ricette. Digita "cuisine" o "cooking" o </a:t>
            </a:r>
            <a:r>
              <a:rPr lang="it-IT" sz="2000" dirty="0">
                <a:solidFill>
                  <a:srgbClr val="000000"/>
                </a:solidFill>
              </a:rPr>
              <a:t>"</a:t>
            </a:r>
            <a:r>
              <a:rPr lang="it-IT" sz="2000" dirty="0">
                <a:solidFill>
                  <a:srgbClr val="000000"/>
                </a:solidFill>
                <a:latin typeface="+mj-lt"/>
              </a:rPr>
              <a:t>cucina</a:t>
            </a:r>
            <a:r>
              <a:rPr lang="it-IT" sz="2000" dirty="0">
                <a:solidFill>
                  <a:srgbClr val="000000"/>
                </a:solidFill>
              </a:rPr>
              <a:t>"</a:t>
            </a:r>
            <a:r>
              <a:rPr lang="it-IT" sz="2000" dirty="0">
                <a:solidFill>
                  <a:srgbClr val="000000"/>
                </a:solidFill>
                <a:latin typeface="+mj-lt"/>
              </a:rPr>
              <a:t> nella barra di ricerca, e troverai molte pagine.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 </a:t>
            </a:r>
            <a:endParaRPr lang="en-US" sz="2000" b="0" dirty="0">
              <a:effectLst/>
              <a:latin typeface="+mj-lt"/>
            </a:endParaRPr>
          </a:p>
          <a:p>
            <a:r>
              <a:rPr lang="en-US" sz="1800" dirty="0"/>
              <a:t/>
            </a:r>
            <a:br>
              <a:rPr lang="en-US" sz="1800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5154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xmlns="" id="{43708EBF-E5B2-4023-9AA9-D00AE4B599CB}"/>
              </a:ext>
            </a:extLst>
          </p:cNvPr>
          <p:cNvCxnSpPr/>
          <p:nvPr/>
        </p:nvCxnSpPr>
        <p:spPr>
          <a:xfrm>
            <a:off x="904876" y="2362200"/>
            <a:ext cx="10572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Google Shape;84;p3"/>
          <p:cNvSpPr txBox="1"/>
          <p:nvPr/>
        </p:nvSpPr>
        <p:spPr>
          <a:xfrm>
            <a:off x="793775" y="800099"/>
            <a:ext cx="15646375" cy="593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0170" indent="-269875">
              <a:spcAft>
                <a:spcPts val="1000"/>
              </a:spcAft>
            </a:pPr>
            <a:r>
              <a:rPr lang="en-US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Unità</a:t>
            </a:r>
            <a:r>
              <a:rPr lang="en-US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2.1 :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Informazioni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opportunità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nel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mondo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della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cultura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sui social media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</a:t>
            </a:r>
          </a:p>
          <a:p>
            <a:pPr>
              <a:spcAft>
                <a:spcPts val="1000"/>
              </a:spcAft>
            </a:pPr>
            <a:r>
              <a:rPr lang="it-IT" sz="2800" dirty="0">
                <a:latin typeface="+mj-lt"/>
              </a:rPr>
              <a:t>Instagram ha anche una ricerca per persone, musica, luoghi. Per cercare qualcosa, puoi usare l'hashtag #. Puoi seguire le pagine dei musei, dei cantanti, della musica, delle arti, etc.</a:t>
            </a:r>
            <a:r>
              <a:rPr lang="en-US" sz="9600" dirty="0"/>
              <a:t/>
            </a:r>
            <a:br>
              <a:rPr lang="en-US" sz="9600" dirty="0"/>
            </a:br>
            <a:r>
              <a:rPr lang="en-US" sz="9600" dirty="0"/>
              <a:t/>
            </a:r>
            <a:br>
              <a:rPr lang="en-US" sz="9600" dirty="0"/>
            </a:br>
            <a:endParaRPr sz="7200" b="1" dirty="0">
              <a:solidFill>
                <a:srgbClr val="34343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29F4C99-484A-48BC-A295-F9B8568A4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723" y="5433202"/>
            <a:ext cx="7340477" cy="2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93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xmlns="" id="{73A61AA5-4763-41FD-A57C-CD4698F5E8FE}"/>
              </a:ext>
            </a:extLst>
          </p:cNvPr>
          <p:cNvCxnSpPr/>
          <p:nvPr/>
        </p:nvCxnSpPr>
        <p:spPr>
          <a:xfrm>
            <a:off x="904876" y="2362200"/>
            <a:ext cx="10572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Google Shape;84;p3"/>
          <p:cNvSpPr txBox="1"/>
          <p:nvPr/>
        </p:nvSpPr>
        <p:spPr>
          <a:xfrm>
            <a:off x="793774" y="800099"/>
            <a:ext cx="15894025" cy="9194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0170" indent="-269875">
              <a:spcAft>
                <a:spcPts val="1000"/>
              </a:spcAft>
            </a:pPr>
            <a:r>
              <a:rPr lang="en-US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Unità</a:t>
            </a:r>
            <a:r>
              <a:rPr lang="en-US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2.1 :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Informazioni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opportunità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nel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mondo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della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cultura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sui social media</a:t>
            </a:r>
            <a:endParaRPr lang="en-US" sz="6000" dirty="0"/>
          </a:p>
          <a:p>
            <a:pPr>
              <a:spcAft>
                <a:spcPts val="1000"/>
              </a:spcAft>
            </a:pPr>
            <a:r>
              <a:rPr lang="en-US" sz="2400" dirty="0"/>
              <a:t/>
            </a:r>
            <a:br>
              <a:rPr lang="en-US" sz="2400" dirty="0"/>
            </a:br>
            <a:r>
              <a:rPr lang="it-IT" sz="2800" b="1" dirty="0">
                <a:latin typeface="+mj-lt"/>
              </a:rPr>
              <a:t>YouTube </a:t>
            </a:r>
            <a:r>
              <a:rPr lang="it-IT" sz="2800" dirty="0">
                <a:latin typeface="+mj-lt"/>
              </a:rPr>
              <a:t>è probabilmente il miglior social media da usare per i contenuti culturali. A parte la musica e gli spettacoli dei cantanti o compositori preferiti, si possono trovare molti altri elementi, come documentari, notizie, programmi televisivi, tutorial, etc. su quasi tutti gli argomenti.</a:t>
            </a:r>
            <a:r>
              <a:rPr lang="en-US" sz="9600" dirty="0"/>
              <a:t/>
            </a:r>
            <a:br>
              <a:rPr lang="en-US" sz="9600" dirty="0"/>
            </a:br>
            <a:r>
              <a:rPr lang="en-US" sz="9600" dirty="0"/>
              <a:t/>
            </a:r>
            <a:br>
              <a:rPr lang="en-US" sz="9600" dirty="0"/>
            </a:br>
            <a:r>
              <a:rPr lang="en-US" sz="9600" dirty="0"/>
              <a:t/>
            </a:r>
            <a:br>
              <a:rPr lang="en-US" sz="9600" dirty="0"/>
            </a:br>
            <a:r>
              <a:rPr lang="en-US" sz="8800" dirty="0"/>
              <a:t/>
            </a:r>
            <a:br>
              <a:rPr lang="en-US" sz="8800" dirty="0"/>
            </a:br>
            <a:endParaRPr sz="7200" b="1" dirty="0">
              <a:solidFill>
                <a:srgbClr val="34343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EA05C69-5AA8-4441-A034-CE9B974B5E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810" y="4678033"/>
            <a:ext cx="11396344" cy="435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29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xmlns="" id="{24B3386B-7FC2-4094-A809-BA8F01DE2314}"/>
              </a:ext>
            </a:extLst>
          </p:cNvPr>
          <p:cNvCxnSpPr/>
          <p:nvPr/>
        </p:nvCxnSpPr>
        <p:spPr>
          <a:xfrm>
            <a:off x="904876" y="2362200"/>
            <a:ext cx="10572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Google Shape;84;p3"/>
          <p:cNvSpPr txBox="1"/>
          <p:nvPr/>
        </p:nvSpPr>
        <p:spPr>
          <a:xfrm>
            <a:off x="793775" y="800099"/>
            <a:ext cx="15951175" cy="1073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0170" indent="-269875">
              <a:spcAft>
                <a:spcPts val="1000"/>
              </a:spcAft>
            </a:pPr>
            <a:r>
              <a:rPr lang="en-US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Unità</a:t>
            </a:r>
            <a:r>
              <a:rPr lang="en-US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2.1 :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Informazioni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opportunità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nel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mondo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della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cultura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sui social media</a:t>
            </a:r>
            <a:endParaRPr lang="en-US" sz="6000" dirty="0"/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9600" dirty="0"/>
              <a:t/>
            </a:r>
            <a:br>
              <a:rPr lang="en-US" sz="9600" dirty="0"/>
            </a:br>
            <a:r>
              <a:rPr lang="en-US" sz="9600" dirty="0"/>
              <a:t/>
            </a:r>
            <a:br>
              <a:rPr lang="en-US" sz="9600" dirty="0"/>
            </a:br>
            <a:r>
              <a:rPr lang="en-US" sz="8800" dirty="0"/>
              <a:t/>
            </a:r>
            <a:br>
              <a:rPr lang="en-US" sz="8800" dirty="0"/>
            </a:br>
            <a:endParaRPr sz="7200" b="1" dirty="0">
              <a:solidFill>
                <a:srgbClr val="343433"/>
              </a:solidFill>
              <a:latin typeface="Tahoma"/>
              <a:ea typeface="Tahoma"/>
              <a:cs typeface="Tahoma"/>
              <a:sym typeface="Tahoma"/>
            </a:endParaRPr>
          </a:p>
          <a:p>
            <a:r>
              <a:rPr lang="en-US" sz="8800" dirty="0"/>
              <a:t/>
            </a:r>
            <a:br>
              <a:rPr lang="en-US" sz="8800" dirty="0"/>
            </a:br>
            <a:endParaRPr sz="7200" b="1" dirty="0">
              <a:solidFill>
                <a:srgbClr val="34343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333D1DB-2991-47D5-AAFC-99E42290093E}"/>
              </a:ext>
            </a:extLst>
          </p:cNvPr>
          <p:cNvSpPr/>
          <p:nvPr/>
        </p:nvSpPr>
        <p:spPr>
          <a:xfrm>
            <a:off x="1796808" y="3953988"/>
            <a:ext cx="7347191" cy="42281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400" dirty="0">
                <a:solidFill>
                  <a:srgbClr val="000000"/>
                </a:solidFill>
                <a:latin typeface="+mj-lt"/>
              </a:rPr>
              <a:t>Puoi condividere e salvare video, o anche iscriverti ai tuoi canali di musica, compositori, cantanti, artisti, canali TV preferiti. Puoi addirittura creare la tua playlist cliccando sul pulsante "salva" come mostrato nella foto.</a:t>
            </a:r>
            <a:endParaRPr lang="fr-FR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0296F691-5BED-4ADC-B501-77C0807CC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7032" y="3923916"/>
            <a:ext cx="5227321" cy="425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709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xmlns="" id="{8A4E5033-6125-4C2A-9467-02B3421467C2}"/>
              </a:ext>
            </a:extLst>
          </p:cNvPr>
          <p:cNvCxnSpPr/>
          <p:nvPr/>
        </p:nvCxnSpPr>
        <p:spPr>
          <a:xfrm>
            <a:off x="904876" y="2362200"/>
            <a:ext cx="10572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Google Shape;84;p3"/>
          <p:cNvSpPr txBox="1"/>
          <p:nvPr/>
        </p:nvSpPr>
        <p:spPr>
          <a:xfrm>
            <a:off x="682528" y="800099"/>
            <a:ext cx="15757622" cy="198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0170" indent="-269875">
              <a:spcAft>
                <a:spcPts val="1000"/>
              </a:spcAft>
            </a:pPr>
            <a:r>
              <a:rPr lang="en-US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Unità</a:t>
            </a:r>
            <a:r>
              <a:rPr lang="en-US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2.1 :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Informazioni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opportunità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nel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mondo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della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cultura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sui social media</a:t>
            </a:r>
            <a:endParaRPr lang="en-US" sz="6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A74B591-2F73-45DF-ABD6-D05CA2813E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6644" y="2653816"/>
            <a:ext cx="3465684" cy="63273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C9D7AA0-E38E-4A4C-910F-2351CCECAF06}"/>
              </a:ext>
            </a:extLst>
          </p:cNvPr>
          <p:cNvSpPr/>
          <p:nvPr/>
        </p:nvSpPr>
        <p:spPr>
          <a:xfrm>
            <a:off x="682529" y="3278038"/>
            <a:ext cx="9005178" cy="5417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000" dirty="0">
                <a:solidFill>
                  <a:srgbClr val="000000"/>
                </a:solidFill>
                <a:latin typeface="+mj-lt"/>
              </a:rPr>
              <a:t>I video che hai guardato di recente saranno automaticamente salvati nella "cronologia", in modo che sia più facile tornare indietro e trovare il pezzo di musica o qualsiasi altro video che hai guardato. 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algn="just"/>
            <a:endParaRPr lang="en-US" sz="20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it-IT" sz="2000" dirty="0">
                <a:solidFill>
                  <a:srgbClr val="000000"/>
                </a:solidFill>
                <a:latin typeface="+mj-lt"/>
              </a:rPr>
              <a:t>È più facile rimanere in contatto e tenersi aggiornati sugli ultimi eventi culturali e creativi utilizzando i social media. Le pagine di Facebook ti danno gli aggiornamenti e le informazioni recenti sugli eventi in corso, mentre Instagram mostra più foto, video dal vivo e brevi video su questi eventi</a:t>
            </a:r>
            <a:r>
              <a:rPr lang="it-IT" sz="2000" dirty="0">
                <a:solidFill>
                  <a:schemeClr val="tx1"/>
                </a:solidFill>
              </a:rPr>
              <a:t>. YouTube è una videoteca dove puoi trovare opere culturali e creative molti interessanti, eventi, tutorial gratuiti..</a:t>
            </a:r>
            <a:endParaRPr lang="en-US" sz="2000" b="0" i="0" u="none" strike="noStrike" dirty="0">
              <a:solidFill>
                <a:schemeClr val="tx1"/>
              </a:solidFill>
              <a:effectLst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8462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xmlns="" id="{9D723BAB-E968-46EC-9167-9362118F1FB7}"/>
              </a:ext>
            </a:extLst>
          </p:cNvPr>
          <p:cNvCxnSpPr/>
          <p:nvPr/>
        </p:nvCxnSpPr>
        <p:spPr>
          <a:xfrm>
            <a:off x="904876" y="2362200"/>
            <a:ext cx="10572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Google Shape;84;p3"/>
          <p:cNvSpPr txBox="1"/>
          <p:nvPr/>
        </p:nvSpPr>
        <p:spPr>
          <a:xfrm>
            <a:off x="793775" y="800099"/>
            <a:ext cx="15722575" cy="2115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0170" indent="-269875">
              <a:spcAft>
                <a:spcPts val="1000"/>
              </a:spcAft>
            </a:pPr>
            <a:r>
              <a:rPr lang="en-US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Unità</a:t>
            </a:r>
            <a:r>
              <a:rPr lang="en-US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2.2 :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Creare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promuovere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90170" indent="-269875">
              <a:spcAft>
                <a:spcPts val="1000"/>
              </a:spcAft>
            </a:pP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cultura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sui social media</a:t>
            </a:r>
            <a:endParaRPr sz="6000" b="1" dirty="0">
              <a:solidFill>
                <a:srgbClr val="34343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A63B97F-B122-47F1-8C3F-47749A498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8535" y="2362200"/>
            <a:ext cx="3875415" cy="65215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2876A11-E26E-4D22-B0AD-26D836CBC703}"/>
              </a:ext>
            </a:extLst>
          </p:cNvPr>
          <p:cNvSpPr/>
          <p:nvPr/>
        </p:nvSpPr>
        <p:spPr>
          <a:xfrm>
            <a:off x="793775" y="3200400"/>
            <a:ext cx="10075510" cy="5857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</a:pPr>
            <a:r>
              <a:rPr lang="it-IT" sz="2000" dirty="0">
                <a:solidFill>
                  <a:srgbClr val="000000"/>
                </a:solidFill>
                <a:latin typeface="+mj-lt"/>
              </a:rPr>
              <a:t>I social media possono essere usati per creare e promuovere il proprio lavoro e pianificare attività culturali. In questa sezione, ti spiegheremo come farlo.</a:t>
            </a:r>
          </a:p>
          <a:p>
            <a:pPr algn="just">
              <a:spcAft>
                <a:spcPts val="1000"/>
              </a:spcAft>
            </a:pPr>
            <a:endParaRPr lang="en-US" sz="2000" b="0" dirty="0">
              <a:effectLst/>
              <a:latin typeface="+mj-lt"/>
            </a:endParaRPr>
          </a:p>
          <a:p>
            <a:pPr algn="just">
              <a:spcAft>
                <a:spcPts val="100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+mj-lt"/>
              </a:rPr>
              <a:t>Ad </a:t>
            </a:r>
            <a:r>
              <a:rPr lang="en-US" sz="2000" b="1" i="0" u="none" strike="noStrike" dirty="0" err="1">
                <a:solidFill>
                  <a:srgbClr val="000000"/>
                </a:solidFill>
                <a:effectLst/>
                <a:latin typeface="+mj-lt"/>
              </a:rPr>
              <a:t>esempio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+mj-lt"/>
              </a:rPr>
              <a:t>: </a:t>
            </a:r>
            <a:r>
              <a:rPr lang="it-IT" sz="2000" dirty="0">
                <a:solidFill>
                  <a:srgbClr val="000000"/>
                </a:solidFill>
                <a:latin typeface="+mj-lt"/>
              </a:rPr>
              <a:t>sei bravo a cucinare e vuoi condividere le ricette con amici e altri utenti sui social media. Hai alcune opzioni. Su Facebook: puoi creare un gruppo, assegnare il nome e mandare inviti ai tuoi amici e colleghi. Puoi creare gruppi pubblici, privati o segreti. Queste caratteristiche definiscono chi può accedere e vedere il contenuto condiviso nel tuo gruppo. Se lo rendi aperto al pubblico, tutti saranno in grado di vedere i contenuti, in altri casi solo i membri del gruppo lo vedranno. Sul lato sinistro del </a:t>
            </a:r>
            <a:r>
              <a:rPr lang="it-IT" sz="2000" dirty="0" err="1">
                <a:solidFill>
                  <a:srgbClr val="000000"/>
                </a:solidFill>
                <a:latin typeface="+mj-lt"/>
              </a:rPr>
              <a:t>newsfeed</a:t>
            </a:r>
            <a:r>
              <a:rPr lang="it-IT" sz="2000" dirty="0">
                <a:solidFill>
                  <a:srgbClr val="000000"/>
                </a:solidFill>
                <a:latin typeface="+mj-lt"/>
              </a:rPr>
              <a:t> di Facebook c'è il pulsante "Gruppi", cliccandoci sopra, verrai reindirizzato ad un'altra pagina dove si ha l'opzione "crea nuovo gruppo". Puoi aggiungere un nome, invitare le persone e anche creare le regole per il tuo gruppo.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 </a:t>
            </a:r>
            <a:endParaRPr lang="en-US" sz="2000" b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2019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xmlns="" id="{BBF8D647-1EDC-443C-B778-211D3133D1C5}"/>
              </a:ext>
            </a:extLst>
          </p:cNvPr>
          <p:cNvCxnSpPr/>
          <p:nvPr/>
        </p:nvCxnSpPr>
        <p:spPr>
          <a:xfrm>
            <a:off x="904876" y="2362200"/>
            <a:ext cx="10572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Google Shape;84;p3"/>
          <p:cNvSpPr txBox="1"/>
          <p:nvPr/>
        </p:nvSpPr>
        <p:spPr>
          <a:xfrm>
            <a:off x="793775" y="800099"/>
            <a:ext cx="13577545" cy="2115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0170" indent="-269875">
              <a:spcAft>
                <a:spcPts val="1000"/>
              </a:spcAft>
            </a:pPr>
            <a:r>
              <a:rPr lang="it-IT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Unità 2.2 : Creare e promuovere </a:t>
            </a:r>
          </a:p>
          <a:p>
            <a:pPr marL="90170" indent="-269875">
              <a:spcAft>
                <a:spcPts val="1000"/>
              </a:spcAft>
            </a:pPr>
            <a:r>
              <a:rPr lang="it-IT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la cultura sui social media</a:t>
            </a:r>
            <a:endParaRPr sz="6000" b="1" dirty="0">
              <a:solidFill>
                <a:srgbClr val="34343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E44DA7B-F7F2-4DB7-AA4C-DD1C0AC30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20" y="3429000"/>
            <a:ext cx="5461280" cy="48006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71770FC-F873-4C02-A53C-890541C96B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751" y="3505200"/>
            <a:ext cx="11157523" cy="52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42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xmlns="" id="{549E43F0-16D4-4AD2-8BAE-3451958DFFFD}"/>
              </a:ext>
            </a:extLst>
          </p:cNvPr>
          <p:cNvCxnSpPr/>
          <p:nvPr/>
        </p:nvCxnSpPr>
        <p:spPr>
          <a:xfrm>
            <a:off x="904876" y="2362200"/>
            <a:ext cx="10572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Google Shape;84;p3"/>
          <p:cNvSpPr txBox="1"/>
          <p:nvPr/>
        </p:nvSpPr>
        <p:spPr>
          <a:xfrm>
            <a:off x="793775" y="800099"/>
            <a:ext cx="15561908" cy="248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0170" indent="-269875">
              <a:spcAft>
                <a:spcPts val="1000"/>
              </a:spcAft>
            </a:pPr>
            <a:r>
              <a:rPr lang="it-IT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Unità 2.2 : Creare e promuovere </a:t>
            </a:r>
          </a:p>
          <a:p>
            <a:pPr marL="90170" indent="-269875">
              <a:spcAft>
                <a:spcPts val="1000"/>
              </a:spcAft>
            </a:pPr>
            <a:r>
              <a:rPr lang="it-IT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la cultura sui social media</a:t>
            </a:r>
            <a:r>
              <a:rPr lang="en-US" sz="2400" dirty="0"/>
              <a:t/>
            </a:r>
            <a:br>
              <a:rPr lang="en-US" sz="2400" dirty="0"/>
            </a:br>
            <a:endParaRPr sz="2400" b="1" dirty="0">
              <a:solidFill>
                <a:srgbClr val="343433"/>
              </a:solidFill>
              <a:latin typeface="+mj-lt"/>
              <a:ea typeface="Tahoma"/>
              <a:cs typeface="Tahoma"/>
              <a:sym typeface="Tahoma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CBC6EC0-09AB-44E3-951A-C429AD9349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6812" y="3748752"/>
            <a:ext cx="8951004" cy="4057859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5EF49696-BDD7-4733-994B-98430C9EDD2B}"/>
              </a:ext>
            </a:extLst>
          </p:cNvPr>
          <p:cNvSpPr/>
          <p:nvPr/>
        </p:nvSpPr>
        <p:spPr>
          <a:xfrm>
            <a:off x="690185" y="3657603"/>
            <a:ext cx="7463216" cy="5154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</a:pPr>
            <a:r>
              <a:rPr lang="it-IT" sz="2400" dirty="0">
                <a:solidFill>
                  <a:schemeClr val="tx1"/>
                </a:solidFill>
              </a:rPr>
              <a:t>Un'altra opzione è quella di creare una pagina Facebook disponibile per il pubblico. Gli utenti potranno seguire la vostra pagina e conoscere il vostro progetto creativo. Se vuoi promuovere la tua attività, puoi usare il pulsante "Promuovi il post", per il quale devi pagare.</a:t>
            </a:r>
          </a:p>
          <a:p>
            <a:pPr algn="just">
              <a:spcAft>
                <a:spcPts val="1000"/>
              </a:spcAft>
            </a:pPr>
            <a:endParaRPr lang="it-IT" sz="2400" dirty="0">
              <a:solidFill>
                <a:schemeClr val="tx1"/>
              </a:solidFill>
            </a:endParaRPr>
          </a:p>
          <a:p>
            <a:pPr algn="just">
              <a:spcAft>
                <a:spcPts val="1000"/>
              </a:spcAft>
            </a:pPr>
            <a:r>
              <a:rPr lang="it-IT" sz="2400" dirty="0">
                <a:solidFill>
                  <a:srgbClr val="000000"/>
                </a:solidFill>
              </a:rPr>
              <a:t>Una volta che decidi di potenziare il post o promuovere la pagina, puoi scegliere il tuo pubblico da raggiungere. Questo significa che devi decidere quante </a:t>
            </a:r>
            <a:r>
              <a:rPr lang="it-IT" sz="2400" dirty="0">
                <a:solidFill>
                  <a:schemeClr val="tx1"/>
                </a:solidFill>
              </a:rPr>
              <a:t>persone vorresti che mettessero "mi piace" e "segui" alla tua pagina e/o vedano il post che pubblichi sulla tua pagina. </a:t>
            </a:r>
          </a:p>
          <a:p>
            <a:pPr algn="just">
              <a:spcAft>
                <a:spcPts val="1000"/>
              </a:spcAft>
            </a:pP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60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xmlns="" id="{F7D1B679-C846-4179-B86B-D76367F8E9A7}"/>
              </a:ext>
            </a:extLst>
          </p:cNvPr>
          <p:cNvCxnSpPr/>
          <p:nvPr/>
        </p:nvCxnSpPr>
        <p:spPr>
          <a:xfrm>
            <a:off x="904876" y="2362200"/>
            <a:ext cx="10572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Google Shape;84;p3"/>
          <p:cNvSpPr txBox="1"/>
          <p:nvPr/>
        </p:nvSpPr>
        <p:spPr>
          <a:xfrm>
            <a:off x="793775" y="800099"/>
            <a:ext cx="13577545" cy="2115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0170" indent="-269875">
              <a:spcAft>
                <a:spcPts val="1000"/>
              </a:spcAft>
            </a:pPr>
            <a:r>
              <a:rPr lang="it-IT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Unità 2.2 : Creare e promuovere </a:t>
            </a:r>
          </a:p>
          <a:p>
            <a:pPr marL="90170" indent="-269875">
              <a:spcAft>
                <a:spcPts val="1000"/>
              </a:spcAft>
            </a:pPr>
            <a:r>
              <a:rPr lang="it-IT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la cultura sui social media</a:t>
            </a:r>
            <a:endParaRPr sz="6000" b="1" dirty="0">
              <a:solidFill>
                <a:srgbClr val="34343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F29E3F4-0929-4274-83B9-6371839FF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493" y="2915407"/>
            <a:ext cx="5089440" cy="61420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4CAA06B-470D-48FC-9161-40D6C676392F}"/>
              </a:ext>
            </a:extLst>
          </p:cNvPr>
          <p:cNvSpPr/>
          <p:nvPr/>
        </p:nvSpPr>
        <p:spPr>
          <a:xfrm>
            <a:off x="793774" y="3924302"/>
            <a:ext cx="8655025" cy="4000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>
              <a:spcBef>
                <a:spcPts val="0"/>
              </a:spcBef>
              <a:spcAft>
                <a:spcPts val="1000"/>
              </a:spcAft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+mj-lt"/>
              </a:rPr>
              <a:t>Ad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  <a:latin typeface="+mj-lt"/>
              </a:rPr>
              <a:t>esempio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: </a:t>
            </a:r>
          </a:p>
          <a:p>
            <a:pPr algn="just" rtl="0">
              <a:spcBef>
                <a:spcPts val="0"/>
              </a:spcBef>
              <a:spcAft>
                <a:spcPts val="1000"/>
              </a:spcAft>
            </a:pPr>
            <a:endParaRPr lang="en-US" sz="24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algn="just">
              <a:spcAft>
                <a:spcPts val="1000"/>
              </a:spcAft>
            </a:pPr>
            <a:r>
              <a:rPr lang="it-IT" sz="2400" dirty="0">
                <a:solidFill>
                  <a:srgbClr val="000000"/>
                </a:solidFill>
                <a:latin typeface="+mj-lt"/>
              </a:rPr>
              <a:t>la foto seguente mostra che puoi promuovere un post o una pagina al costo di 14 euro per 7 giorni e il tuo post può essere visto da 6 mila persone, il che significa che 6 mila persone sentiranno parlare delle tue attività creative o culturali.</a:t>
            </a:r>
            <a:r>
              <a:rPr lang="en-US" sz="2800" dirty="0">
                <a:latin typeface="+mj-lt"/>
              </a:rPr>
              <a:t/>
            </a:r>
            <a:br>
              <a:rPr lang="en-US" sz="2800" dirty="0">
                <a:latin typeface="+mj-lt"/>
              </a:rPr>
            </a:br>
            <a:endParaRPr lang="fr-F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118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/>
          <p:nvPr/>
        </p:nvSpPr>
        <p:spPr>
          <a:xfrm>
            <a:off x="1016000" y="2734122"/>
            <a:ext cx="12090400" cy="874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lvl="0" algn="just"/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 fine di questo modulo sarai in grado di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"/>
          <p:cNvSpPr txBox="1"/>
          <p:nvPr/>
        </p:nvSpPr>
        <p:spPr>
          <a:xfrm>
            <a:off x="1016000" y="972671"/>
            <a:ext cx="10871200" cy="112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/>
            <a:r>
              <a:rPr lang="en-US" sz="72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1. </a:t>
            </a:r>
            <a:r>
              <a:rPr lang="it-IT" sz="7200" b="1" spc="-85" dirty="0" err="1">
                <a:solidFill>
                  <a:srgbClr val="343433"/>
                </a:solidFill>
                <a:latin typeface="Tahoma"/>
                <a:ea typeface="Calibri" panose="020F0502020204030204" pitchFamily="34" charset="0"/>
                <a:cs typeface="Tahoma"/>
              </a:rPr>
              <a:t>Obiettivi&amp;Finalità</a:t>
            </a:r>
            <a:endParaRPr lang="it-IT" sz="7200" dirty="0">
              <a:latin typeface="Tahoma"/>
              <a:cs typeface="Tahoma"/>
            </a:endParaRPr>
          </a:p>
        </p:txBody>
      </p:sp>
      <p:pic>
        <p:nvPicPr>
          <p:cNvPr id="61" name="Google Shape;61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23261" y="1046746"/>
            <a:ext cx="1838324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1985567" y="3561463"/>
            <a:ext cx="9109257" cy="135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90170" lvl="0">
              <a:lnSpc>
                <a:spcPct val="115000"/>
              </a:lnSpc>
              <a:spcAft>
                <a:spcPts val="1000"/>
              </a:spcAft>
              <a:buClr>
                <a:schemeClr val="dk1"/>
              </a:buClr>
              <a:buSzPts val="1100"/>
            </a:pPr>
            <a:r>
              <a:rPr lang="it-IT" sz="32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Stabilire come ottenere informazioni sulle opportunità e le attività culturali sui social media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2022790" y="4999629"/>
            <a:ext cx="946435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lvl="0"/>
            <a:r>
              <a:rPr lang="it-IT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Come creare il proprio contenuto culturale sui social media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944775" y="5105355"/>
            <a:ext cx="899716" cy="88019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2020606" y="6492375"/>
            <a:ext cx="866644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lvl="0"/>
            <a:r>
              <a:rPr lang="it-IT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Come promuovere attività e contenuti culturali sui social media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79" name="Google Shape;79;p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9000" y="4281474"/>
            <a:ext cx="6832876" cy="390467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73;p2">
            <a:extLst>
              <a:ext uri="{FF2B5EF4-FFF2-40B4-BE49-F238E27FC236}">
                <a16:creationId xmlns:a16="http://schemas.microsoft.com/office/drawing/2014/main" xmlns="" id="{8D06AE49-3F19-42F3-A739-79DBBAEE2E16}"/>
              </a:ext>
            </a:extLst>
          </p:cNvPr>
          <p:cNvSpPr/>
          <p:nvPr/>
        </p:nvSpPr>
        <p:spPr>
          <a:xfrm>
            <a:off x="944777" y="3730725"/>
            <a:ext cx="899716" cy="88019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73;p2">
            <a:extLst>
              <a:ext uri="{FF2B5EF4-FFF2-40B4-BE49-F238E27FC236}">
                <a16:creationId xmlns:a16="http://schemas.microsoft.com/office/drawing/2014/main" xmlns="" id="{708EB889-647C-4DCF-8949-3361A9E442B5}"/>
              </a:ext>
            </a:extLst>
          </p:cNvPr>
          <p:cNvSpPr/>
          <p:nvPr/>
        </p:nvSpPr>
        <p:spPr>
          <a:xfrm>
            <a:off x="990601" y="6571463"/>
            <a:ext cx="899716" cy="88019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544102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"Con il sostegno del programma Erasmus+ dell'Unione Europea. Questo documento e il suo contenuto riflettono solo le opinioni degli autori e la Commissione non può essere ritenuta responsabile per qualsiasi uso che possa essere fatto delle informazioni in esso contenute".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YADLjI9qxTA 0"/>
            </a:endParaRPr>
          </a:p>
        </p:txBody>
      </p:sp>
      <p:pic>
        <p:nvPicPr>
          <p:cNvPr id="15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613727"/>
            <a:ext cx="866849" cy="576706"/>
          </a:xfrm>
          <a:prstGeom prst="rect">
            <a:avLst/>
          </a:prstGeom>
        </p:spPr>
      </p:pic>
      <p:pic>
        <p:nvPicPr>
          <p:cNvPr id="16" name="Immagine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94968"/>
            <a:ext cx="1453337" cy="495465"/>
          </a:xfrm>
          <a:prstGeom prst="rect">
            <a:avLst/>
          </a:prstGeom>
          <a:noFill/>
        </p:spPr>
      </p:pic>
      <p:sp>
        <p:nvSpPr>
          <p:cNvPr id="21" name="CasellaDiTesto 22"/>
          <p:cNvSpPr txBox="1"/>
          <p:nvPr/>
        </p:nvSpPr>
        <p:spPr>
          <a:xfrm>
            <a:off x="10181331" y="9544102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xmlns="" id="{A409EC3F-8331-41C3-84A7-98228519CD60}"/>
              </a:ext>
            </a:extLst>
          </p:cNvPr>
          <p:cNvCxnSpPr/>
          <p:nvPr/>
        </p:nvCxnSpPr>
        <p:spPr>
          <a:xfrm>
            <a:off x="904876" y="2362200"/>
            <a:ext cx="10572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Google Shape;84;p3"/>
          <p:cNvSpPr txBox="1"/>
          <p:nvPr/>
        </p:nvSpPr>
        <p:spPr>
          <a:xfrm>
            <a:off x="793775" y="800099"/>
            <a:ext cx="15527402" cy="2115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0170" indent="-269875">
              <a:spcAft>
                <a:spcPts val="1000"/>
              </a:spcAft>
            </a:pPr>
            <a:r>
              <a:rPr lang="it-IT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Unità 2.2 : Creare e promuovere </a:t>
            </a:r>
          </a:p>
          <a:p>
            <a:pPr marL="90170" indent="-269875">
              <a:spcAft>
                <a:spcPts val="1000"/>
              </a:spcAft>
            </a:pPr>
            <a:r>
              <a:rPr lang="it-IT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la cultura sui social media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DFFA63D-3482-4154-847F-5D40A0231A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322" y="3105150"/>
            <a:ext cx="3814084" cy="603822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04BC999-A79C-4C5E-8057-E6A4A1833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4259" y="3105150"/>
            <a:ext cx="5335823" cy="6038221"/>
          </a:xfrm>
          <a:prstGeom prst="rect">
            <a:avLst/>
          </a:prstGeom>
        </p:spPr>
      </p:pic>
      <p:sp>
        <p:nvSpPr>
          <p:cNvPr id="2" name="Flèche : droite 1">
            <a:extLst>
              <a:ext uri="{FF2B5EF4-FFF2-40B4-BE49-F238E27FC236}">
                <a16:creationId xmlns:a16="http://schemas.microsoft.com/office/drawing/2014/main" xmlns="" id="{FF1FAE44-491C-47EC-8441-4F3A43FA7978}"/>
              </a:ext>
            </a:extLst>
          </p:cNvPr>
          <p:cNvSpPr/>
          <p:nvPr/>
        </p:nvSpPr>
        <p:spPr>
          <a:xfrm>
            <a:off x="1017917" y="3098322"/>
            <a:ext cx="5808806" cy="5836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spcBef>
                <a:spcPts val="0"/>
              </a:spcBef>
              <a:spcAft>
                <a:spcPts val="1000"/>
              </a:spcAft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>
              <a:spcAft>
                <a:spcPts val="1000"/>
              </a:spcAft>
            </a:pPr>
            <a:r>
              <a:rPr lang="it-IT" sz="2000" dirty="0">
                <a:solidFill>
                  <a:srgbClr val="000000"/>
                </a:solidFill>
                <a:latin typeface="+mj-lt"/>
              </a:rPr>
              <a:t>Se vuoi organizzare un workshop creativo e riunire persone che la pensano come te, allora puoi anche creare un evento su Facebook cliccando su "eventi" e poi "crea nuovo evento". </a:t>
            </a:r>
            <a:r>
              <a:rPr lang="en-US" sz="6600" dirty="0"/>
              <a:t/>
            </a:r>
            <a:br>
              <a:rPr lang="en-US" sz="6600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4590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xmlns="" id="{D1F00C69-4DCC-46CA-BC73-61BB39EB0F99}"/>
              </a:ext>
            </a:extLst>
          </p:cNvPr>
          <p:cNvCxnSpPr/>
          <p:nvPr/>
        </p:nvCxnSpPr>
        <p:spPr>
          <a:xfrm>
            <a:off x="904876" y="2362200"/>
            <a:ext cx="10572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Google Shape;84;p3"/>
          <p:cNvSpPr txBox="1"/>
          <p:nvPr/>
        </p:nvSpPr>
        <p:spPr>
          <a:xfrm>
            <a:off x="793774" y="800099"/>
            <a:ext cx="16589349" cy="84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0170" indent="-269875">
              <a:spcAft>
                <a:spcPts val="1000"/>
              </a:spcAft>
            </a:pPr>
            <a:r>
              <a:rPr lang="it-IT" sz="72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Unità 2.2 : Creare e promuovere </a:t>
            </a:r>
          </a:p>
          <a:p>
            <a:pPr marL="90170" indent="-269875">
              <a:spcAft>
                <a:spcPts val="1000"/>
              </a:spcAft>
            </a:pPr>
            <a:r>
              <a:rPr lang="it-IT" sz="72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la cultura sui social media</a:t>
            </a:r>
          </a:p>
          <a:p>
            <a:pPr marL="90170" indent="-269875">
              <a:spcAft>
                <a:spcPts val="1000"/>
              </a:spcAft>
            </a:pPr>
            <a:endParaRPr lang="en-US" sz="2400" b="1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marL="90170" indent="-269875">
              <a:spcAft>
                <a:spcPts val="1000"/>
              </a:spcAft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+mj-lt"/>
              </a:rPr>
              <a:t>Instagram: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p</a:t>
            </a:r>
            <a:r>
              <a:rPr lang="it-IT" sz="2400" dirty="0">
                <a:latin typeface="+mj-lt"/>
              </a:rPr>
              <a:t>uoi usare Instagram per creare una pagina e promuovere il tuo progetto creativo e culturale. Su Instagram, sei in grado di caricare brevi video, foto, aggiungere descrizioni e hashtag. Con gli hashtag, più utenti scopriranno il tuo lavoro e i tuoi contenuti e ti seguiranno. </a:t>
            </a:r>
            <a:endParaRPr lang="en-US" sz="2400" b="0" dirty="0">
              <a:effectLst/>
              <a:latin typeface="+mj-lt"/>
            </a:endParaRPr>
          </a:p>
          <a:p>
            <a:r>
              <a:rPr lang="it-IT" sz="2400" b="1" dirty="0">
                <a:latin typeface="+mj-lt"/>
              </a:rPr>
              <a:t>YouTube </a:t>
            </a:r>
            <a:r>
              <a:rPr lang="it-IT" sz="2400" dirty="0">
                <a:latin typeface="+mj-lt"/>
              </a:rPr>
              <a:t>offre la possibilità di caricare i propri video e creare il proprio Channel. Per questo, è necessario avere un account Google. Una volta che hai un profilo su YouTube puoi navigare liberamente. Cliccando il pulsante mostrato qui sotto, sarai in grado di caricare il video o di registrare un video in diretta, che verrà automaticamente trasmesso su YouTube.</a:t>
            </a:r>
            <a:r>
              <a:rPr lang="en-US" sz="8800" b="1" dirty="0"/>
              <a:t/>
            </a:r>
            <a:br>
              <a:rPr lang="en-US" sz="8800" b="1" dirty="0"/>
            </a:br>
            <a:endParaRPr lang="en-US" sz="4000" b="1" dirty="0"/>
          </a:p>
          <a:p>
            <a:pPr>
              <a:spcAft>
                <a:spcPts val="1000"/>
              </a:spcAft>
            </a:pPr>
            <a:endParaRPr lang="en-US" sz="2000" b="1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>
              <a:spcAft>
                <a:spcPts val="1000"/>
              </a:spcAft>
            </a:pPr>
            <a:endParaRPr lang="en-US" sz="2000" b="1" dirty="0">
              <a:latin typeface="+mj-lt"/>
            </a:endParaRPr>
          </a:p>
          <a:p>
            <a:pPr>
              <a:spcAft>
                <a:spcPts val="1000"/>
              </a:spcAft>
            </a:pPr>
            <a:endParaRPr lang="en-US" sz="2000" b="1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>
              <a:spcAft>
                <a:spcPts val="1000"/>
              </a:spcAft>
            </a:pPr>
            <a:endParaRPr lang="en-US" sz="2000" b="1" dirty="0">
              <a:latin typeface="+mj-lt"/>
            </a:endParaRPr>
          </a:p>
          <a:p>
            <a:pPr>
              <a:spcAft>
                <a:spcPts val="1000"/>
              </a:spcAft>
            </a:pPr>
            <a:r>
              <a:rPr lang="it-IT" sz="2000" b="1" dirty="0">
                <a:latin typeface="+mj-lt"/>
              </a:rPr>
              <a:t>Questi video saranno conservati nel tuo account fino a quando non li cancellerai.</a:t>
            </a:r>
            <a:endParaRPr lang="en-US" sz="2000" b="1" dirty="0">
              <a:effectLst/>
              <a:latin typeface="+mj-lt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247D3B1C-A702-45E7-99D4-84949ACEE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2150" y="6170980"/>
            <a:ext cx="13868401" cy="175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371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xmlns="" id="{2B0723FA-BC42-425B-A948-EDA26010F3A7}"/>
              </a:ext>
            </a:extLst>
          </p:cNvPr>
          <p:cNvCxnSpPr/>
          <p:nvPr/>
        </p:nvCxnSpPr>
        <p:spPr>
          <a:xfrm>
            <a:off x="904876" y="2362200"/>
            <a:ext cx="10572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Google Shape;84;p3"/>
          <p:cNvSpPr txBox="1"/>
          <p:nvPr/>
        </p:nvSpPr>
        <p:spPr>
          <a:xfrm>
            <a:off x="793774" y="800099"/>
            <a:ext cx="16148504" cy="2115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0170" indent="-269875">
              <a:spcAft>
                <a:spcPts val="1000"/>
              </a:spcAft>
            </a:pPr>
            <a:r>
              <a:rPr lang="it-IT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Unità 2.2 : Creare e promuovere </a:t>
            </a:r>
          </a:p>
          <a:p>
            <a:pPr marL="90170" indent="-269875">
              <a:spcAft>
                <a:spcPts val="1000"/>
              </a:spcAft>
            </a:pPr>
            <a:r>
              <a:rPr lang="it-IT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la cultura sui social media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6370A1A-136F-41F7-99CA-FEB0C2F4B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016" y="3351461"/>
            <a:ext cx="7398012" cy="4770682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xmlns="" id="{BF1396BB-E959-445B-B63F-07B1D212426D}"/>
              </a:ext>
            </a:extLst>
          </p:cNvPr>
          <p:cNvSpPr/>
          <p:nvPr/>
        </p:nvSpPr>
        <p:spPr>
          <a:xfrm>
            <a:off x="1207698" y="3124199"/>
            <a:ext cx="8831652" cy="5864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</a:pPr>
            <a:r>
              <a:rPr lang="it-IT" sz="2000" b="1" dirty="0">
                <a:solidFill>
                  <a:srgbClr val="000000"/>
                </a:solidFill>
                <a:latin typeface="+mj-lt"/>
              </a:rPr>
              <a:t>In conclusione</a:t>
            </a:r>
            <a:r>
              <a:rPr lang="it-IT" sz="2000" dirty="0">
                <a:solidFill>
                  <a:srgbClr val="000000"/>
                </a:solidFill>
                <a:latin typeface="+mj-lt"/>
              </a:rPr>
              <a:t>, una volta che hai acquisito familiarità con le caratteristiche e gli strumenti dei social media, puoi usarli per promuovere il tuo progetto culturale e creativo. Puoi riunire persone che la pensano come te, organizzare discussioni online, condividere, ricevere, creare, caricare video, foto, post, etc. Mentre YouTube è usato soprattutto per i contenuti video, e Instagram per le foto-video, su Facebook si hanno più opzioni. Facebook non è solo per la comunicazione, ma anche per pubblicare e ricevere informazioni, condividere opinioni, creare connessioni e persino promuovere il proprio lavoro.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5435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0807" y="3393878"/>
            <a:ext cx="2055338" cy="296882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"/>
          <p:cNvSpPr txBox="1"/>
          <p:nvPr/>
        </p:nvSpPr>
        <p:spPr>
          <a:xfrm>
            <a:off x="5410200" y="851390"/>
            <a:ext cx="70104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2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Conclusioni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10882545" y="2785569"/>
            <a:ext cx="5561415" cy="29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it-IT" sz="2400" dirty="0">
                <a:latin typeface="Times New Roman" panose="02020603050405020304" pitchFamily="18" charset="0"/>
              </a:rPr>
              <a:t>Su Facebook si può promuovere la cultura e la creatività creando una pagina, un gruppo o dei post.</a:t>
            </a:r>
          </a:p>
          <a:p>
            <a:pPr fontAlgn="base">
              <a:spcAft>
                <a:spcPts val="1000"/>
              </a:spcAft>
            </a:pPr>
            <a:r>
              <a:rPr lang="it-IT" sz="2400" dirty="0">
                <a:latin typeface="Times New Roman" panose="02020603050405020304" pitchFamily="18" charset="0"/>
              </a:rPr>
              <a:t>Su YouTube si possono caricare o creare video, mentre su Instagram si può catturare l'attenzione condividendo foto, brevi contenuti video o storie.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1844039" y="3038487"/>
            <a:ext cx="5354383" cy="169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it-IT" sz="2400" dirty="0">
                <a:latin typeface="Times New Roman" panose="02020603050405020304" pitchFamily="18" charset="0"/>
              </a:rPr>
              <a:t>Facebook, Instagram e YouTube possono essere utilizzati per ricevere informazioni e migliorare la conoscenza della cultura e della creatività.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1464477" y="5433930"/>
            <a:ext cx="5522919" cy="1328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it-IT" sz="2400" dirty="0">
                <a:latin typeface="Times New Roman" panose="02020603050405020304" pitchFamily="18" charset="0"/>
              </a:rPr>
              <a:t>Questi social media possono essere usati per promuovere il proprio progetto culturale e creativo.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1D0ED03E-EB0A-4EE4-8A4D-598B3D84E886}"/>
              </a:ext>
            </a:extLst>
          </p:cNvPr>
          <p:cNvSpPr txBox="1"/>
          <p:nvPr/>
        </p:nvSpPr>
        <p:spPr>
          <a:xfrm>
            <a:off x="6987395" y="6905697"/>
            <a:ext cx="97478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</a:rPr>
              <a:t>Gli account dei social media come YouTube, Facebook e Instagram hanno molto più potenziale, strumenti e caratteristiche utili rispetto alla semplice comunicazione online. Sapere come usare queste caratteristiche e strumenti ci permette di migliorare la connettività con persone che la pensano come noi e di integrarci nella società.</a:t>
            </a:r>
            <a:endParaRPr lang="fr-FR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/>
        </p:nvSpPr>
        <p:spPr>
          <a:xfrm>
            <a:off x="3428999" y="1046511"/>
            <a:ext cx="9372601" cy="396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Alcune immagini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 b="1" dirty="0">
              <a:solidFill>
                <a:srgbClr val="34343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endParaRPr sz="7200" b="1" dirty="0">
              <a:solidFill>
                <a:srgbClr val="34343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5" name="Google Shape;115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4832" y="2399875"/>
            <a:ext cx="4582983" cy="3058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7985" y="4244682"/>
            <a:ext cx="5943600" cy="396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D7FCD63-250C-470B-B6AF-78D30991D61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184" y="5275943"/>
            <a:ext cx="5096193" cy="369825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3829050" y="2520861"/>
            <a:ext cx="14077950" cy="124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778001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/>
              <a:t>GRAZIE!</a:t>
            </a:r>
            <a:endParaRPr dirty="0"/>
          </a:p>
        </p:txBody>
      </p:sp>
      <p:sp>
        <p:nvSpPr>
          <p:cNvPr id="124" name="Google Shape;124;p6"/>
          <p:cNvSpPr txBox="1"/>
          <p:nvPr/>
        </p:nvSpPr>
        <p:spPr>
          <a:xfrm>
            <a:off x="9851366" y="5524500"/>
            <a:ext cx="7325409" cy="152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E-Seniors</a:t>
            </a:r>
            <a:endParaRPr dirty="0"/>
          </a:p>
          <a:p>
            <a:pPr marL="1270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endParaRPr sz="46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77900B6-35AC-4A90-9447-9B34E3F8FC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6023" y="6499314"/>
            <a:ext cx="2533650" cy="2533650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544102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"Con il sostegno del programma Erasmus+ dell'Unione Europea. Questo documento e il suo contenuto riflettono solo le opinioni degli autori e la Commissione non può essere ritenuta responsabile per qualsiasi uso che possa essere fatto delle informazioni in esso contenute".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613727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694968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81331" y="9544102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/>
          <p:nvPr/>
        </p:nvSpPr>
        <p:spPr>
          <a:xfrm>
            <a:off x="793775" y="1046510"/>
            <a:ext cx="15734436" cy="661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0170" indent="-269875" rtl="0">
              <a:spcBef>
                <a:spcPts val="0"/>
              </a:spcBef>
              <a:spcAft>
                <a:spcPts val="1000"/>
              </a:spcAft>
            </a:pPr>
            <a:r>
              <a:rPr lang="fr-FR" sz="72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Introduzione</a:t>
            </a:r>
            <a:r>
              <a:rPr lang="fr-FR" sz="72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</a:p>
          <a:p>
            <a:pPr marL="90170" indent="-269875" rtl="0">
              <a:spcBef>
                <a:spcPts val="0"/>
              </a:spcBef>
              <a:spcAft>
                <a:spcPts val="1000"/>
              </a:spcAft>
            </a:pPr>
            <a:endParaRPr lang="fr-FR" sz="7200" b="1" dirty="0">
              <a:solidFill>
                <a:srgbClr val="343433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spcAft>
                <a:spcPts val="1000"/>
              </a:spcAft>
            </a:pPr>
            <a:r>
              <a:rPr lang="it-IT" sz="2800" dirty="0">
                <a:latin typeface="+mj-lt"/>
              </a:rPr>
              <a:t>Al giorno d'oggi, i social media hanno molteplici funzioni; oltre alle comunicazioni online i social media possono essere usati per ricevere e promuovere la cultura e la creatività. Questo modulo spiegherà le diverse caratteristiche degli account dei social media e aumenterà la tua consapevolezza sull' informazione e la comunicazione attraverso i social media per la cultura e la creatività.</a:t>
            </a:r>
            <a:endParaRPr lang="en-US" sz="2800" b="0" dirty="0">
              <a:effectLst/>
              <a:latin typeface="+mj-lt"/>
            </a:endParaRPr>
          </a:p>
          <a:p>
            <a:pPr>
              <a:spcAft>
                <a:spcPts val="1000"/>
              </a:spcAft>
            </a:pPr>
            <a:r>
              <a:rPr lang="it-IT" sz="2800" dirty="0">
                <a:latin typeface="+mj-lt"/>
              </a:rPr>
              <a:t>Nel precedente modulo 1 "</a:t>
            </a:r>
            <a:r>
              <a:rPr lang="it-IT" sz="2800" b="1" dirty="0">
                <a:latin typeface="+mj-lt"/>
              </a:rPr>
              <a:t>Comunicazione sui social media per la cultura e la creatività</a:t>
            </a:r>
            <a:r>
              <a:rPr lang="it-IT" sz="2800" dirty="0">
                <a:latin typeface="+mj-lt"/>
              </a:rPr>
              <a:t>", hai imparato a conoscere i diversi social media e il networking online. In questo modulo, spiegheremo come usare i social media per ottenere informazioni sulle attività culturali e promuovere la cultura e la creatività. In particolare, ci concentreremo su 3 social media: Facebook, Instagram e YouTube.</a:t>
            </a:r>
            <a:endParaRPr sz="7200" b="1" dirty="0">
              <a:solidFill>
                <a:srgbClr val="34343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xmlns="" id="{087D169D-BF1A-420F-8ACC-18158DA74D6E}"/>
              </a:ext>
            </a:extLst>
          </p:cNvPr>
          <p:cNvCxnSpPr/>
          <p:nvPr/>
        </p:nvCxnSpPr>
        <p:spPr>
          <a:xfrm>
            <a:off x="904876" y="2362200"/>
            <a:ext cx="10572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Google Shape;84;p3"/>
          <p:cNvSpPr txBox="1"/>
          <p:nvPr/>
        </p:nvSpPr>
        <p:spPr>
          <a:xfrm>
            <a:off x="904876" y="1132774"/>
            <a:ext cx="15840074" cy="806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0170" indent="-269875" rtl="0">
              <a:spcBef>
                <a:spcPts val="0"/>
              </a:spcBef>
              <a:spcAft>
                <a:spcPts val="1000"/>
              </a:spcAft>
            </a:pPr>
            <a:r>
              <a:rPr lang="en-US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Unità</a:t>
            </a:r>
            <a:r>
              <a:rPr lang="en-US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2.1 :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Informazioni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opportunità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nel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mondo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della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cultura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sui social media</a:t>
            </a:r>
            <a:endParaRPr lang="fr-FR" sz="6000" dirty="0">
              <a:latin typeface="Times New Roman" panose="02020603050405020304" pitchFamily="18" charset="0"/>
            </a:endParaRPr>
          </a:p>
          <a:p>
            <a:pPr algn="just" rtl="0">
              <a:spcBef>
                <a:spcPts val="0"/>
              </a:spcBef>
              <a:spcAft>
                <a:spcPts val="1000"/>
              </a:spcAft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algn="just">
              <a:spcAft>
                <a:spcPts val="1000"/>
              </a:spcAft>
            </a:pPr>
            <a:r>
              <a:rPr lang="it-IT" sz="2000" dirty="0">
                <a:latin typeface="+mj-lt"/>
              </a:rPr>
              <a:t>Il numero di utenti su Facebook, Instagram, YouTube, Twitter e altri social media sta aumentando significativamente. Le attuali dinamiche globali, derivanti specialmente dalla pandemia COVID-19, hanno spostato molte attività online. Le principali organizzazioni culturali, (come musei, teatri, gallerie d'arte etc.) pubblicano e promuovono le loro attività online. Quasi tutti i musei e altri istituti culturali hanno le loro pagine sui social media su Facebook, Instagram e YouTube. Molti di loro organizzano mostre virtuali, escursioni, viaggi nella natura, ecc. Questo significa che se hai un museo o mostra preferita, puoi digitare il nome del luogo dove si svolge l'evento nella ricerca di Facebook, cliccare il pulsante, reindirizzarti alla pagina ufficiale del museo, e controllare i loro annunci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. </a:t>
            </a:r>
          </a:p>
          <a:p>
            <a:pPr algn="just" rtl="0">
              <a:spcBef>
                <a:spcPts val="0"/>
              </a:spcBef>
              <a:spcAft>
                <a:spcPts val="1000"/>
              </a:spcAft>
            </a:pPr>
            <a:endParaRPr lang="en-US" sz="2000" b="0" dirty="0">
              <a:effectLst/>
              <a:latin typeface="+mj-lt"/>
            </a:endParaRPr>
          </a:p>
          <a:p>
            <a:pPr algn="just" rtl="0">
              <a:spcBef>
                <a:spcPts val="0"/>
              </a:spcBef>
              <a:spcAft>
                <a:spcPts val="1000"/>
              </a:spcAft>
            </a:pPr>
            <a:r>
              <a:rPr lang="en-US" sz="2000" b="1" i="0" u="none" strike="noStrike" dirty="0" err="1">
                <a:solidFill>
                  <a:srgbClr val="000000"/>
                </a:solidFill>
                <a:effectLst/>
                <a:latin typeface="+mj-lt"/>
              </a:rPr>
              <a:t>Esempio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+mj-lt"/>
              </a:rPr>
              <a:t>: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Controlliamo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cosa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suggerisce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il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museo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del Louvre. </a:t>
            </a:r>
            <a:endParaRPr lang="en-US" sz="2000" b="0" dirty="0">
              <a:effectLst/>
              <a:latin typeface="+mj-lt"/>
            </a:endParaRPr>
          </a:p>
          <a:p>
            <a:pPr algn="just" rtl="0">
              <a:spcBef>
                <a:spcPts val="0"/>
              </a:spcBef>
              <a:spcAft>
                <a:spcPts val="100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1 –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Vai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alla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funzione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di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ricerca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su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Facebook </a:t>
            </a:r>
            <a:endParaRPr lang="en-US" sz="2000" b="0" dirty="0">
              <a:effectLst/>
              <a:latin typeface="+mj-lt"/>
            </a:endParaRPr>
          </a:p>
          <a:p>
            <a:pPr algn="just" rtl="0">
              <a:spcBef>
                <a:spcPts val="0"/>
              </a:spcBef>
              <a:spcAft>
                <a:spcPts val="100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2 -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Digita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“Louvre” e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clicca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sul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pulsante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di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ricerca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 </a:t>
            </a:r>
            <a:endParaRPr lang="en-US" sz="2000" b="0" dirty="0">
              <a:effectLst/>
              <a:latin typeface="+mj-lt"/>
            </a:endParaRPr>
          </a:p>
          <a:p>
            <a:pPr algn="just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3- </a:t>
            </a:r>
            <a:r>
              <a:rPr lang="it-IT" sz="2000" dirty="0">
                <a:latin typeface="+mj-lt"/>
              </a:rPr>
              <a:t>Alcune pagine appariranno automaticamente, è importante che la pagina abbia una spunta blu, come mostrato nella prossima slide. Questo significa che la pagina è ufficiale, e vi si può tranquillamente navigare.</a:t>
            </a:r>
            <a:endParaRPr sz="7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endParaRPr sz="7200" b="1" dirty="0">
              <a:solidFill>
                <a:srgbClr val="34343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4759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xmlns="" id="{432BF89A-55DE-4D51-B1E7-FFFE0EF79903}"/>
              </a:ext>
            </a:extLst>
          </p:cNvPr>
          <p:cNvCxnSpPr/>
          <p:nvPr/>
        </p:nvCxnSpPr>
        <p:spPr>
          <a:xfrm>
            <a:off x="904876" y="2362200"/>
            <a:ext cx="10572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Google Shape;84;p3"/>
          <p:cNvSpPr txBox="1"/>
          <p:nvPr/>
        </p:nvSpPr>
        <p:spPr>
          <a:xfrm>
            <a:off x="793775" y="1046510"/>
            <a:ext cx="15855925" cy="8055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0170" indent="-269875">
              <a:spcAft>
                <a:spcPts val="1000"/>
              </a:spcAft>
            </a:pPr>
            <a:r>
              <a:rPr lang="en-US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Unità</a:t>
            </a:r>
            <a:r>
              <a:rPr lang="en-US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2.1 :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Informazioni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opportunità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nel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mondo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della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cultura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sui social media</a:t>
            </a:r>
            <a:r>
              <a:rPr lang="fr-FR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6000" dirty="0"/>
              <a:t/>
            </a:r>
            <a:br>
              <a:rPr lang="en-US" sz="6000" dirty="0"/>
            </a:br>
            <a:endParaRPr sz="6000" b="1" dirty="0">
              <a:solidFill>
                <a:srgbClr val="34343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endParaRPr lang="en-US" sz="1800" dirty="0">
              <a:latin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endParaRPr lang="en-US" sz="28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endParaRPr lang="en-US" sz="2800" dirty="0">
              <a:latin typeface="+mj-lt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endParaRPr lang="en-US" sz="28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>
              <a:spcAft>
                <a:spcPts val="1000"/>
              </a:spcAft>
            </a:pPr>
            <a:endParaRPr lang="it-IT" sz="2800" dirty="0">
              <a:latin typeface="+mj-lt"/>
            </a:endParaRPr>
          </a:p>
          <a:p>
            <a:pPr>
              <a:spcAft>
                <a:spcPts val="1000"/>
              </a:spcAft>
            </a:pPr>
            <a:r>
              <a:rPr lang="it-IT" sz="2800" dirty="0">
                <a:latin typeface="+mj-lt"/>
              </a:rPr>
              <a:t>Una volta entrati nella pagina, troverai diverse informazioni: (1) il sito web del museo, (2) mostre e attività recenti, (3) gallerie fotografiche, (4) video, (5) negozi, e molto altro. </a:t>
            </a:r>
            <a:endParaRPr sz="7200" b="1" dirty="0">
              <a:solidFill>
                <a:srgbClr val="34343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F93F311-7140-4446-8820-E9F42711C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893" y="3742694"/>
            <a:ext cx="12999720" cy="365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6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xmlns="" id="{BEE4D7CD-84CB-4D33-86F1-8E2C6B2A7D19}"/>
              </a:ext>
            </a:extLst>
          </p:cNvPr>
          <p:cNvCxnSpPr/>
          <p:nvPr/>
        </p:nvCxnSpPr>
        <p:spPr>
          <a:xfrm>
            <a:off x="904876" y="2362200"/>
            <a:ext cx="10572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Google Shape;84;p3"/>
          <p:cNvSpPr txBox="1"/>
          <p:nvPr/>
        </p:nvSpPr>
        <p:spPr>
          <a:xfrm>
            <a:off x="776522" y="893876"/>
            <a:ext cx="15720778" cy="8542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0170" indent="-269875">
              <a:spcAft>
                <a:spcPts val="1000"/>
              </a:spcAft>
            </a:pPr>
            <a:r>
              <a:rPr lang="en-US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Unità</a:t>
            </a:r>
            <a:r>
              <a:rPr lang="en-US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2.1 :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Informazioni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opportunità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nel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mondo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della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cultura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sui social media</a:t>
            </a:r>
            <a:endParaRPr lang="en-US" sz="60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endParaRPr lang="en-US" sz="24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endParaRPr lang="en-US" sz="2400" dirty="0">
              <a:latin typeface="+mj-lt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endParaRPr lang="en-US" sz="24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>
              <a:spcAft>
                <a:spcPts val="1000"/>
              </a:spcAft>
            </a:pPr>
            <a:r>
              <a:rPr lang="it-IT" sz="2400" dirty="0">
                <a:latin typeface="+mj-lt"/>
              </a:rPr>
              <a:t>In questo modo, sappiamo che c'è una </a:t>
            </a:r>
          </a:p>
          <a:p>
            <a:pPr>
              <a:spcAft>
                <a:spcPts val="1000"/>
              </a:spcAft>
            </a:pPr>
            <a:r>
              <a:rPr lang="it-IT" sz="2400" dirty="0">
                <a:latin typeface="+mj-lt"/>
              </a:rPr>
              <a:t>mostra in corso: "Islam Art", che avrà luogo </a:t>
            </a:r>
          </a:p>
          <a:p>
            <a:pPr>
              <a:spcAft>
                <a:spcPts val="1000"/>
              </a:spcAft>
            </a:pPr>
            <a:r>
              <a:rPr lang="it-IT" sz="2400" dirty="0">
                <a:latin typeface="+mj-lt"/>
              </a:rPr>
              <a:t>dal 21.11.2021- 27.03.2022.</a:t>
            </a:r>
            <a:r>
              <a:rPr lang="en-US" sz="8800" dirty="0"/>
              <a:t/>
            </a:r>
            <a:br>
              <a:rPr lang="en-US" sz="8800" dirty="0"/>
            </a:br>
            <a:endParaRPr sz="7200" b="1" dirty="0">
              <a:solidFill>
                <a:srgbClr val="343433"/>
              </a:solidFill>
              <a:latin typeface="Tahoma"/>
              <a:ea typeface="Tahoma"/>
              <a:cs typeface="Tahoma"/>
              <a:sym typeface="Tahoma"/>
            </a:endParaRPr>
          </a:p>
          <a:p>
            <a:r>
              <a:rPr lang="en-US" sz="8800" dirty="0"/>
              <a:t/>
            </a:r>
            <a:br>
              <a:rPr lang="en-US" sz="8800" dirty="0"/>
            </a:br>
            <a:endParaRPr sz="7200" b="1" dirty="0">
              <a:solidFill>
                <a:srgbClr val="34343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69A7092-457A-44B4-9BCE-312B7FD170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393" y="2894991"/>
            <a:ext cx="5987207" cy="622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6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xmlns="" id="{8487EC54-6B16-410D-A381-E860EDF441B5}"/>
              </a:ext>
            </a:extLst>
          </p:cNvPr>
          <p:cNvCxnSpPr/>
          <p:nvPr/>
        </p:nvCxnSpPr>
        <p:spPr>
          <a:xfrm>
            <a:off x="904876" y="2362200"/>
            <a:ext cx="10572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Google Shape;84;p3"/>
          <p:cNvSpPr txBox="1"/>
          <p:nvPr/>
        </p:nvSpPr>
        <p:spPr>
          <a:xfrm>
            <a:off x="793775" y="800099"/>
            <a:ext cx="15779725" cy="988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0170" indent="-269875">
              <a:spcAft>
                <a:spcPts val="1000"/>
              </a:spcAft>
            </a:pPr>
            <a:r>
              <a:rPr lang="en-US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Unità</a:t>
            </a:r>
            <a:r>
              <a:rPr lang="en-US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2.1 :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Informazioni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opportunità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nel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mondo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della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cultura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sui social media</a:t>
            </a:r>
            <a:endParaRPr lang="en-US" sz="6000" dirty="0"/>
          </a:p>
          <a:p>
            <a:pPr rtl="0">
              <a:spcBef>
                <a:spcPts val="0"/>
              </a:spcBef>
              <a:spcAft>
                <a:spcPts val="1000"/>
              </a:spcAft>
            </a:pPr>
            <a:endParaRPr lang="en-US" sz="24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>
              <a:spcAft>
                <a:spcPts val="1000"/>
              </a:spcAft>
            </a:pPr>
            <a:r>
              <a:rPr lang="it-IT" sz="2400" dirty="0">
                <a:latin typeface="+mj-lt"/>
              </a:rPr>
              <a:t>Se sei interessato a un argomento specifico, e hai bisogno di trovare qualsiasi informazione, usa lo stesso pulsante "cerca". </a:t>
            </a:r>
            <a:endParaRPr lang="en-US" sz="2400" b="1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en-US" sz="9600" dirty="0"/>
              <a:t/>
            </a:r>
            <a:br>
              <a:rPr lang="en-US" sz="9600" dirty="0"/>
            </a:br>
            <a:r>
              <a:rPr lang="en-US" sz="8800" dirty="0"/>
              <a:t/>
            </a:r>
            <a:br>
              <a:rPr lang="en-US" sz="8800" dirty="0"/>
            </a:br>
            <a:endParaRPr sz="7200" b="1" dirty="0">
              <a:solidFill>
                <a:srgbClr val="343433"/>
              </a:solidFill>
              <a:latin typeface="Tahoma"/>
              <a:ea typeface="Tahoma"/>
              <a:cs typeface="Tahoma"/>
              <a:sym typeface="Tahoma"/>
            </a:endParaRPr>
          </a:p>
          <a:p>
            <a:r>
              <a:rPr lang="en-US" sz="8800" dirty="0"/>
              <a:t/>
            </a:r>
            <a:br>
              <a:rPr lang="en-US" sz="8800" dirty="0"/>
            </a:br>
            <a:endParaRPr sz="7200" b="1" dirty="0">
              <a:solidFill>
                <a:srgbClr val="34343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39540A0-62BD-4F63-B893-7391EB762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7455" y="3825430"/>
            <a:ext cx="4563112" cy="505501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92B4C97-3468-4B74-AA15-8AC7164769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786" y="3825429"/>
            <a:ext cx="3137868" cy="50550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607BC25-F99B-4BC8-B2A4-9232E0C5633E}"/>
              </a:ext>
            </a:extLst>
          </p:cNvPr>
          <p:cNvSpPr/>
          <p:nvPr/>
        </p:nvSpPr>
        <p:spPr>
          <a:xfrm>
            <a:off x="793775" y="4222620"/>
            <a:ext cx="7276210" cy="45985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sz="2400" b="1" i="0" u="none" strike="noStrike" dirty="0" err="1">
                <a:solidFill>
                  <a:srgbClr val="000000"/>
                </a:solidFill>
                <a:effectLst/>
                <a:latin typeface="+mj-lt"/>
              </a:rPr>
              <a:t>Esempio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+mj-lt"/>
              </a:rPr>
              <a:t>: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vuoi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trovare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informazioni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sulla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cucina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. </a:t>
            </a:r>
          </a:p>
          <a:p>
            <a:pPr>
              <a:spcAft>
                <a:spcPts val="1000"/>
              </a:spcAft>
            </a:pPr>
            <a:r>
              <a:rPr lang="it-IT" sz="2400" dirty="0">
                <a:solidFill>
                  <a:srgbClr val="000000"/>
                </a:solidFill>
                <a:latin typeface="+mj-lt"/>
              </a:rPr>
              <a:t>Come spiegato sopra, digita "cooking" nel pulsante di ricerca e poi clicca su "</a:t>
            </a:r>
            <a:r>
              <a:rPr lang="it-IT" sz="2400" dirty="0" err="1">
                <a:solidFill>
                  <a:srgbClr val="000000"/>
                </a:solidFill>
                <a:latin typeface="+mj-lt"/>
              </a:rPr>
              <a:t>enter</a:t>
            </a:r>
            <a:r>
              <a:rPr lang="it-IT" sz="2400" dirty="0">
                <a:solidFill>
                  <a:srgbClr val="000000"/>
                </a:solidFill>
                <a:latin typeface="+mj-lt"/>
              </a:rPr>
              <a:t>". Sul lato sinistro, hai opzioni di scorrimento come post, persone, foto, gruppi, pagine, ecc. Puoi scegliere cosa/chi seguire e trovare le informazioni di cui hai bisogno, o puoi unirti ai gruppi e scoprire di più sull'argomento.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</a:p>
          <a:p>
            <a:r>
              <a:rPr lang="it-IT" sz="2400" dirty="0"/>
              <a:t>Allo stesso modo, è possibile trovare facilmente gli eventi culturali attuali e pianificati su Facebook </a:t>
            </a:r>
            <a:r>
              <a:rPr lang="it-IT" sz="2400" b="1" dirty="0"/>
              <a:t>cliccando su "eventi" </a:t>
            </a:r>
            <a:r>
              <a:rPr lang="it-IT" sz="2400" dirty="0"/>
              <a:t>nel menu a scorrimento verso il basso.</a:t>
            </a:r>
          </a:p>
        </p:txBody>
      </p:sp>
    </p:spTree>
    <p:extLst>
      <p:ext uri="{BB962C8B-B14F-4D97-AF65-F5344CB8AC3E}">
        <p14:creationId xmlns:p14="http://schemas.microsoft.com/office/powerpoint/2010/main" val="56293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xmlns="" id="{C23488F9-5F5C-40BF-90C3-8E137875E012}"/>
              </a:ext>
            </a:extLst>
          </p:cNvPr>
          <p:cNvCxnSpPr/>
          <p:nvPr/>
        </p:nvCxnSpPr>
        <p:spPr>
          <a:xfrm>
            <a:off x="904876" y="2362200"/>
            <a:ext cx="10572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Google Shape;84;p3"/>
          <p:cNvSpPr txBox="1"/>
          <p:nvPr/>
        </p:nvSpPr>
        <p:spPr>
          <a:xfrm>
            <a:off x="698525" y="826092"/>
            <a:ext cx="15779725" cy="835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0170" indent="-269875">
              <a:spcAft>
                <a:spcPts val="1000"/>
              </a:spcAft>
            </a:pPr>
            <a:r>
              <a:rPr lang="en-US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Unità</a:t>
            </a:r>
            <a:r>
              <a:rPr lang="en-US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2.1 :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Informazioni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opportunità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nel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mondo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della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cultura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sui social media</a:t>
            </a:r>
            <a:endParaRPr lang="fr-FR" sz="6000" dirty="0">
              <a:latin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endParaRPr lang="en-US" sz="28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endParaRPr lang="en-US" sz="2800" dirty="0">
              <a:latin typeface="+mj-lt"/>
            </a:endParaRPr>
          </a:p>
          <a:p>
            <a:pPr>
              <a:spcAft>
                <a:spcPts val="1000"/>
              </a:spcAft>
            </a:pPr>
            <a:r>
              <a:rPr lang="it-IT" sz="2800" dirty="0">
                <a:latin typeface="+mj-lt"/>
              </a:rPr>
              <a:t>Quando ti reindirizzi agli eventi, hai alcune opzioni da scegliere, </a:t>
            </a:r>
          </a:p>
          <a:p>
            <a:pPr>
              <a:spcAft>
                <a:spcPts val="1000"/>
              </a:spcAft>
            </a:pPr>
            <a:r>
              <a:rPr lang="it-IT" sz="2800" dirty="0">
                <a:latin typeface="+mj-lt"/>
              </a:rPr>
              <a:t>come eventi online, eventi vicini alla tua posizione, </a:t>
            </a:r>
          </a:p>
          <a:p>
            <a:pPr>
              <a:spcAft>
                <a:spcPts val="1000"/>
              </a:spcAft>
            </a:pPr>
            <a:r>
              <a:rPr lang="it-IT" sz="2800" dirty="0">
                <a:latin typeface="+mj-lt"/>
              </a:rPr>
              <a:t>le categorie degli eventi, ecc.</a:t>
            </a:r>
            <a:r>
              <a:rPr lang="en-US" sz="8800" dirty="0"/>
              <a:t/>
            </a:r>
            <a:br>
              <a:rPr lang="en-US" sz="8800" dirty="0"/>
            </a:br>
            <a:endParaRPr sz="7200" b="1" dirty="0">
              <a:solidFill>
                <a:srgbClr val="343433"/>
              </a:solidFill>
              <a:latin typeface="Tahoma"/>
              <a:ea typeface="Tahoma"/>
              <a:cs typeface="Tahoma"/>
              <a:sym typeface="Tahoma"/>
            </a:endParaRPr>
          </a:p>
          <a:p>
            <a:r>
              <a:rPr lang="en-US" sz="8800" dirty="0"/>
              <a:t/>
            </a:r>
            <a:br>
              <a:rPr lang="en-US" sz="8800" dirty="0"/>
            </a:br>
            <a:endParaRPr sz="7200" b="1" dirty="0">
              <a:solidFill>
                <a:srgbClr val="34343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0213514-C10F-47F6-8016-BAF751223F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6629" y="2743200"/>
            <a:ext cx="4086309" cy="64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75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xmlns="" id="{BF390115-32CD-4AFC-8906-1B35EA26819C}"/>
              </a:ext>
            </a:extLst>
          </p:cNvPr>
          <p:cNvCxnSpPr/>
          <p:nvPr/>
        </p:nvCxnSpPr>
        <p:spPr>
          <a:xfrm>
            <a:off x="904876" y="2362200"/>
            <a:ext cx="10572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Google Shape;84;p3"/>
          <p:cNvSpPr txBox="1"/>
          <p:nvPr/>
        </p:nvSpPr>
        <p:spPr>
          <a:xfrm>
            <a:off x="690185" y="800099"/>
            <a:ext cx="15616615" cy="555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0170" indent="-269875">
              <a:spcAft>
                <a:spcPts val="1000"/>
              </a:spcAft>
            </a:pPr>
            <a:r>
              <a:rPr lang="en-US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Unità</a:t>
            </a:r>
            <a:r>
              <a:rPr lang="en-US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2.1 :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Informazioni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opportunità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nel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mondo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della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r-FR" sz="6000" b="1" dirty="0" err="1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cultura</a:t>
            </a:r>
            <a:r>
              <a:rPr lang="fr-FR" sz="6000" b="1" dirty="0">
                <a:solidFill>
                  <a:srgbClr val="343433"/>
                </a:solidFill>
                <a:latin typeface="Tahoma"/>
                <a:ea typeface="Tahoma"/>
                <a:cs typeface="Tahoma"/>
                <a:sym typeface="Tahoma"/>
              </a:rPr>
              <a:t> sui social media</a:t>
            </a:r>
            <a:r>
              <a:rPr lang="fr-FR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8800" dirty="0"/>
              <a:t/>
            </a:r>
            <a:br>
              <a:rPr lang="en-US" sz="8800" dirty="0"/>
            </a:br>
            <a:endParaRPr lang="en-US" sz="7200" b="1" dirty="0">
              <a:solidFill>
                <a:srgbClr val="343433"/>
              </a:solidFill>
              <a:latin typeface="Tahoma"/>
              <a:ea typeface="Tahoma"/>
              <a:cs typeface="Tahoma"/>
              <a:sym typeface="Tahoma"/>
            </a:endParaRPr>
          </a:p>
          <a:p>
            <a:r>
              <a:rPr lang="en-US" sz="8800" dirty="0"/>
              <a:t/>
            </a:r>
            <a:br>
              <a:rPr lang="en-US" sz="8800" dirty="0"/>
            </a:br>
            <a:endParaRPr sz="7200" b="1" dirty="0">
              <a:solidFill>
                <a:srgbClr val="34343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54FA6DA-B3BD-4D4C-8584-43FFD1210D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351" y="2733181"/>
            <a:ext cx="3937392" cy="64788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9A70BC-6389-4169-B7D8-A256CD8BF6FA}"/>
              </a:ext>
            </a:extLst>
          </p:cNvPr>
          <p:cNvSpPr/>
          <p:nvPr/>
        </p:nvSpPr>
        <p:spPr>
          <a:xfrm>
            <a:off x="690184" y="4093513"/>
            <a:ext cx="7691815" cy="4261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</a:pPr>
            <a:r>
              <a:rPr lang="it-IT" sz="2400" b="1" dirty="0">
                <a:solidFill>
                  <a:srgbClr val="000000"/>
                </a:solidFill>
                <a:latin typeface="+mj-lt"/>
              </a:rPr>
              <a:t>Instagram </a:t>
            </a:r>
            <a:r>
              <a:rPr lang="it-IT" sz="2400" dirty="0">
                <a:solidFill>
                  <a:srgbClr val="000000"/>
                </a:solidFill>
                <a:latin typeface="+mj-lt"/>
              </a:rPr>
              <a:t>è un po' diverso con le sue funzioni rispetto a Facebook. Instagram è principalmente utilizzato per pubblicare le foto e brevi video, ma è anche possibile controllare la vendita di prodotti e fare acquisti online. Di seguito, puoi trovare le principali funzioni di Instagram: la bacheca personale, il pulsante di ricerca, il pulsante dei video e il pulsante dello shopping. </a:t>
            </a:r>
            <a:r>
              <a:rPr lang="en-US" sz="8000" dirty="0"/>
              <a:t/>
            </a:r>
            <a:br>
              <a:rPr lang="en-US" sz="8000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658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2082</Words>
  <Application>Microsoft Office PowerPoint</Application>
  <PresentationFormat>Personalizzato</PresentationFormat>
  <Paragraphs>127</Paragraphs>
  <Slides>25</Slides>
  <Notes>25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2" baseType="lpstr">
      <vt:lpstr>Verdana</vt:lpstr>
      <vt:lpstr>Calibri</vt:lpstr>
      <vt:lpstr>Times New Roman</vt:lpstr>
      <vt:lpstr>Arial</vt:lpstr>
      <vt:lpstr>YADLjI9qxTA 0</vt:lpstr>
      <vt:lpstr>Tahoma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Monia Coppola</dc:creator>
  <cp:lastModifiedBy>Windows User</cp:lastModifiedBy>
  <cp:revision>37</cp:revision>
  <dcterms:created xsi:type="dcterms:W3CDTF">2021-03-23T16:52:22Z</dcterms:created>
  <dcterms:modified xsi:type="dcterms:W3CDTF">2022-08-09T08:09:47Z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2021-03-23T00:00:00Z</vt:filetime>
  </property>
  <property fmtid="{D5CDD505-2E9C-101B-9397-08002B2CF9AE}" pid="3" name="Creator">
    <vt:lpwstr>Canva</vt:lpwstr>
  </property>
  <property fmtid="{D5CDD505-2E9C-101B-9397-08002B2CF9AE}" pid="4" name="LastSaved">
    <vt:filetime>2021-03-23T00:00:00Z</vt:filetime>
  </property>
</Properties>
</file>