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18288000" cy="10287000"/>
  <p:embeddedFontLst>
    <p:embeddedFont>
      <p:font typeface="Verdana" panose="020B0604030504040204" pitchFamily="3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Tahoma" panose="020B0604030504040204" pitchFamily="3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ie8z6iFHLlPBbQN9iHL4/9j6VJ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5" d="100"/>
          <a:sy n="45" d="100"/>
        </p:scale>
        <p:origin x="732" y="4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7415255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 name="Google Shape;47;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92277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9: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1" name="Google Shape;161;p1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84155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0: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0" name="Google Shape;170;p2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93085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4: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9" name="Google Shape;179;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23059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6: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9" name="Google Shape;199;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89302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 name="Google Shape;57;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94349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9" name="Google Shape;79;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40424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3: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 name="Google Shape;88;p1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26079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4: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6" name="Google Shape;106;p1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49986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5: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0" name="Google Shape;120;p1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07940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6: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9" name="Google Shape;129;p1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09582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7: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p17: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11102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8: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2" name="Google Shape;152;p1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6069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obj">
  <p:cSld name="OBJECT">
    <p:bg>
      <p:bgPr>
        <a:solidFill>
          <a:schemeClr val="lt1"/>
        </a:solidFill>
        <a:effectLst/>
      </p:bgPr>
    </p:bg>
    <p:spTree>
      <p:nvGrpSpPr>
        <p:cNvPr id="1" name="Shape 11"/>
        <p:cNvGrpSpPr/>
        <p:nvPr/>
      </p:nvGrpSpPr>
      <p:grpSpPr>
        <a:xfrm>
          <a:off x="0" y="0"/>
          <a:ext cx="0" cy="0"/>
          <a:chOff x="0" y="0"/>
          <a:chExt cx="0" cy="0"/>
        </a:xfrm>
      </p:grpSpPr>
      <p:sp>
        <p:nvSpPr>
          <p:cNvPr id="12" name="Google Shape;12;p8"/>
          <p:cNvSpPr/>
          <p:nvPr/>
        </p:nvSpPr>
        <p:spPr>
          <a:xfrm>
            <a:off x="11688150" y="0"/>
            <a:ext cx="6600825" cy="10287000"/>
          </a:xfrm>
          <a:custGeom>
            <a:avLst/>
            <a:gdLst/>
            <a:ahLst/>
            <a:cxnLst/>
            <a:rect l="l" t="t" r="r" b="b"/>
            <a:pathLst>
              <a:path w="6600825" h="10287000" extrusionOk="0">
                <a:moveTo>
                  <a:pt x="6600824" y="10286999"/>
                </a:moveTo>
                <a:lnTo>
                  <a:pt x="0" y="10286999"/>
                </a:lnTo>
                <a:lnTo>
                  <a:pt x="0" y="0"/>
                </a:lnTo>
                <a:lnTo>
                  <a:pt x="6600824" y="0"/>
                </a:lnTo>
                <a:lnTo>
                  <a:pt x="6600824" y="10286999"/>
                </a:lnTo>
                <a:close/>
              </a:path>
            </a:pathLst>
          </a:custGeom>
          <a:solidFill>
            <a:srgbClr val="FDCF6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 name="Google Shape;13;p8"/>
          <p:cNvSpPr/>
          <p:nvPr/>
        </p:nvSpPr>
        <p:spPr>
          <a:xfrm>
            <a:off x="1028700" y="6802415"/>
            <a:ext cx="781050" cy="104775"/>
          </a:xfrm>
          <a:custGeom>
            <a:avLst/>
            <a:gdLst/>
            <a:ahLst/>
            <a:cxnLst/>
            <a:rect l="l" t="t" r="r" b="b"/>
            <a:pathLst>
              <a:path w="781050" h="104775" extrusionOk="0">
                <a:moveTo>
                  <a:pt x="781049" y="104774"/>
                </a:moveTo>
                <a:lnTo>
                  <a:pt x="0" y="104774"/>
                </a:lnTo>
                <a:lnTo>
                  <a:pt x="0" y="0"/>
                </a:lnTo>
                <a:lnTo>
                  <a:pt x="781049" y="0"/>
                </a:lnTo>
                <a:lnTo>
                  <a:pt x="781049" y="104774"/>
                </a:lnTo>
                <a:close/>
              </a:path>
            </a:pathLst>
          </a:custGeom>
          <a:solidFill>
            <a:srgbClr val="34343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 name="Google Shape;14;p8"/>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8"/>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1"/>
        </a:solidFill>
        <a:effectLst/>
      </p:bgPr>
    </p:bg>
    <p:spTree>
      <p:nvGrpSpPr>
        <p:cNvPr id="1" name="Shape 17"/>
        <p:cNvGrpSpPr/>
        <p:nvPr/>
      </p:nvGrpSpPr>
      <p:grpSpPr>
        <a:xfrm>
          <a:off x="0" y="0"/>
          <a:ext cx="0" cy="0"/>
          <a:chOff x="0" y="0"/>
          <a:chExt cx="0" cy="0"/>
        </a:xfrm>
      </p:grpSpPr>
      <p:pic>
        <p:nvPicPr>
          <p:cNvPr id="11" name="object 4">
            <a:extLst>
              <a:ext uri="{FF2B5EF4-FFF2-40B4-BE49-F238E27FC236}">
                <a16:creationId xmlns:a16="http://schemas.microsoft.com/office/drawing/2014/main" xmlns="" id="{1742895B-6D56-48F2-92BB-FD7FFE7BDEEC}"/>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16221076" y="190500"/>
            <a:ext cx="1838324" cy="1066799"/>
          </a:xfrm>
          <a:prstGeom prst="rect">
            <a:avLst/>
          </a:prstGeom>
        </p:spPr>
      </p:pic>
      <p:sp>
        <p:nvSpPr>
          <p:cNvPr id="18" name="Google Shape;18;p9"/>
          <p:cNvSpPr/>
          <p:nvPr userDrawn="1"/>
        </p:nvSpPr>
        <p:spPr>
          <a:xfrm>
            <a:off x="0" y="9314332"/>
            <a:ext cx="18288000" cy="904875"/>
          </a:xfrm>
          <a:custGeom>
            <a:avLst/>
            <a:gdLst/>
            <a:ahLst/>
            <a:cxnLst/>
            <a:rect l="l" t="t" r="r" b="b"/>
            <a:pathLst>
              <a:path w="18288000" h="904875" extrusionOk="0">
                <a:moveTo>
                  <a:pt x="18287998" y="904874"/>
                </a:moveTo>
                <a:lnTo>
                  <a:pt x="0" y="904874"/>
                </a:lnTo>
                <a:lnTo>
                  <a:pt x="0" y="0"/>
                </a:lnTo>
                <a:lnTo>
                  <a:pt x="18287998" y="0"/>
                </a:lnTo>
                <a:lnTo>
                  <a:pt x="18287998" y="904874"/>
                </a:lnTo>
                <a:close/>
              </a:path>
            </a:pathLst>
          </a:custGeom>
          <a:solidFill>
            <a:srgbClr val="FDCF6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 name="Google Shape;19;p9"/>
          <p:cNvSpPr/>
          <p:nvPr/>
        </p:nvSpPr>
        <p:spPr>
          <a:xfrm>
            <a:off x="1028700" y="2318456"/>
            <a:ext cx="781050" cy="104775"/>
          </a:xfrm>
          <a:custGeom>
            <a:avLst/>
            <a:gdLst/>
            <a:ahLst/>
            <a:cxnLst/>
            <a:rect l="l" t="t" r="r" b="b"/>
            <a:pathLst>
              <a:path w="781050" h="104775" extrusionOk="0">
                <a:moveTo>
                  <a:pt x="781049" y="104774"/>
                </a:moveTo>
                <a:lnTo>
                  <a:pt x="0" y="104774"/>
                </a:lnTo>
                <a:lnTo>
                  <a:pt x="0" y="0"/>
                </a:lnTo>
                <a:lnTo>
                  <a:pt x="781049" y="0"/>
                </a:lnTo>
                <a:lnTo>
                  <a:pt x="781049" y="104774"/>
                </a:lnTo>
                <a:close/>
              </a:path>
            </a:pathLst>
          </a:custGeom>
          <a:solidFill>
            <a:srgbClr val="34343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 name="Google Shape;20;p9"/>
          <p:cNvSpPr txBox="1">
            <a:spLocks noGrp="1"/>
          </p:cNvSpPr>
          <p:nvPr>
            <p:ph type="ctrTitle"/>
          </p:nvPr>
        </p:nvSpPr>
        <p:spPr>
          <a:xfrm>
            <a:off x="1016000" y="972668"/>
            <a:ext cx="16256001" cy="11226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b="0" i="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9"/>
          <p:cNvSpPr txBox="1">
            <a:spLocks noGrp="1"/>
          </p:cNvSpPr>
          <p:nvPr>
            <p:ph type="subTitle" idx="1"/>
          </p:nvPr>
        </p:nvSpPr>
        <p:spPr>
          <a:xfrm>
            <a:off x="2743200" y="5760720"/>
            <a:ext cx="12801600" cy="257175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userDrawn="1"/>
        </p:nvSpPr>
        <p:spPr>
          <a:xfrm>
            <a:off x="1009222" y="9506050"/>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t-IT" sz="1200" dirty="0">
                <a:solidFill>
                  <a:schemeClr val="tx1">
                    <a:lumMod val="75000"/>
                    <a:lumOff val="25000"/>
                  </a:schemeClr>
                </a:solidFill>
              </a:rPr>
              <a:t>"Con il sostegno del programma Erasmus+ dell'Unione Europea. Questo documento e il suo contenuto riflettono solo le opinioni degli autori e la Commissione non può essere ritenuta responsabile per qualsiasi uso che possa essere fatto delle informazioni in esso contenute".</a:t>
            </a:r>
            <a:endParaRPr lang="it-IT" sz="1200" dirty="0">
              <a:solidFill>
                <a:schemeClr val="tx1">
                  <a:lumMod val="75000"/>
                  <a:lumOff val="25000"/>
                </a:schemeClr>
              </a:solidFill>
              <a:latin typeface="YADLjI9qxTA 0"/>
            </a:endParaRPr>
          </a:p>
        </p:txBody>
      </p:sp>
      <p:pic>
        <p:nvPicPr>
          <p:cNvPr id="13"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1851" y="9575675"/>
            <a:ext cx="866849" cy="576706"/>
          </a:xfrm>
          <a:prstGeom prst="rect">
            <a:avLst/>
          </a:prstGeom>
        </p:spPr>
      </p:pic>
      <p:pic>
        <p:nvPicPr>
          <p:cNvPr id="14" name="Immagine 13"/>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697431" y="9656916"/>
            <a:ext cx="1453337" cy="495465"/>
          </a:xfrm>
          <a:prstGeom prst="rect">
            <a:avLst/>
          </a:prstGeom>
          <a:noFill/>
        </p:spPr>
      </p:pic>
      <p:sp>
        <p:nvSpPr>
          <p:cNvPr id="15" name="CasellaDiTesto 22"/>
          <p:cNvSpPr txBox="1"/>
          <p:nvPr userDrawn="1"/>
        </p:nvSpPr>
        <p:spPr>
          <a:xfrm>
            <a:off x="10181331" y="9506050"/>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25"/>
        <p:cNvGrpSpPr/>
        <p:nvPr/>
      </p:nvGrpSpPr>
      <p:grpSpPr>
        <a:xfrm>
          <a:off x="0" y="0"/>
          <a:ext cx="0" cy="0"/>
          <a:chOff x="0" y="0"/>
          <a:chExt cx="0" cy="0"/>
        </a:xfrm>
      </p:grpSpPr>
      <p:sp>
        <p:nvSpPr>
          <p:cNvPr id="26" name="Google Shape;26;p10"/>
          <p:cNvSpPr/>
          <p:nvPr/>
        </p:nvSpPr>
        <p:spPr>
          <a:xfrm>
            <a:off x="8463323" y="0"/>
            <a:ext cx="9820275" cy="10287000"/>
          </a:xfrm>
          <a:custGeom>
            <a:avLst/>
            <a:gdLst/>
            <a:ahLst/>
            <a:cxnLst/>
            <a:rect l="l" t="t" r="r" b="b"/>
            <a:pathLst>
              <a:path w="9820275" h="10287000" extrusionOk="0">
                <a:moveTo>
                  <a:pt x="9820274" y="10286999"/>
                </a:moveTo>
                <a:lnTo>
                  <a:pt x="0" y="10286999"/>
                </a:lnTo>
                <a:lnTo>
                  <a:pt x="0" y="0"/>
                </a:lnTo>
                <a:lnTo>
                  <a:pt x="9820274" y="0"/>
                </a:lnTo>
                <a:lnTo>
                  <a:pt x="9820274" y="10286999"/>
                </a:lnTo>
                <a:close/>
              </a:path>
            </a:pathLst>
          </a:custGeom>
          <a:solidFill>
            <a:srgbClr val="FDCF6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7" name="Google Shape;27;p1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28700" y="1028700"/>
            <a:ext cx="6067424" cy="3533774"/>
          </a:xfrm>
          <a:prstGeom prst="rect">
            <a:avLst/>
          </a:prstGeom>
          <a:noFill/>
          <a:ln>
            <a:noFill/>
          </a:ln>
        </p:spPr>
      </p:pic>
      <p:sp>
        <p:nvSpPr>
          <p:cNvPr id="28" name="Google Shape;28;p10"/>
          <p:cNvSpPr txBox="1">
            <a:spLocks noGrp="1"/>
          </p:cNvSpPr>
          <p:nvPr>
            <p:ph type="title"/>
          </p:nvPr>
        </p:nvSpPr>
        <p:spPr>
          <a:xfrm>
            <a:off x="2255687" y="1641740"/>
            <a:ext cx="13776625" cy="11226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7200" b="1" i="0">
                <a:solidFill>
                  <a:srgbClr val="343433"/>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0"/>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0"/>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0"/>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2"/>
        <p:cNvGrpSpPr/>
        <p:nvPr/>
      </p:nvGrpSpPr>
      <p:grpSpPr>
        <a:xfrm>
          <a:off x="0" y="0"/>
          <a:ext cx="0" cy="0"/>
          <a:chOff x="0" y="0"/>
          <a:chExt cx="0" cy="0"/>
        </a:xfrm>
      </p:grpSpPr>
      <p:sp>
        <p:nvSpPr>
          <p:cNvPr id="33" name="Google Shape;33;p11"/>
          <p:cNvSpPr txBox="1">
            <a:spLocks noGrp="1"/>
          </p:cNvSpPr>
          <p:nvPr>
            <p:ph type="title"/>
          </p:nvPr>
        </p:nvSpPr>
        <p:spPr>
          <a:xfrm>
            <a:off x="2255687" y="1641740"/>
            <a:ext cx="13776625" cy="11226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7200" b="1" i="0">
                <a:solidFill>
                  <a:srgbClr val="343433"/>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1"/>
          <p:cNvSpPr txBox="1">
            <a:spLocks noGrp="1"/>
          </p:cNvSpPr>
          <p:nvPr>
            <p:ph type="body" idx="1"/>
          </p:nvPr>
        </p:nvSpPr>
        <p:spPr>
          <a:xfrm>
            <a:off x="2135080" y="2203962"/>
            <a:ext cx="14017839" cy="2506345"/>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b="0" i="0">
                <a:solidFill>
                  <a:schemeClr val="dk1"/>
                </a:solidFil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5" name="Google Shape;35;p11"/>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1"/>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1"/>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8"/>
        <p:cNvGrpSpPr/>
        <p:nvPr/>
      </p:nvGrpSpPr>
      <p:grpSpPr>
        <a:xfrm>
          <a:off x="0" y="0"/>
          <a:ext cx="0" cy="0"/>
          <a:chOff x="0" y="0"/>
          <a:chExt cx="0" cy="0"/>
        </a:xfrm>
      </p:grpSpPr>
      <p:sp>
        <p:nvSpPr>
          <p:cNvPr id="39" name="Google Shape;39;p12"/>
          <p:cNvSpPr txBox="1">
            <a:spLocks noGrp="1"/>
          </p:cNvSpPr>
          <p:nvPr>
            <p:ph type="title"/>
          </p:nvPr>
        </p:nvSpPr>
        <p:spPr>
          <a:xfrm>
            <a:off x="2255687" y="1641740"/>
            <a:ext cx="13776625" cy="11226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7200" b="1" i="0">
                <a:solidFill>
                  <a:srgbClr val="343433"/>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2"/>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1" name="Google Shape;41;p12"/>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2" name="Google Shape;42;p12"/>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2"/>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2255687" y="1641740"/>
            <a:ext cx="13776625" cy="112268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7200" b="1" i="0" u="none" strike="noStrike" cap="none">
                <a:solidFill>
                  <a:srgbClr val="343433"/>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7"/>
          <p:cNvSpPr txBox="1">
            <a:spLocks noGrp="1"/>
          </p:cNvSpPr>
          <p:nvPr>
            <p:ph type="body" idx="1"/>
          </p:nvPr>
        </p:nvSpPr>
        <p:spPr>
          <a:xfrm>
            <a:off x="2135080" y="2203962"/>
            <a:ext cx="14017839" cy="2506345"/>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p7"/>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6.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txBox="1"/>
          <p:nvPr/>
        </p:nvSpPr>
        <p:spPr>
          <a:xfrm>
            <a:off x="1188166" y="7171360"/>
            <a:ext cx="8929370" cy="3606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16204A"/>
                </a:solidFill>
                <a:latin typeface="Verdana"/>
                <a:ea typeface="Verdana"/>
                <a:cs typeface="Verdana"/>
                <a:sym typeface="Verdana"/>
              </a:rPr>
              <a:t>S E N I O R S	O N L I N E	S E C U R I T Y	F O R	C R E A T I V I T Y</a:t>
            </a:r>
            <a:endParaRPr sz="2200" b="0" i="0" u="none" strike="noStrike" cap="none">
              <a:solidFill>
                <a:schemeClr val="dk1"/>
              </a:solidFill>
              <a:latin typeface="Verdana"/>
              <a:ea typeface="Verdana"/>
              <a:cs typeface="Verdana"/>
              <a:sym typeface="Verdana"/>
            </a:endParaRPr>
          </a:p>
        </p:txBody>
      </p:sp>
      <p:pic>
        <p:nvPicPr>
          <p:cNvPr id="50" name="Google Shape;50;p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28700" y="1028700"/>
            <a:ext cx="9058274" cy="5276849"/>
          </a:xfrm>
          <a:prstGeom prst="rect">
            <a:avLst/>
          </a:prstGeom>
          <a:noFill/>
          <a:ln>
            <a:noFill/>
          </a:ln>
        </p:spPr>
      </p:pic>
      <p:sp>
        <p:nvSpPr>
          <p:cNvPr id="51" name="Google Shape;51;p1"/>
          <p:cNvSpPr txBox="1"/>
          <p:nvPr/>
        </p:nvSpPr>
        <p:spPr>
          <a:xfrm>
            <a:off x="12306300" y="1954050"/>
            <a:ext cx="5486400" cy="4514056"/>
          </a:xfrm>
          <a:prstGeom prst="rect">
            <a:avLst/>
          </a:prstGeom>
          <a:noFill/>
          <a:ln>
            <a:noFill/>
          </a:ln>
        </p:spPr>
        <p:txBody>
          <a:bodyPr spcFirstLastPara="1" wrap="square" lIns="0" tIns="12700" rIns="0" bIns="0" anchor="t" anchorCtr="0">
            <a:spAutoFit/>
          </a:bodyPr>
          <a:lstStyle/>
          <a:p>
            <a:pPr marL="12700" lvl="0" algn="ctr">
              <a:buSzPts val="4600"/>
            </a:pPr>
            <a:r>
              <a:rPr lang="it-IT" sz="4600" b="1" dirty="0">
                <a:solidFill>
                  <a:schemeClr val="dk1"/>
                </a:solidFill>
                <a:latin typeface="Tahoma"/>
                <a:ea typeface="Tahoma"/>
                <a:cs typeface="Tahoma"/>
                <a:sym typeface="Tahoma"/>
              </a:rPr>
              <a:t>La comunicazione sui social media per la cultura e la creatività</a:t>
            </a:r>
            <a:endParaRPr sz="4600" b="1" i="0" u="none" strike="noStrike" cap="none" dirty="0">
              <a:solidFill>
                <a:schemeClr val="dk1"/>
              </a:solidFill>
              <a:latin typeface="Tahoma"/>
              <a:ea typeface="Tahoma"/>
              <a:cs typeface="Tahoma"/>
              <a:sym typeface="Tahoma"/>
            </a:endParaRPr>
          </a:p>
          <a:p>
            <a:pPr marL="12700" marR="0" lvl="0" indent="0" algn="ctr" rtl="0">
              <a:lnSpc>
                <a:spcPct val="100000"/>
              </a:lnSpc>
              <a:spcBef>
                <a:spcPts val="100"/>
              </a:spcBef>
              <a:spcAft>
                <a:spcPts val="0"/>
              </a:spcAft>
              <a:buClr>
                <a:srgbClr val="000000"/>
              </a:buClr>
              <a:buSzPts val="4600"/>
              <a:buFont typeface="Arial"/>
              <a:buNone/>
            </a:pPr>
            <a:r>
              <a:rPr lang="en-US" sz="4600" b="1" i="0" u="none" strike="noStrike" cap="none" dirty="0">
                <a:solidFill>
                  <a:schemeClr val="dk1"/>
                </a:solidFill>
                <a:latin typeface="Tahoma"/>
                <a:ea typeface="Tahoma"/>
                <a:cs typeface="Tahoma"/>
                <a:sym typeface="Tahoma"/>
              </a:rPr>
              <a:t>E-Seniors</a:t>
            </a:r>
            <a:endParaRPr sz="1400" b="0" i="0" u="none" strike="noStrike" cap="none" dirty="0">
              <a:solidFill>
                <a:srgbClr val="000000"/>
              </a:solidFill>
              <a:latin typeface="Arial"/>
              <a:ea typeface="Arial"/>
              <a:cs typeface="Arial"/>
              <a:sym typeface="Arial"/>
            </a:endParaRPr>
          </a:p>
          <a:p>
            <a:pPr marL="12700" marR="0" lvl="0" indent="0" algn="l" rtl="0">
              <a:lnSpc>
                <a:spcPct val="100000"/>
              </a:lnSpc>
              <a:spcBef>
                <a:spcPts val="100"/>
              </a:spcBef>
              <a:spcAft>
                <a:spcPts val="0"/>
              </a:spcAft>
              <a:buClr>
                <a:srgbClr val="000000"/>
              </a:buClr>
              <a:buSzPts val="4600"/>
              <a:buFont typeface="Arial"/>
              <a:buNone/>
            </a:pPr>
            <a:endParaRPr sz="4600" b="1" i="0" u="none" strike="noStrike" cap="none" dirty="0">
              <a:solidFill>
                <a:schemeClr val="dk1"/>
              </a:solidFill>
              <a:latin typeface="Tahoma"/>
              <a:ea typeface="Tahoma"/>
              <a:cs typeface="Tahoma"/>
              <a:sym typeface="Tahoma"/>
            </a:endParaRPr>
          </a:p>
          <a:p>
            <a:pPr marL="12700" marR="0" lvl="0" indent="0" algn="l" rtl="0">
              <a:lnSpc>
                <a:spcPct val="100000"/>
              </a:lnSpc>
              <a:spcBef>
                <a:spcPts val="10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54" name="Google Shape;54;p1" descr="C:\Users\Eseniors\Documents\E-Seniors\General\Logo ESE\logo.jpg"/>
          <p:cNvPicPr preferRelativeResize="0"/>
          <p:nvPr/>
        </p:nvPicPr>
        <p:blipFill rotWithShape="1">
          <a:blip r:embed="rId4">
            <a:alphaModFix/>
          </a:blip>
          <a:srcRect/>
          <a:stretch/>
        </p:blipFill>
        <p:spPr>
          <a:xfrm>
            <a:off x="14188875" y="7031197"/>
            <a:ext cx="1949850" cy="1949850"/>
          </a:xfrm>
          <a:prstGeom prst="rect">
            <a:avLst/>
          </a:prstGeom>
          <a:noFill/>
          <a:ln>
            <a:noFill/>
          </a:ln>
        </p:spPr>
      </p:pic>
      <p:sp>
        <p:nvSpPr>
          <p:cNvPr id="10"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945427" y="9550772"/>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t-IT" sz="1200" dirty="0">
                <a:solidFill>
                  <a:schemeClr val="tx1">
                    <a:lumMod val="75000"/>
                    <a:lumOff val="25000"/>
                  </a:schemeClr>
                </a:solidFill>
              </a:rPr>
              <a:t>"Con il sostegno del programma Erasmus+ dell'Unione Europea. Questo documento e il suo contenuto riflettono solo le opinioni degli autori e la Commissione non può essere ritenuta responsabile per qualsiasi uso che possa essere fatto delle informazioni in esso contenute".</a:t>
            </a:r>
            <a:endParaRPr lang="it-IT" sz="1200" dirty="0">
              <a:solidFill>
                <a:schemeClr val="tx1">
                  <a:lumMod val="75000"/>
                  <a:lumOff val="25000"/>
                </a:schemeClr>
              </a:solidFill>
              <a:latin typeface="YADLjI9qxTA 0"/>
            </a:endParaRPr>
          </a:p>
        </p:txBody>
      </p:sp>
      <p:pic>
        <p:nvPicPr>
          <p:cNvPr id="11"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56" y="9620397"/>
            <a:ext cx="866849" cy="576706"/>
          </a:xfrm>
          <a:prstGeom prst="rect">
            <a:avLst/>
          </a:prstGeom>
        </p:spPr>
      </p:pic>
      <p:pic>
        <p:nvPicPr>
          <p:cNvPr id="12" name="Immagine 1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33636" y="9701638"/>
            <a:ext cx="1453337" cy="495465"/>
          </a:xfrm>
          <a:prstGeom prst="rect">
            <a:avLst/>
          </a:prstGeom>
          <a:noFill/>
        </p:spPr>
      </p:pic>
      <p:sp>
        <p:nvSpPr>
          <p:cNvPr id="13" name="CasellaDiTesto 22"/>
          <p:cNvSpPr txBox="1"/>
          <p:nvPr/>
        </p:nvSpPr>
        <p:spPr>
          <a:xfrm>
            <a:off x="10117536" y="9550772"/>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9"/>
          <p:cNvSpPr txBox="1"/>
          <p:nvPr/>
        </p:nvSpPr>
        <p:spPr>
          <a:xfrm>
            <a:off x="696620" y="800099"/>
            <a:ext cx="16174059" cy="7368028"/>
          </a:xfrm>
          <a:prstGeom prst="rect">
            <a:avLst/>
          </a:prstGeom>
          <a:noFill/>
          <a:ln>
            <a:noFill/>
          </a:ln>
        </p:spPr>
        <p:txBody>
          <a:bodyPr spcFirstLastPara="1" wrap="square" lIns="0" tIns="1205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 	             </a:t>
            </a:r>
            <a:r>
              <a:rPr lang="en-US" sz="7200" b="1" i="0" u="none" strike="noStrike" cap="none" dirty="0" err="1">
                <a:solidFill>
                  <a:srgbClr val="343433"/>
                </a:solidFill>
                <a:latin typeface="Tahoma"/>
                <a:ea typeface="Tahoma"/>
                <a:cs typeface="Tahoma"/>
                <a:sym typeface="Tahoma"/>
              </a:rPr>
              <a:t>Unità</a:t>
            </a:r>
            <a:r>
              <a:rPr lang="en-US" sz="7200" b="1" i="0" u="none" strike="noStrike" cap="none" dirty="0">
                <a:solidFill>
                  <a:srgbClr val="343433"/>
                </a:solidFill>
                <a:latin typeface="Tahoma"/>
                <a:ea typeface="Tahoma"/>
                <a:cs typeface="Tahoma"/>
                <a:sym typeface="Tahoma"/>
              </a:rPr>
              <a:t> 1.5: Twitter</a:t>
            </a:r>
            <a:endParaRPr dirty="0"/>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a:p>
            <a:pPr lvl="0">
              <a:buSzPts val="2800"/>
            </a:pPr>
            <a:r>
              <a:rPr lang="it-IT" sz="2800" dirty="0">
                <a:solidFill>
                  <a:schemeClr val="dk1"/>
                </a:solidFill>
                <a:latin typeface="Calibri"/>
                <a:ea typeface="Calibri"/>
                <a:cs typeface="Calibri"/>
                <a:sym typeface="Calibri"/>
              </a:rPr>
              <a:t>Twitter permette ai suoi utenti di scrivere un blog usando messaggi brevi (280 caratteri al massimo, cioè una o due frasi). La particolarità di Twitter è che non invita i lettori a commentare i messaggi pubblicati. La piattaforma è disponibile sia su computer che su smartphone, e la registrazione avviene direttamente. Twitter è utilizzato principalmente per condividere informazioni in modo breve e veloce. </a:t>
            </a:r>
          </a:p>
          <a:p>
            <a:pPr lvl="0">
              <a:buSzPts val="2800"/>
            </a:pP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chemeClr val="dk1"/>
                </a:solidFill>
                <a:latin typeface="Calibri"/>
                <a:ea typeface="Calibri"/>
                <a:cs typeface="Calibri"/>
                <a:sym typeface="Calibri"/>
              </a:rPr>
              <a:t>Come </a:t>
            </a:r>
            <a:r>
              <a:rPr lang="en-US" sz="2800" b="1" i="0" u="none" strike="noStrike" cap="none" dirty="0" err="1">
                <a:solidFill>
                  <a:schemeClr val="dk1"/>
                </a:solidFill>
                <a:latin typeface="Calibri"/>
                <a:ea typeface="Calibri"/>
                <a:cs typeface="Calibri"/>
                <a:sym typeface="Calibri"/>
              </a:rPr>
              <a:t>creare</a:t>
            </a:r>
            <a:r>
              <a:rPr lang="en-US" sz="2800" b="1" i="0" u="none" strike="noStrike" cap="none" dirty="0">
                <a:solidFill>
                  <a:schemeClr val="dk1"/>
                </a:solidFill>
                <a:latin typeface="Calibri"/>
                <a:ea typeface="Calibri"/>
                <a:cs typeface="Calibri"/>
                <a:sym typeface="Calibri"/>
              </a:rPr>
              <a:t> un account </a:t>
            </a:r>
            <a:r>
              <a:rPr lang="en-US" sz="2800" b="1" i="0" u="none" strike="noStrike" cap="none" dirty="0" err="1">
                <a:solidFill>
                  <a:schemeClr val="dk1"/>
                </a:solidFill>
                <a:latin typeface="Calibri"/>
                <a:ea typeface="Calibri"/>
                <a:cs typeface="Calibri"/>
                <a:sym typeface="Calibri"/>
              </a:rPr>
              <a:t>su</a:t>
            </a:r>
            <a:r>
              <a:rPr lang="en-US" sz="2800" b="1" i="0" u="none" strike="noStrike" cap="none" dirty="0">
                <a:solidFill>
                  <a:schemeClr val="dk1"/>
                </a:solidFill>
                <a:latin typeface="Calibri"/>
                <a:ea typeface="Calibri"/>
                <a:cs typeface="Calibri"/>
                <a:sym typeface="Calibri"/>
              </a:rPr>
              <a:t> Twitter?</a:t>
            </a:r>
            <a:endParaRPr dirty="0"/>
          </a:p>
          <a:p>
            <a:pPr marL="0" marR="0" lvl="0" indent="0" algn="l" rtl="0">
              <a:lnSpc>
                <a:spcPct val="100000"/>
              </a:lnSpc>
              <a:spcBef>
                <a:spcPts val="0"/>
              </a:spcBef>
              <a:spcAft>
                <a:spcPts val="0"/>
              </a:spcAft>
              <a:buClr>
                <a:srgbClr val="000000"/>
              </a:buClr>
              <a:buSzPts val="2800"/>
              <a:buFont typeface="Arial"/>
              <a:buNone/>
            </a:pPr>
            <a:endParaRPr dirty="0"/>
          </a:p>
          <a:p>
            <a:pPr lvl="0">
              <a:buSzPts val="2800"/>
            </a:pPr>
            <a:r>
              <a:rPr lang="it-IT" sz="2800" dirty="0">
                <a:solidFill>
                  <a:schemeClr val="dk1"/>
                </a:solidFill>
                <a:latin typeface="Calibri"/>
                <a:ea typeface="Calibri"/>
                <a:cs typeface="Calibri"/>
                <a:sym typeface="Calibri"/>
              </a:rPr>
              <a:t>Apri una pagina o </a:t>
            </a:r>
            <a:r>
              <a:rPr lang="it-IT" sz="2800" dirty="0" err="1">
                <a:solidFill>
                  <a:schemeClr val="dk1"/>
                </a:solidFill>
                <a:latin typeface="Calibri"/>
                <a:ea typeface="Calibri"/>
                <a:cs typeface="Calibri"/>
                <a:sym typeface="Calibri"/>
              </a:rPr>
              <a:t>un'app</a:t>
            </a:r>
            <a:r>
              <a:rPr lang="it-IT" sz="2800" dirty="0">
                <a:solidFill>
                  <a:schemeClr val="dk1"/>
                </a:solidFill>
                <a:latin typeface="Calibri"/>
                <a:ea typeface="Calibri"/>
                <a:cs typeface="Calibri"/>
                <a:sym typeface="Calibri"/>
              </a:rPr>
              <a:t> di Twitter, clicca sul pulsante "Iscriviti ora". Inserisci le informazioni di registrazione fornendo il tuo nome utente, la data di nascita e un account attraverso e-mail o numero di telefono. Clicca sul pulsante "Crea un account". Un codice di verifica verrà inviato al tuo indirizzo email o numero di telefono. Inserisci il codice di verifica una volta che l'hai ricevuto. Crea una password. Dovrà essere di almeno sei caratteri. Aggiungi la tua foto. Nella parte superiore della pagina delle impostazioni, vedrai una scheda "foto". Clicca su questa e aggiungi una tua foto.</a:t>
            </a:r>
            <a:endParaRPr sz="7200" b="1" i="0" u="none" strike="noStrike" cap="none" dirty="0">
              <a:solidFill>
                <a:srgbClr val="343433"/>
              </a:solidFill>
              <a:latin typeface="Tahoma"/>
              <a:ea typeface="Tahoma"/>
              <a:cs typeface="Tahoma"/>
              <a:sym typeface="Tahoma"/>
            </a:endParaRPr>
          </a:p>
        </p:txBody>
      </p:sp>
      <p:pic>
        <p:nvPicPr>
          <p:cNvPr id="167" name="Google Shape;167;p19" descr="Logo Twitter Médias Sociaux La - Image gratuite sur Pixaba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36685" y="266700"/>
            <a:ext cx="3042998" cy="202787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0"/>
          <p:cNvSpPr txBox="1"/>
          <p:nvPr/>
        </p:nvSpPr>
        <p:spPr>
          <a:xfrm>
            <a:off x="696620" y="800099"/>
            <a:ext cx="16174059" cy="6290810"/>
          </a:xfrm>
          <a:prstGeom prst="rect">
            <a:avLst/>
          </a:prstGeom>
          <a:noFill/>
          <a:ln>
            <a:noFill/>
          </a:ln>
        </p:spPr>
        <p:txBody>
          <a:bodyPr spcFirstLastPara="1" wrap="square" lIns="0" tIns="1205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 	             </a:t>
            </a:r>
            <a:r>
              <a:rPr lang="en-US" sz="7200" b="1" i="0" u="none" strike="noStrike" cap="none" dirty="0" err="1">
                <a:solidFill>
                  <a:srgbClr val="343433"/>
                </a:solidFill>
                <a:latin typeface="Tahoma"/>
                <a:ea typeface="Tahoma"/>
                <a:cs typeface="Tahoma"/>
                <a:sym typeface="Tahoma"/>
              </a:rPr>
              <a:t>Unità</a:t>
            </a:r>
            <a:r>
              <a:rPr lang="en-US" sz="7200" b="1" i="0" u="none" strike="noStrike" cap="none" dirty="0">
                <a:solidFill>
                  <a:srgbClr val="343433"/>
                </a:solidFill>
                <a:latin typeface="Tahoma"/>
                <a:ea typeface="Tahoma"/>
                <a:cs typeface="Tahoma"/>
                <a:sym typeface="Tahoma"/>
              </a:rPr>
              <a:t> 1.5: Twitter</a:t>
            </a:r>
            <a:endParaRPr dirty="0"/>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chemeClr val="dk1"/>
                </a:solidFill>
                <a:latin typeface="Calibri"/>
                <a:ea typeface="Calibri"/>
                <a:cs typeface="Calibri"/>
                <a:sym typeface="Calibri"/>
              </a:rPr>
              <a:t> </a:t>
            </a:r>
            <a:endParaRPr dirty="0"/>
          </a:p>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chemeClr val="dk1"/>
                </a:solidFill>
                <a:latin typeface="Calibri"/>
                <a:ea typeface="Calibri"/>
                <a:cs typeface="Calibri"/>
                <a:sym typeface="Calibri"/>
              </a:rPr>
              <a:t>Come </a:t>
            </a:r>
            <a:r>
              <a:rPr lang="en-US" sz="2800" b="1" i="0" u="none" strike="noStrike" cap="none" dirty="0" err="1">
                <a:solidFill>
                  <a:schemeClr val="dk1"/>
                </a:solidFill>
                <a:latin typeface="Calibri"/>
                <a:ea typeface="Calibri"/>
                <a:cs typeface="Calibri"/>
                <a:sym typeface="Calibri"/>
              </a:rPr>
              <a:t>seguire</a:t>
            </a:r>
            <a:r>
              <a:rPr lang="en-US" sz="2800" b="1" i="0" u="none" strike="noStrike" cap="none" dirty="0">
                <a:solidFill>
                  <a:schemeClr val="dk1"/>
                </a:solidFill>
                <a:latin typeface="Calibri"/>
                <a:ea typeface="Calibri"/>
                <a:cs typeface="Calibri"/>
                <a:sym typeface="Calibri"/>
              </a:rPr>
              <a:t> le </a:t>
            </a:r>
            <a:r>
              <a:rPr lang="en-US" sz="2800" b="1" i="0" u="none" strike="noStrike" cap="none" dirty="0" err="1">
                <a:solidFill>
                  <a:schemeClr val="dk1"/>
                </a:solidFill>
                <a:latin typeface="Calibri"/>
                <a:ea typeface="Calibri"/>
                <a:cs typeface="Calibri"/>
                <a:sym typeface="Calibri"/>
              </a:rPr>
              <a:t>persone</a:t>
            </a:r>
            <a:r>
              <a:rPr lang="en-US" sz="2800" b="1" i="0" u="none" strike="noStrike" cap="none" dirty="0">
                <a:solidFill>
                  <a:schemeClr val="dk1"/>
                </a:solidFill>
                <a:latin typeface="Calibri"/>
                <a:ea typeface="Calibri"/>
                <a:cs typeface="Calibri"/>
                <a:sym typeface="Calibri"/>
              </a:rPr>
              <a:t> </a:t>
            </a:r>
            <a:r>
              <a:rPr lang="en-US" sz="2800" b="1" i="0" u="none" strike="noStrike" cap="none" dirty="0" err="1">
                <a:solidFill>
                  <a:schemeClr val="dk1"/>
                </a:solidFill>
                <a:latin typeface="Calibri"/>
                <a:ea typeface="Calibri"/>
                <a:cs typeface="Calibri"/>
                <a:sym typeface="Calibri"/>
              </a:rPr>
              <a:t>su</a:t>
            </a:r>
            <a:r>
              <a:rPr lang="en-US" sz="2800" b="1" i="0" u="none" strike="noStrike" cap="none" dirty="0">
                <a:solidFill>
                  <a:schemeClr val="dk1"/>
                </a:solidFill>
                <a:latin typeface="Calibri"/>
                <a:ea typeface="Calibri"/>
                <a:cs typeface="Calibri"/>
                <a:sym typeface="Calibri"/>
              </a:rPr>
              <a:t> Twitter? </a:t>
            </a:r>
            <a:endParaRPr dirty="0"/>
          </a:p>
          <a:p>
            <a:pPr marL="0" marR="0" lvl="0" indent="0" algn="l" rtl="0">
              <a:lnSpc>
                <a:spcPct val="100000"/>
              </a:lnSpc>
              <a:spcBef>
                <a:spcPts val="0"/>
              </a:spcBef>
              <a:spcAft>
                <a:spcPts val="0"/>
              </a:spcAft>
              <a:buClr>
                <a:srgbClr val="000000"/>
              </a:buClr>
              <a:buSzPts val="2800"/>
              <a:buFont typeface="Arial"/>
              <a:buNone/>
            </a:pPr>
            <a:endParaRPr b="0" i="0" u="none" strike="noStrike" cap="none" dirty="0">
              <a:solidFill>
                <a:schemeClr val="dk1"/>
              </a:solidFill>
              <a:latin typeface="Calibri"/>
              <a:ea typeface="Calibri"/>
              <a:cs typeface="Calibri"/>
              <a:sym typeface="Calibri"/>
            </a:endParaRPr>
          </a:p>
          <a:p>
            <a:pPr lvl="0">
              <a:buSzPts val="2800"/>
            </a:pPr>
            <a:r>
              <a:rPr lang="it-IT" sz="2800" dirty="0">
                <a:solidFill>
                  <a:schemeClr val="dk1"/>
                </a:solidFill>
                <a:latin typeface="Calibri"/>
                <a:ea typeface="Calibri"/>
                <a:cs typeface="Calibri"/>
                <a:sym typeface="Calibri"/>
              </a:rPr>
              <a:t>Per seguire le persone e vedere cosa pubblicano, digita il loro nome nella barra di ricerca e clicca su "Segui".</a:t>
            </a:r>
          </a:p>
          <a:p>
            <a:pPr lvl="0">
              <a:buSzPts val="2800"/>
            </a:pP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chemeClr val="dk1"/>
                </a:solidFill>
                <a:latin typeface="Calibri"/>
                <a:ea typeface="Calibri"/>
                <a:cs typeface="Calibri"/>
                <a:sym typeface="Calibri"/>
              </a:rPr>
              <a:t>Come </a:t>
            </a:r>
            <a:r>
              <a:rPr lang="en-US" sz="2800" b="1" i="0" u="none" strike="noStrike" cap="none" dirty="0" err="1">
                <a:solidFill>
                  <a:schemeClr val="dk1"/>
                </a:solidFill>
                <a:latin typeface="Calibri"/>
                <a:ea typeface="Calibri"/>
                <a:cs typeface="Calibri"/>
                <a:sym typeface="Calibri"/>
              </a:rPr>
              <a:t>postare</a:t>
            </a:r>
            <a:r>
              <a:rPr lang="en-US" sz="2800" b="1" i="0" u="none" strike="noStrike" cap="none" dirty="0">
                <a:solidFill>
                  <a:schemeClr val="dk1"/>
                </a:solidFill>
                <a:latin typeface="Calibri"/>
                <a:ea typeface="Calibri"/>
                <a:cs typeface="Calibri"/>
                <a:sym typeface="Calibri"/>
              </a:rPr>
              <a:t> </a:t>
            </a:r>
            <a:r>
              <a:rPr lang="en-US" sz="2800" b="1" i="0" u="none" strike="noStrike" cap="none" dirty="0" err="1">
                <a:solidFill>
                  <a:schemeClr val="dk1"/>
                </a:solidFill>
                <a:latin typeface="Calibri"/>
                <a:ea typeface="Calibri"/>
                <a:cs typeface="Calibri"/>
                <a:sym typeface="Calibri"/>
              </a:rPr>
              <a:t>su</a:t>
            </a:r>
            <a:r>
              <a:rPr lang="en-US" sz="2800" b="1" i="0" u="none" strike="noStrike" cap="none" dirty="0">
                <a:solidFill>
                  <a:schemeClr val="dk1"/>
                </a:solidFill>
                <a:latin typeface="Calibri"/>
                <a:ea typeface="Calibri"/>
                <a:cs typeface="Calibri"/>
                <a:sym typeface="Calibri"/>
              </a:rPr>
              <a:t> Twitter?</a:t>
            </a:r>
            <a:endParaRPr dirty="0"/>
          </a:p>
          <a:p>
            <a:pPr marL="0" marR="0" lvl="0" indent="0" algn="l" rtl="0">
              <a:lnSpc>
                <a:spcPct val="100000"/>
              </a:lnSpc>
              <a:spcBef>
                <a:spcPts val="0"/>
              </a:spcBef>
              <a:spcAft>
                <a:spcPts val="0"/>
              </a:spcAft>
              <a:buClr>
                <a:srgbClr val="000000"/>
              </a:buClr>
              <a:buSzPts val="2800"/>
              <a:buFont typeface="Arial"/>
              <a:buNone/>
            </a:pPr>
            <a:endParaRPr b="0" i="0" u="none" strike="noStrike" cap="none" dirty="0">
              <a:solidFill>
                <a:schemeClr val="dk1"/>
              </a:solidFill>
              <a:latin typeface="Calibri"/>
              <a:ea typeface="Calibri"/>
              <a:cs typeface="Calibri"/>
              <a:sym typeface="Calibri"/>
            </a:endParaRPr>
          </a:p>
          <a:p>
            <a:pPr lvl="0">
              <a:buSzPts val="2800"/>
            </a:pPr>
            <a:r>
              <a:rPr lang="it-IT" sz="2800" dirty="0">
                <a:solidFill>
                  <a:schemeClr val="dk1"/>
                </a:solidFill>
                <a:latin typeface="Calibri"/>
                <a:ea typeface="Calibri"/>
                <a:cs typeface="Calibri"/>
                <a:sym typeface="Calibri"/>
              </a:rPr>
              <a:t>Per pubblicare un tweet, seleziona il pulsante New Tweet nella parte superiore dello schermo. Apparirà il riquadro del tweet. Puoi digitare ciò che vuoi pubblicare (280 caratteri al massimo), poi seleziona Tweet. Il tweet sarà condiviso pubblicamente, insieme a chiunque ti segua su Twitter. Apparirà anche in cima alla tua bacheca. </a:t>
            </a:r>
            <a:endParaRPr dirty="0"/>
          </a:p>
        </p:txBody>
      </p:sp>
      <p:pic>
        <p:nvPicPr>
          <p:cNvPr id="176" name="Google Shape;176;p20" descr="Logo Twitter Médias Sociaux La - Image gratuite sur Pixaba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36685" y="266700"/>
            <a:ext cx="3042998" cy="202787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4" name="Google Shape;184;p4"/>
          <p:cNvPicPr preferRelativeResize="0"/>
          <p:nvPr/>
        </p:nvPicPr>
        <p:blipFill rotWithShape="1">
          <a:blip r:embed="rId3">
            <a:alphaModFix/>
          </a:blip>
          <a:srcRect/>
          <a:stretch/>
        </p:blipFill>
        <p:spPr>
          <a:xfrm>
            <a:off x="8116331" y="4901869"/>
            <a:ext cx="2055338" cy="2968821"/>
          </a:xfrm>
          <a:prstGeom prst="rect">
            <a:avLst/>
          </a:prstGeom>
          <a:noFill/>
          <a:ln>
            <a:noFill/>
          </a:ln>
        </p:spPr>
      </p:pic>
      <p:sp>
        <p:nvSpPr>
          <p:cNvPr id="185" name="Google Shape;185;p4"/>
          <p:cNvSpPr txBox="1"/>
          <p:nvPr/>
        </p:nvSpPr>
        <p:spPr>
          <a:xfrm>
            <a:off x="7147560" y="7990179"/>
            <a:ext cx="3992880" cy="1200288"/>
          </a:xfrm>
          <a:prstGeom prst="rect">
            <a:avLst/>
          </a:prstGeom>
          <a:noFill/>
          <a:ln>
            <a:noFill/>
          </a:ln>
        </p:spPr>
        <p:txBody>
          <a:bodyPr spcFirstLastPara="1" wrap="square" lIns="91425" tIns="45700" rIns="91425" bIns="45700" anchor="t" anchorCtr="0">
            <a:spAutoFit/>
          </a:bodyPr>
          <a:lstStyle/>
          <a:p>
            <a:pPr lvl="0" algn="ctr">
              <a:buSzPts val="2400"/>
            </a:pPr>
            <a:r>
              <a:rPr lang="it-IT" sz="2400" b="1" dirty="0">
                <a:solidFill>
                  <a:srgbClr val="3F3F3F"/>
                </a:solidFill>
                <a:latin typeface="Calibri"/>
                <a:ea typeface="Calibri"/>
                <a:cs typeface="Calibri"/>
                <a:sym typeface="Calibri"/>
              </a:rPr>
              <a:t>Quale social network posso usare? Quale social network è più interessante per me?</a:t>
            </a:r>
            <a:endParaRPr sz="2400" b="1" i="0" u="none" strike="noStrike" cap="none" dirty="0">
              <a:solidFill>
                <a:srgbClr val="3F3F3F"/>
              </a:solidFill>
              <a:latin typeface="Calibri"/>
              <a:ea typeface="Calibri"/>
              <a:cs typeface="Calibri"/>
              <a:sym typeface="Calibri"/>
            </a:endParaRPr>
          </a:p>
        </p:txBody>
      </p:sp>
      <p:sp>
        <p:nvSpPr>
          <p:cNvPr id="186" name="Google Shape;186;p4"/>
          <p:cNvSpPr txBox="1"/>
          <p:nvPr/>
        </p:nvSpPr>
        <p:spPr>
          <a:xfrm>
            <a:off x="5410200" y="851390"/>
            <a:ext cx="7010400" cy="1477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200"/>
              <a:buFont typeface="Arial"/>
              <a:buNone/>
            </a:pPr>
            <a:r>
              <a:rPr lang="it-IT" sz="7200" b="1" i="0" u="none" strike="noStrike" cap="none" dirty="0">
                <a:solidFill>
                  <a:srgbClr val="343433"/>
                </a:solidFill>
                <a:latin typeface="Tahoma"/>
                <a:ea typeface="Tahoma"/>
                <a:cs typeface="Tahoma"/>
                <a:sym typeface="Tahoma"/>
              </a:rPr>
              <a:t>Conclusioni</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pic>
        <p:nvPicPr>
          <p:cNvPr id="187" name="Google Shape;187;p4" descr="Logo Twitter Médias Sociaux La - Image gratuite sur Pixabay"/>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441737" y="5587030"/>
            <a:ext cx="2743092" cy="1828014"/>
          </a:xfrm>
          <a:prstGeom prst="rect">
            <a:avLst/>
          </a:prstGeom>
          <a:noFill/>
          <a:ln>
            <a:noFill/>
          </a:ln>
        </p:spPr>
      </p:pic>
      <p:pic>
        <p:nvPicPr>
          <p:cNvPr id="188" name="Google Shape;188;p4" descr="Instagram Logo Insta Nouvelle - Images vectorielles gratuites sur Pixabay"/>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977460" y="3222642"/>
            <a:ext cx="1456581" cy="1477328"/>
          </a:xfrm>
          <a:prstGeom prst="rect">
            <a:avLst/>
          </a:prstGeom>
          <a:noFill/>
          <a:ln>
            <a:noFill/>
          </a:ln>
        </p:spPr>
      </p:pic>
      <p:pic>
        <p:nvPicPr>
          <p:cNvPr id="189" name="Google Shape;189;p4" descr="Facebook Logo Icône - Images vectorielles gratuites sur Pixabay"/>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277980" y="2191992"/>
            <a:ext cx="1732040" cy="1728040"/>
          </a:xfrm>
          <a:prstGeom prst="rect">
            <a:avLst/>
          </a:prstGeom>
          <a:noFill/>
          <a:ln>
            <a:noFill/>
          </a:ln>
        </p:spPr>
      </p:pic>
      <p:pic>
        <p:nvPicPr>
          <p:cNvPr id="190" name="Google Shape;190;p4" descr="Tiktok Logo Icône De - Images vectorielles gratuites sur Pixabay"/>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2168473" y="3151878"/>
            <a:ext cx="1418654" cy="1655182"/>
          </a:xfrm>
          <a:prstGeom prst="rect">
            <a:avLst/>
          </a:prstGeom>
          <a:noFill/>
          <a:ln>
            <a:noFill/>
          </a:ln>
        </p:spPr>
      </p:pic>
      <p:pic>
        <p:nvPicPr>
          <p:cNvPr id="191" name="Google Shape;191;p4" descr="WhatsApp — Wikipédia"/>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3905548" y="5706820"/>
            <a:ext cx="1702903" cy="1708224"/>
          </a:xfrm>
          <a:prstGeom prst="rect">
            <a:avLst/>
          </a:prstGeom>
          <a:noFill/>
          <a:ln>
            <a:noFill/>
          </a:ln>
        </p:spPr>
      </p:pic>
      <p:sp>
        <p:nvSpPr>
          <p:cNvPr id="192" name="Google Shape;192;p4"/>
          <p:cNvSpPr txBox="1"/>
          <p:nvPr/>
        </p:nvSpPr>
        <p:spPr>
          <a:xfrm>
            <a:off x="11567501" y="5034905"/>
            <a:ext cx="2620758" cy="685019"/>
          </a:xfrm>
          <a:prstGeom prst="rect">
            <a:avLst/>
          </a:prstGeom>
          <a:noFill/>
          <a:ln>
            <a:noFill/>
          </a:ln>
        </p:spPr>
        <p:txBody>
          <a:bodyPr spcFirstLastPara="1" wrap="square" lIns="91425" tIns="45700" rIns="91425" bIns="45700" anchor="t" anchorCtr="0">
            <a:spAutoFit/>
          </a:bodyPr>
          <a:lstStyle/>
          <a:p>
            <a:pPr lvl="0" algn="ctr">
              <a:lnSpc>
                <a:spcPct val="107000"/>
              </a:lnSpc>
            </a:pPr>
            <a:r>
              <a:rPr lang="it-IT" sz="1800" dirty="0">
                <a:latin typeface="Calibri"/>
                <a:ea typeface="Calibri"/>
                <a:cs typeface="Calibri"/>
                <a:sym typeface="Calibri"/>
              </a:rPr>
              <a:t>Voglio essere creativo e guardare video divertenti </a:t>
            </a:r>
            <a:endParaRPr sz="1800" b="0" i="0" u="none" strike="noStrike" cap="none" dirty="0">
              <a:solidFill>
                <a:srgbClr val="000000"/>
              </a:solidFill>
              <a:latin typeface="Calibri"/>
              <a:ea typeface="Calibri"/>
              <a:cs typeface="Calibri"/>
              <a:sym typeface="Calibri"/>
            </a:endParaRPr>
          </a:p>
        </p:txBody>
      </p:sp>
      <p:sp>
        <p:nvSpPr>
          <p:cNvPr id="193" name="Google Shape;193;p4"/>
          <p:cNvSpPr txBox="1"/>
          <p:nvPr/>
        </p:nvSpPr>
        <p:spPr>
          <a:xfrm>
            <a:off x="13446620" y="7518918"/>
            <a:ext cx="2620758" cy="685019"/>
          </a:xfrm>
          <a:prstGeom prst="rect">
            <a:avLst/>
          </a:prstGeom>
          <a:noFill/>
          <a:ln>
            <a:noFill/>
          </a:ln>
        </p:spPr>
        <p:txBody>
          <a:bodyPr spcFirstLastPara="1" wrap="square" lIns="91425" tIns="45700" rIns="91425" bIns="45700" anchor="t" anchorCtr="0">
            <a:spAutoFit/>
          </a:bodyPr>
          <a:lstStyle/>
          <a:p>
            <a:pPr lvl="0" algn="ctr">
              <a:lnSpc>
                <a:spcPct val="107000"/>
              </a:lnSpc>
            </a:pPr>
            <a:r>
              <a:rPr lang="it-IT" sz="1800" dirty="0">
                <a:latin typeface="Calibri"/>
                <a:ea typeface="Calibri"/>
                <a:cs typeface="Calibri"/>
                <a:sym typeface="Calibri"/>
              </a:rPr>
              <a:t>Voglio chattare con i miei amici via internet</a:t>
            </a:r>
            <a:endParaRPr sz="1800" b="0" i="0" u="none" strike="noStrike" cap="none" dirty="0">
              <a:solidFill>
                <a:srgbClr val="000000"/>
              </a:solidFill>
              <a:latin typeface="Calibri"/>
              <a:ea typeface="Calibri"/>
              <a:cs typeface="Calibri"/>
              <a:sym typeface="Calibri"/>
            </a:endParaRPr>
          </a:p>
        </p:txBody>
      </p:sp>
      <p:sp>
        <p:nvSpPr>
          <p:cNvPr id="194" name="Google Shape;194;p4"/>
          <p:cNvSpPr txBox="1"/>
          <p:nvPr/>
        </p:nvSpPr>
        <p:spPr>
          <a:xfrm>
            <a:off x="7833621" y="4062128"/>
            <a:ext cx="2620758" cy="981382"/>
          </a:xfrm>
          <a:prstGeom prst="rect">
            <a:avLst/>
          </a:prstGeom>
          <a:noFill/>
          <a:ln>
            <a:noFill/>
          </a:ln>
        </p:spPr>
        <p:txBody>
          <a:bodyPr spcFirstLastPara="1" wrap="square" lIns="91425" tIns="45700" rIns="91425" bIns="45700" anchor="t" anchorCtr="0">
            <a:spAutoFit/>
          </a:bodyPr>
          <a:lstStyle/>
          <a:p>
            <a:pPr lvl="0" algn="ctr">
              <a:lnSpc>
                <a:spcPct val="107000"/>
              </a:lnSpc>
            </a:pPr>
            <a:r>
              <a:rPr lang="it-IT" sz="1800" dirty="0">
                <a:latin typeface="Calibri"/>
                <a:ea typeface="Calibri"/>
                <a:cs typeface="Calibri"/>
                <a:sym typeface="Calibri"/>
              </a:rPr>
              <a:t>Voglio vedere le notizie dei miei amici, unirmi ai gruppi e seguire le novità </a:t>
            </a:r>
            <a:endParaRPr sz="1800" b="0" i="0" u="none" strike="noStrike" cap="none" dirty="0">
              <a:solidFill>
                <a:srgbClr val="000000"/>
              </a:solidFill>
              <a:latin typeface="Calibri"/>
              <a:ea typeface="Calibri"/>
              <a:cs typeface="Calibri"/>
              <a:sym typeface="Calibri"/>
            </a:endParaRPr>
          </a:p>
        </p:txBody>
      </p:sp>
      <p:sp>
        <p:nvSpPr>
          <p:cNvPr id="195" name="Google Shape;195;p4"/>
          <p:cNvSpPr txBox="1"/>
          <p:nvPr/>
        </p:nvSpPr>
        <p:spPr>
          <a:xfrm>
            <a:off x="4421198" y="4952615"/>
            <a:ext cx="2620758" cy="685019"/>
          </a:xfrm>
          <a:prstGeom prst="rect">
            <a:avLst/>
          </a:prstGeom>
          <a:noFill/>
          <a:ln>
            <a:noFill/>
          </a:ln>
        </p:spPr>
        <p:txBody>
          <a:bodyPr spcFirstLastPara="1" wrap="square" lIns="91425" tIns="45700" rIns="91425" bIns="45700" anchor="t" anchorCtr="0">
            <a:spAutoFit/>
          </a:bodyPr>
          <a:lstStyle/>
          <a:p>
            <a:pPr lvl="0" algn="ctr">
              <a:lnSpc>
                <a:spcPct val="107000"/>
              </a:lnSpc>
            </a:pPr>
            <a:r>
              <a:rPr lang="it-IT" sz="1800" dirty="0">
                <a:latin typeface="Calibri"/>
                <a:ea typeface="Calibri"/>
                <a:cs typeface="Calibri"/>
                <a:sym typeface="Calibri"/>
              </a:rPr>
              <a:t>Voglio vedere le foto e i video dei miei amici </a:t>
            </a:r>
            <a:endParaRPr sz="1800" b="0" i="0" u="none" strike="noStrike" cap="none" dirty="0">
              <a:solidFill>
                <a:srgbClr val="000000"/>
              </a:solidFill>
              <a:latin typeface="Calibri"/>
              <a:ea typeface="Calibri"/>
              <a:cs typeface="Calibri"/>
              <a:sym typeface="Calibri"/>
            </a:endParaRPr>
          </a:p>
        </p:txBody>
      </p:sp>
      <p:sp>
        <p:nvSpPr>
          <p:cNvPr id="196" name="Google Shape;196;p4"/>
          <p:cNvSpPr txBox="1"/>
          <p:nvPr/>
        </p:nvSpPr>
        <p:spPr>
          <a:xfrm>
            <a:off x="2502904" y="7498194"/>
            <a:ext cx="2620758" cy="981382"/>
          </a:xfrm>
          <a:prstGeom prst="rect">
            <a:avLst/>
          </a:prstGeom>
          <a:noFill/>
          <a:ln>
            <a:noFill/>
          </a:ln>
        </p:spPr>
        <p:txBody>
          <a:bodyPr spcFirstLastPara="1" wrap="square" lIns="91425" tIns="45700" rIns="91425" bIns="45700" anchor="t" anchorCtr="0">
            <a:spAutoFit/>
          </a:bodyPr>
          <a:lstStyle/>
          <a:p>
            <a:pPr lvl="0" algn="ctr">
              <a:lnSpc>
                <a:spcPct val="107000"/>
              </a:lnSpc>
            </a:pPr>
            <a:r>
              <a:rPr lang="it-IT" sz="1800" dirty="0">
                <a:latin typeface="Calibri"/>
                <a:ea typeface="Calibri"/>
                <a:cs typeface="Calibri"/>
                <a:sym typeface="Calibri"/>
              </a:rPr>
              <a:t>Voglio sapere cosa pensano i miei amici e i personaggi pubblici</a:t>
            </a:r>
            <a:endParaRPr sz="1800" b="0"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6"/>
          <p:cNvSpPr txBox="1">
            <a:spLocks noGrp="1"/>
          </p:cNvSpPr>
          <p:nvPr>
            <p:ph type="title"/>
          </p:nvPr>
        </p:nvSpPr>
        <p:spPr>
          <a:xfrm>
            <a:off x="3657600" y="2520861"/>
            <a:ext cx="14249401" cy="1243289"/>
          </a:xfrm>
          <a:prstGeom prst="rect">
            <a:avLst/>
          </a:prstGeom>
          <a:noFill/>
          <a:ln>
            <a:noFill/>
          </a:ln>
        </p:spPr>
        <p:txBody>
          <a:bodyPr spcFirstLastPara="1" wrap="square" lIns="0" tIns="12050" rIns="0" bIns="0" anchor="t" anchorCtr="0">
            <a:spAutoFit/>
          </a:bodyPr>
          <a:lstStyle/>
          <a:p>
            <a:pPr marL="7780019" lvl="0" indent="0" algn="l" rtl="0">
              <a:lnSpc>
                <a:spcPct val="100000"/>
              </a:lnSpc>
              <a:spcBef>
                <a:spcPts val="0"/>
              </a:spcBef>
              <a:spcAft>
                <a:spcPts val="0"/>
              </a:spcAft>
              <a:buSzPts val="1400"/>
              <a:buNone/>
            </a:pPr>
            <a:r>
              <a:rPr lang="en-US" sz="8000" dirty="0"/>
              <a:t>GRAZIE!</a:t>
            </a:r>
            <a:endParaRPr dirty="0"/>
          </a:p>
        </p:txBody>
      </p:sp>
      <p:sp>
        <p:nvSpPr>
          <p:cNvPr id="204" name="Google Shape;204;p6"/>
          <p:cNvSpPr txBox="1"/>
          <p:nvPr/>
        </p:nvSpPr>
        <p:spPr>
          <a:xfrm>
            <a:off x="10585475" y="5486400"/>
            <a:ext cx="6019800" cy="1520889"/>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Clr>
                <a:srgbClr val="000000"/>
              </a:buClr>
              <a:buSzPts val="4600"/>
              <a:buFont typeface="Arial"/>
              <a:buNone/>
            </a:pPr>
            <a:r>
              <a:rPr lang="en-US" sz="4600" b="1" i="0" u="none" strike="noStrike" cap="none" dirty="0">
                <a:solidFill>
                  <a:schemeClr val="dk1"/>
                </a:solidFill>
                <a:latin typeface="Tahoma"/>
                <a:ea typeface="Tahoma"/>
                <a:cs typeface="Tahoma"/>
                <a:sym typeface="Tahoma"/>
              </a:rPr>
              <a:t>E-Seniors</a:t>
            </a:r>
            <a:endParaRPr sz="1400" b="0" i="0" u="none" strike="noStrike" cap="none" dirty="0">
              <a:solidFill>
                <a:srgbClr val="000000"/>
              </a:solidFill>
              <a:latin typeface="Arial"/>
              <a:ea typeface="Arial"/>
              <a:cs typeface="Arial"/>
              <a:sym typeface="Arial"/>
            </a:endParaRPr>
          </a:p>
          <a:p>
            <a:pPr marL="12700" marR="0" lvl="0" indent="0" algn="l" rtl="0">
              <a:lnSpc>
                <a:spcPct val="100000"/>
              </a:lnSpc>
              <a:spcBef>
                <a:spcPts val="100"/>
              </a:spcBef>
              <a:spcAft>
                <a:spcPts val="0"/>
              </a:spcAft>
              <a:buClr>
                <a:srgbClr val="000000"/>
              </a:buClr>
              <a:buSzPts val="4600"/>
              <a:buFont typeface="Arial"/>
              <a:buNone/>
            </a:pPr>
            <a:endParaRPr sz="4600" b="1" i="0" u="none" strike="noStrike" cap="none" dirty="0">
              <a:solidFill>
                <a:schemeClr val="dk1"/>
              </a:solidFill>
              <a:latin typeface="Tahoma"/>
              <a:ea typeface="Tahoma"/>
              <a:cs typeface="Tahoma"/>
              <a:sym typeface="Tahoma"/>
            </a:endParaRPr>
          </a:p>
        </p:txBody>
      </p:sp>
      <p:pic>
        <p:nvPicPr>
          <p:cNvPr id="205" name="Google Shape;205;p6" descr="C:\Users\Eseniors\Documents\E-Seniors\General\Logo ESE\logo.jpg"/>
          <p:cNvPicPr preferRelativeResize="0"/>
          <p:nvPr/>
        </p:nvPicPr>
        <p:blipFill rotWithShape="1">
          <a:blip r:embed="rId3">
            <a:alphaModFix/>
          </a:blip>
          <a:srcRect/>
          <a:stretch/>
        </p:blipFill>
        <p:spPr>
          <a:xfrm>
            <a:off x="12620450" y="6878814"/>
            <a:ext cx="1949850" cy="1949850"/>
          </a:xfrm>
          <a:prstGeom prst="rect">
            <a:avLst/>
          </a:prstGeom>
          <a:noFill/>
          <a:ln>
            <a:noFill/>
          </a:ln>
        </p:spPr>
      </p:pic>
      <p:sp>
        <p:nvSpPr>
          <p:cNvPr id="7"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945427" y="9550772"/>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t-IT" sz="1200" dirty="0">
                <a:solidFill>
                  <a:schemeClr val="tx1">
                    <a:lumMod val="75000"/>
                    <a:lumOff val="25000"/>
                  </a:schemeClr>
                </a:solidFill>
              </a:rPr>
              <a:t>"Con il sostegno del programma Erasmus+ dell'Unione Europea. Questo documento e il suo contenuto riflettono solo le opinioni degli autori e la Commissione non può essere ritenuta responsabile per qualsiasi uso che possa essere fatto delle informazioni in esso contenute".</a:t>
            </a:r>
            <a:endParaRPr lang="it-IT" sz="1200" dirty="0">
              <a:solidFill>
                <a:schemeClr val="tx1">
                  <a:lumMod val="75000"/>
                  <a:lumOff val="25000"/>
                </a:schemeClr>
              </a:solidFill>
              <a:latin typeface="YADLjI9qxTA 0"/>
            </a:endParaRPr>
          </a:p>
        </p:txBody>
      </p:sp>
      <p:pic>
        <p:nvPicPr>
          <p:cNvPr id="8"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056" y="9620397"/>
            <a:ext cx="866849" cy="576706"/>
          </a:xfrm>
          <a:prstGeom prst="rect">
            <a:avLst/>
          </a:prstGeom>
        </p:spPr>
      </p:pic>
      <p:pic>
        <p:nvPicPr>
          <p:cNvPr id="9" name="Immagin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33636" y="9701638"/>
            <a:ext cx="1453337" cy="495465"/>
          </a:xfrm>
          <a:prstGeom prst="rect">
            <a:avLst/>
          </a:prstGeom>
          <a:noFill/>
        </p:spPr>
      </p:pic>
      <p:sp>
        <p:nvSpPr>
          <p:cNvPr id="10" name="CasellaDiTesto 22"/>
          <p:cNvSpPr txBox="1"/>
          <p:nvPr/>
        </p:nvSpPr>
        <p:spPr>
          <a:xfrm>
            <a:off x="10117536" y="9550772"/>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2"/>
          <p:cNvSpPr txBox="1"/>
          <p:nvPr/>
        </p:nvSpPr>
        <p:spPr>
          <a:xfrm>
            <a:off x="1016000" y="2734122"/>
            <a:ext cx="12090400" cy="874598"/>
          </a:xfrm>
          <a:prstGeom prst="rect">
            <a:avLst/>
          </a:prstGeom>
          <a:noFill/>
          <a:ln>
            <a:noFill/>
          </a:ln>
        </p:spPr>
        <p:txBody>
          <a:bodyPr spcFirstLastPara="1" wrap="square" lIns="0" tIns="12700" rIns="0" bIns="0" anchor="t" anchorCtr="0">
            <a:spAutoFit/>
          </a:bodyPr>
          <a:lstStyle/>
          <a:p>
            <a:pPr algn="just"/>
            <a:r>
              <a:rPr lang="it-IT" sz="2800" b="1" dirty="0">
                <a:latin typeface="Calibri" panose="020F0502020204030204" pitchFamily="34" charset="0"/>
                <a:ea typeface="Calibri" panose="020F0502020204030204" pitchFamily="34" charset="0"/>
                <a:cs typeface="Times New Roman" panose="02020603050405020304" pitchFamily="18" charset="0"/>
              </a:rPr>
              <a:t>Alla fine di questo modulo sarai in grado di:</a:t>
            </a:r>
          </a:p>
          <a:p>
            <a:pPr marL="0" marR="0" lvl="0" indent="0" algn="just" rtl="0">
              <a:lnSpc>
                <a:spcPct val="100000"/>
              </a:lnSpc>
              <a:spcBef>
                <a:spcPts val="0"/>
              </a:spcBef>
              <a:spcAft>
                <a:spcPts val="0"/>
              </a:spcAft>
              <a:buClr>
                <a:srgbClr val="000000"/>
              </a:buClr>
              <a:buSzPts val="2800"/>
              <a:buFont typeface="Arial"/>
              <a:buNone/>
            </a:pPr>
            <a:endParaRPr sz="2800" b="1" i="0" u="none" strike="noStrike" cap="none" dirty="0">
              <a:solidFill>
                <a:schemeClr val="dk1"/>
              </a:solidFill>
              <a:latin typeface="Calibri"/>
              <a:ea typeface="Calibri"/>
              <a:cs typeface="Calibri"/>
              <a:sym typeface="Calibri"/>
            </a:endParaRPr>
          </a:p>
        </p:txBody>
      </p:sp>
      <p:sp>
        <p:nvSpPr>
          <p:cNvPr id="60" name="Google Shape;60;p2"/>
          <p:cNvSpPr txBox="1"/>
          <p:nvPr/>
        </p:nvSpPr>
        <p:spPr>
          <a:xfrm>
            <a:off x="1016000" y="972671"/>
            <a:ext cx="10871100" cy="1132987"/>
          </a:xfrm>
          <a:prstGeom prst="rect">
            <a:avLst/>
          </a:prstGeom>
          <a:noFill/>
          <a:ln>
            <a:noFill/>
          </a:ln>
        </p:spPr>
        <p:txBody>
          <a:bodyPr spcFirstLastPara="1" wrap="square" lIns="0" tIns="12050" rIns="0" bIns="0" anchor="t" anchorCtr="0">
            <a:spAutoFit/>
          </a:bodyPr>
          <a:lstStyle/>
          <a:p>
            <a:pPr marL="12700">
              <a:spcBef>
                <a:spcPts val="95"/>
              </a:spcBef>
            </a:pPr>
            <a:r>
              <a:rPr lang="it-IT" sz="7200" b="1" spc="-85" dirty="0" err="1">
                <a:solidFill>
                  <a:srgbClr val="343433"/>
                </a:solidFill>
                <a:latin typeface="Tahoma"/>
                <a:ea typeface="Calibri" panose="020F0502020204030204" pitchFamily="34" charset="0"/>
                <a:cs typeface="Tahoma"/>
              </a:rPr>
              <a:t>Obiettivi&amp;Finalità</a:t>
            </a:r>
            <a:endParaRPr lang="it-IT" sz="7200" dirty="0">
              <a:latin typeface="Tahoma"/>
              <a:cs typeface="Tahoma"/>
            </a:endParaRPr>
          </a:p>
        </p:txBody>
      </p:sp>
      <p:sp>
        <p:nvSpPr>
          <p:cNvPr id="66" name="Google Shape;66;p2"/>
          <p:cNvSpPr txBox="1"/>
          <p:nvPr/>
        </p:nvSpPr>
        <p:spPr>
          <a:xfrm>
            <a:off x="2286006" y="3943882"/>
            <a:ext cx="7562840" cy="1077178"/>
          </a:xfrm>
          <a:prstGeom prst="rect">
            <a:avLst/>
          </a:prstGeom>
          <a:noFill/>
          <a:ln>
            <a:noFill/>
          </a:ln>
        </p:spPr>
        <p:txBody>
          <a:bodyPr spcFirstLastPara="1" wrap="square" lIns="108000" tIns="45700" rIns="108000" bIns="45700" anchor="t" anchorCtr="0">
            <a:spAutoFit/>
          </a:bodyPr>
          <a:lstStyle/>
          <a:p>
            <a:pPr lvl="0">
              <a:buSzPts val="1800"/>
            </a:pPr>
            <a:r>
              <a:rPr lang="it-IT" sz="3200" dirty="0">
                <a:solidFill>
                  <a:schemeClr val="dk1"/>
                </a:solidFill>
                <a:latin typeface="Calibri"/>
                <a:ea typeface="Calibri"/>
                <a:cs typeface="Calibri"/>
                <a:sym typeface="Calibri"/>
              </a:rPr>
              <a:t>Registrarti e fare i tuoi primi passi su ognuno dei social network presentati</a:t>
            </a:r>
            <a:endParaRPr sz="3200" i="0" u="none" strike="noStrike" cap="none" dirty="0">
              <a:solidFill>
                <a:schemeClr val="dk1"/>
              </a:solidFill>
              <a:latin typeface="Calibri"/>
              <a:ea typeface="Calibri"/>
              <a:cs typeface="Calibri"/>
              <a:sym typeface="Calibri"/>
            </a:endParaRPr>
          </a:p>
        </p:txBody>
      </p:sp>
      <p:sp>
        <p:nvSpPr>
          <p:cNvPr id="67" name="Google Shape;67;p2"/>
          <p:cNvSpPr/>
          <p:nvPr/>
        </p:nvSpPr>
        <p:spPr>
          <a:xfrm>
            <a:off x="1246882" y="4057124"/>
            <a:ext cx="780795" cy="780795"/>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2"/>
          <p:cNvSpPr txBox="1"/>
          <p:nvPr/>
        </p:nvSpPr>
        <p:spPr>
          <a:xfrm>
            <a:off x="2286007" y="5930847"/>
            <a:ext cx="512490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2800" i="0" u="none" strike="noStrike" cap="none">
              <a:solidFill>
                <a:schemeClr val="dk1"/>
              </a:solidFill>
              <a:latin typeface="Calibri"/>
              <a:ea typeface="Calibri"/>
              <a:cs typeface="Calibri"/>
              <a:sym typeface="Calibri"/>
            </a:endParaRPr>
          </a:p>
        </p:txBody>
      </p:sp>
      <p:sp>
        <p:nvSpPr>
          <p:cNvPr id="70" name="Google Shape;70;p2"/>
          <p:cNvSpPr txBox="1"/>
          <p:nvPr/>
        </p:nvSpPr>
        <p:spPr>
          <a:xfrm>
            <a:off x="2286007" y="5493064"/>
            <a:ext cx="7010393" cy="584735"/>
          </a:xfrm>
          <a:prstGeom prst="rect">
            <a:avLst/>
          </a:prstGeom>
          <a:noFill/>
          <a:ln>
            <a:noFill/>
          </a:ln>
        </p:spPr>
        <p:txBody>
          <a:bodyPr spcFirstLastPara="1" wrap="square" lIns="108000" tIns="45700" rIns="108000" bIns="45700" anchor="t" anchorCtr="0">
            <a:spAutoFit/>
          </a:bodyPr>
          <a:lstStyle/>
          <a:p>
            <a:pPr lvl="0">
              <a:buSzPts val="1800"/>
            </a:pPr>
            <a:r>
              <a:rPr lang="it-IT" sz="3200" dirty="0">
                <a:solidFill>
                  <a:schemeClr val="dk1"/>
                </a:solidFill>
                <a:latin typeface="Calibri"/>
                <a:ea typeface="Calibri"/>
                <a:cs typeface="Calibri"/>
                <a:sym typeface="Calibri"/>
              </a:rPr>
              <a:t>Cercare e aggiungere/seguire i tuoi amici</a:t>
            </a:r>
            <a:endParaRPr sz="3200" i="0" u="none" strike="noStrike" cap="none" dirty="0">
              <a:solidFill>
                <a:schemeClr val="dk1"/>
              </a:solidFill>
              <a:latin typeface="Calibri"/>
              <a:ea typeface="Calibri"/>
              <a:cs typeface="Calibri"/>
              <a:sym typeface="Calibri"/>
            </a:endParaRPr>
          </a:p>
        </p:txBody>
      </p:sp>
      <p:sp>
        <p:nvSpPr>
          <p:cNvPr id="71" name="Google Shape;71;p2"/>
          <p:cNvSpPr/>
          <p:nvPr/>
        </p:nvSpPr>
        <p:spPr>
          <a:xfrm>
            <a:off x="1246882" y="5395033"/>
            <a:ext cx="780795" cy="780795"/>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2"/>
          <p:cNvSpPr/>
          <p:nvPr/>
        </p:nvSpPr>
        <p:spPr>
          <a:xfrm>
            <a:off x="1246882" y="6713961"/>
            <a:ext cx="780795" cy="780795"/>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76" name="Google Shape;76;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049000" y="4281474"/>
            <a:ext cx="6832876" cy="3904678"/>
          </a:xfrm>
          <a:prstGeom prst="rect">
            <a:avLst/>
          </a:prstGeom>
          <a:noFill/>
          <a:ln>
            <a:noFill/>
          </a:ln>
        </p:spPr>
      </p:pic>
      <p:sp>
        <p:nvSpPr>
          <p:cNvPr id="20" name="Google Shape;74;p2">
            <a:extLst>
              <a:ext uri="{FF2B5EF4-FFF2-40B4-BE49-F238E27FC236}">
                <a16:creationId xmlns:a16="http://schemas.microsoft.com/office/drawing/2014/main" xmlns="" id="{B2B4A661-188A-47BE-868A-C00F937A5D02}"/>
              </a:ext>
            </a:extLst>
          </p:cNvPr>
          <p:cNvSpPr txBox="1"/>
          <p:nvPr/>
        </p:nvSpPr>
        <p:spPr>
          <a:xfrm>
            <a:off x="2286006" y="6768634"/>
            <a:ext cx="6686543" cy="584735"/>
          </a:xfrm>
          <a:prstGeom prst="rect">
            <a:avLst/>
          </a:prstGeom>
          <a:noFill/>
          <a:ln>
            <a:noFill/>
          </a:ln>
        </p:spPr>
        <p:txBody>
          <a:bodyPr spcFirstLastPara="1" wrap="square" lIns="108000" tIns="45700" rIns="108000" bIns="45700" anchor="t" anchorCtr="0">
            <a:spAutoFit/>
          </a:bodyPr>
          <a:lstStyle/>
          <a:p>
            <a:pPr lvl="0">
              <a:buSzPts val="1800"/>
            </a:pPr>
            <a:r>
              <a:rPr lang="en-US" sz="3200" dirty="0" err="1">
                <a:solidFill>
                  <a:schemeClr val="dk1"/>
                </a:solidFill>
                <a:latin typeface="Calibri"/>
                <a:ea typeface="Calibri"/>
                <a:cs typeface="Calibri"/>
                <a:sym typeface="Calibri"/>
              </a:rPr>
              <a:t>Aggiungere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contenuti</a:t>
            </a:r>
            <a:r>
              <a:rPr lang="en-US" sz="3200" dirty="0">
                <a:solidFill>
                  <a:schemeClr val="dk1"/>
                </a:solidFill>
                <a:latin typeface="Calibri"/>
                <a:ea typeface="Calibri"/>
                <a:cs typeface="Calibri"/>
                <a:sym typeface="Calibri"/>
              </a:rPr>
              <a:t> e </a:t>
            </a:r>
            <a:r>
              <a:rPr lang="en-US" sz="3200" dirty="0" err="1">
                <a:solidFill>
                  <a:schemeClr val="dk1"/>
                </a:solidFill>
                <a:latin typeface="Calibri"/>
                <a:ea typeface="Calibri"/>
                <a:cs typeface="Calibri"/>
                <a:sym typeface="Calibri"/>
              </a:rPr>
              <a:t>parlane</a:t>
            </a:r>
            <a:endParaRPr sz="320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
          <p:cNvSpPr txBox="1"/>
          <p:nvPr/>
        </p:nvSpPr>
        <p:spPr>
          <a:xfrm>
            <a:off x="793775" y="1046510"/>
            <a:ext cx="14553000" cy="7583471"/>
          </a:xfrm>
          <a:prstGeom prst="rect">
            <a:avLst/>
          </a:prstGeom>
          <a:noFill/>
          <a:ln>
            <a:noFill/>
          </a:ln>
        </p:spPr>
        <p:txBody>
          <a:bodyPr spcFirstLastPara="1" wrap="square" lIns="0" tIns="12050" rIns="0" bIns="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err="1">
                <a:solidFill>
                  <a:srgbClr val="343433"/>
                </a:solidFill>
                <a:latin typeface="Tahoma"/>
                <a:ea typeface="Tahoma"/>
                <a:cs typeface="Tahoma"/>
                <a:sym typeface="Tahoma"/>
              </a:rPr>
              <a:t>Unità</a:t>
            </a:r>
            <a:r>
              <a:rPr lang="en-US" sz="7200" b="1" i="0" u="none" strike="noStrike" cap="none" dirty="0">
                <a:solidFill>
                  <a:srgbClr val="343433"/>
                </a:solidFill>
                <a:latin typeface="Tahoma"/>
                <a:ea typeface="Tahoma"/>
                <a:cs typeface="Tahoma"/>
                <a:sym typeface="Tahoma"/>
              </a:rPr>
              <a:t> 1.1: Facebook</a:t>
            </a:r>
            <a:endParaRPr dirty="0"/>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a:p>
            <a:pPr lvl="0">
              <a:buSzPts val="2800"/>
            </a:pPr>
            <a:r>
              <a:rPr lang="it-IT" sz="2800" dirty="0">
                <a:solidFill>
                  <a:schemeClr val="dk1"/>
                </a:solidFill>
                <a:latin typeface="Calibri"/>
                <a:ea typeface="Calibri"/>
                <a:cs typeface="Calibri"/>
                <a:sym typeface="Calibri"/>
              </a:rPr>
              <a:t>Facebook è un social media, disponibile anche come applicazione mobile. Permette agli utenti di creare un profilo personale, caricare foto, video, condividere la propria opinione, esprimere i propri gusti mettendo «mi piace» su foto e video, inviare e ricevere messaggi ed effettuare chiamate con o senza il supporto video.</a:t>
            </a:r>
          </a:p>
          <a:p>
            <a:pPr lvl="0">
              <a:buSzPts val="2800"/>
            </a:pP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chemeClr val="dk1"/>
                </a:solidFill>
                <a:latin typeface="Calibri"/>
                <a:ea typeface="Calibri"/>
                <a:cs typeface="Calibri"/>
                <a:sym typeface="Calibri"/>
              </a:rPr>
              <a:t>Facebook </a:t>
            </a:r>
            <a:r>
              <a:rPr lang="en-US" sz="2800" b="0" i="0" u="none" strike="noStrike" cap="none" dirty="0" err="1">
                <a:solidFill>
                  <a:schemeClr val="dk1"/>
                </a:solidFill>
                <a:latin typeface="Calibri"/>
                <a:ea typeface="Calibri"/>
                <a:cs typeface="Calibri"/>
                <a:sym typeface="Calibri"/>
              </a:rPr>
              <a:t>offre</a:t>
            </a:r>
            <a:r>
              <a:rPr lang="en-US" sz="2800" b="0" i="0" u="none" strike="noStrike" cap="none" dirty="0">
                <a:solidFill>
                  <a:schemeClr val="dk1"/>
                </a:solidFill>
                <a:latin typeface="Calibri"/>
                <a:ea typeface="Calibri"/>
                <a:cs typeface="Calibri"/>
                <a:sym typeface="Calibri"/>
              </a:rPr>
              <a:t> diverse </a:t>
            </a:r>
            <a:r>
              <a:rPr lang="en-US" sz="2800" b="0" i="0" u="none" strike="noStrike" cap="none" dirty="0" err="1">
                <a:solidFill>
                  <a:schemeClr val="dk1"/>
                </a:solidFill>
                <a:latin typeface="Calibri"/>
                <a:ea typeface="Calibri"/>
                <a:cs typeface="Calibri"/>
                <a:sym typeface="Calibri"/>
              </a:rPr>
              <a:t>opportunità</a:t>
            </a:r>
            <a:r>
              <a:rPr lang="en-US" sz="2800" b="0" i="0" u="none" strike="noStrike" cap="none" dirty="0">
                <a:solidFill>
                  <a:schemeClr val="dk1"/>
                </a:solidFill>
                <a:latin typeface="Calibri"/>
                <a:ea typeface="Calibri"/>
                <a:cs typeface="Calibri"/>
                <a:sym typeface="Calibri"/>
              </a:rPr>
              <a:t>: </a:t>
            </a:r>
            <a:endParaRPr dirty="0"/>
          </a:p>
          <a:p>
            <a:pPr marL="571500" lvl="0" indent="-571500">
              <a:buSzPts val="2800"/>
              <a:buFont typeface="Noto Sans Symbols"/>
              <a:buChar char="▪"/>
            </a:pPr>
            <a:r>
              <a:rPr lang="it-IT" sz="2800" dirty="0">
                <a:solidFill>
                  <a:schemeClr val="dk1"/>
                </a:solidFill>
                <a:latin typeface="Calibri"/>
                <a:ea typeface="Calibri"/>
                <a:cs typeface="Calibri"/>
                <a:sym typeface="Calibri"/>
              </a:rPr>
              <a:t>Collegare la famiglia e gli amici </a:t>
            </a:r>
          </a:p>
          <a:p>
            <a:pPr marL="571500" lvl="0" indent="-571500">
              <a:buSzPts val="2800"/>
              <a:buFont typeface="Noto Sans Symbols"/>
              <a:buChar char="▪"/>
            </a:pPr>
            <a:r>
              <a:rPr lang="it-IT" sz="2800" dirty="0">
                <a:solidFill>
                  <a:schemeClr val="dk1"/>
                </a:solidFill>
                <a:latin typeface="Calibri"/>
                <a:ea typeface="Calibri"/>
                <a:cs typeface="Calibri"/>
                <a:sym typeface="Calibri"/>
              </a:rPr>
              <a:t>Pubblicizzare e promuovere gli affari</a:t>
            </a:r>
          </a:p>
          <a:p>
            <a:pPr marL="571500" lvl="0" indent="-571500">
              <a:buSzPts val="2800"/>
              <a:buFont typeface="Noto Sans Symbols"/>
              <a:buChar char="▪"/>
            </a:pPr>
            <a:r>
              <a:rPr lang="it-IT" sz="2800" dirty="0">
                <a:solidFill>
                  <a:schemeClr val="dk1"/>
                </a:solidFill>
                <a:latin typeface="Calibri"/>
                <a:ea typeface="Calibri"/>
                <a:cs typeface="Calibri"/>
                <a:sym typeface="Calibri"/>
              </a:rPr>
              <a:t>Riunire persone che la pensano come te in gruppi </a:t>
            </a:r>
          </a:p>
          <a:p>
            <a:pPr marL="571500" lvl="0" indent="-571500">
              <a:buSzPts val="2800"/>
              <a:buFont typeface="Noto Sans Symbols"/>
              <a:buChar char="▪"/>
            </a:pPr>
            <a:r>
              <a:rPr lang="it-IT" sz="2800" dirty="0">
                <a:solidFill>
                  <a:schemeClr val="dk1"/>
                </a:solidFill>
                <a:latin typeface="Calibri"/>
                <a:ea typeface="Calibri"/>
                <a:cs typeface="Calibri"/>
                <a:sym typeface="Calibri"/>
              </a:rPr>
              <a:t>Discutere attivamente di diversi argomenti</a:t>
            </a:r>
          </a:p>
          <a:p>
            <a:pPr marL="571500" lvl="0" indent="-571500">
              <a:buSzPts val="2800"/>
              <a:buFont typeface="Noto Sans Symbols"/>
              <a:buChar char="▪"/>
            </a:pPr>
            <a:r>
              <a:rPr lang="it-IT" sz="2800" dirty="0">
                <a:solidFill>
                  <a:schemeClr val="dk1"/>
                </a:solidFill>
                <a:latin typeface="Calibri"/>
                <a:ea typeface="Calibri"/>
                <a:cs typeface="Calibri"/>
                <a:sym typeface="Calibri"/>
              </a:rPr>
              <a:t>Conoscere nuovi amici</a:t>
            </a:r>
          </a:p>
          <a:p>
            <a:pPr marL="571500" lvl="0" indent="-571500">
              <a:buSzPts val="2800"/>
              <a:buFont typeface="Noto Sans Symbols"/>
              <a:buChar char="▪"/>
            </a:pPr>
            <a:r>
              <a:rPr lang="it-IT" sz="2800" dirty="0">
                <a:solidFill>
                  <a:schemeClr val="dk1"/>
                </a:solidFill>
                <a:latin typeface="Calibri"/>
                <a:ea typeface="Calibri"/>
                <a:cs typeface="Calibri"/>
                <a:sym typeface="Calibri"/>
              </a:rPr>
              <a:t>Trovare eventi culturali </a:t>
            </a:r>
          </a:p>
          <a:p>
            <a:pPr marL="571500" lvl="0" indent="-571500">
              <a:buSzPts val="2800"/>
              <a:buFont typeface="Noto Sans Symbols"/>
              <a:buChar char="▪"/>
            </a:pPr>
            <a:r>
              <a:rPr lang="it-IT" sz="2800" dirty="0">
                <a:solidFill>
                  <a:schemeClr val="dk1"/>
                </a:solidFill>
                <a:latin typeface="Calibri"/>
                <a:ea typeface="Calibri"/>
                <a:cs typeface="Calibri"/>
                <a:sym typeface="Calibri"/>
              </a:rPr>
              <a:t>Creare eventi culturali e creativi </a:t>
            </a:r>
          </a:p>
          <a:p>
            <a:pPr marL="571500" lvl="0" indent="-571500">
              <a:buSzPts val="2800"/>
              <a:buFont typeface="Noto Sans Symbols"/>
              <a:buChar char="▪"/>
            </a:pPr>
            <a:r>
              <a:rPr lang="it-IT" sz="2800" dirty="0">
                <a:solidFill>
                  <a:schemeClr val="dk1"/>
                </a:solidFill>
                <a:latin typeface="Calibri"/>
                <a:ea typeface="Calibri"/>
                <a:cs typeface="Calibri"/>
                <a:sym typeface="Calibri"/>
              </a:rPr>
              <a:t>Promuovere il proprio lavoro culturale e creativo</a:t>
            </a:r>
            <a:endParaRPr sz="7200" b="1" i="0" u="none" strike="noStrike" cap="none" dirty="0">
              <a:solidFill>
                <a:srgbClr val="343433"/>
              </a:solidFill>
              <a:latin typeface="Tahoma"/>
              <a:ea typeface="Tahoma"/>
              <a:cs typeface="Tahoma"/>
              <a:sym typeface="Tahoma"/>
            </a:endParaRPr>
          </a:p>
        </p:txBody>
      </p:sp>
      <p:pic>
        <p:nvPicPr>
          <p:cNvPr id="85" name="Google Shape;85;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220701" y="4867602"/>
            <a:ext cx="4162424" cy="41624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3"/>
          <p:cNvSpPr txBox="1"/>
          <p:nvPr/>
        </p:nvSpPr>
        <p:spPr>
          <a:xfrm>
            <a:off x="793775" y="1046510"/>
            <a:ext cx="14552905" cy="1981938"/>
          </a:xfrm>
          <a:prstGeom prst="rect">
            <a:avLst/>
          </a:prstGeom>
          <a:noFill/>
          <a:ln>
            <a:noFill/>
          </a:ln>
        </p:spPr>
        <p:txBody>
          <a:bodyPr spcFirstLastPara="1" wrap="square" lIns="0" tIns="12050" rIns="0" bIns="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343433"/>
                </a:solidFill>
                <a:latin typeface="Tahoma"/>
                <a:ea typeface="Tahoma"/>
                <a:cs typeface="Tahoma"/>
                <a:sym typeface="Tahoma"/>
              </a:rPr>
              <a:t>	 Come </a:t>
            </a:r>
            <a:r>
              <a:rPr lang="en-US" sz="7200" b="1" i="0" u="none" strike="noStrike" cap="none" dirty="0" err="1">
                <a:solidFill>
                  <a:srgbClr val="343433"/>
                </a:solidFill>
                <a:latin typeface="Tahoma"/>
                <a:ea typeface="Tahoma"/>
                <a:cs typeface="Tahoma"/>
                <a:sym typeface="Tahoma"/>
              </a:rPr>
              <a:t>utilizzare</a:t>
            </a:r>
            <a:r>
              <a:rPr lang="en-US" sz="7200" b="1" i="0" u="none" strike="noStrike" cap="none" dirty="0">
                <a:solidFill>
                  <a:srgbClr val="343433"/>
                </a:solidFill>
                <a:latin typeface="Tahoma"/>
                <a:ea typeface="Tahoma"/>
                <a:cs typeface="Tahoma"/>
                <a:sym typeface="Tahoma"/>
              </a:rPr>
              <a:t> Facebook?</a:t>
            </a:r>
            <a:endParaRPr dirty="0"/>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p:txBody>
      </p:sp>
      <p:pic>
        <p:nvPicPr>
          <p:cNvPr id="94" name="Google Shape;94;p1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78301" y="3129550"/>
            <a:ext cx="5246299" cy="2425175"/>
          </a:xfrm>
          <a:prstGeom prst="rect">
            <a:avLst/>
          </a:prstGeom>
          <a:noFill/>
          <a:ln>
            <a:noFill/>
          </a:ln>
        </p:spPr>
      </p:pic>
      <p:pic>
        <p:nvPicPr>
          <p:cNvPr id="95" name="Google Shape;95;p1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387848" y="5811327"/>
            <a:ext cx="2826513" cy="3429163"/>
          </a:xfrm>
          <a:prstGeom prst="rect">
            <a:avLst/>
          </a:prstGeom>
          <a:noFill/>
          <a:ln>
            <a:noFill/>
          </a:ln>
        </p:spPr>
      </p:pic>
      <p:sp>
        <p:nvSpPr>
          <p:cNvPr id="96" name="Google Shape;96;p13"/>
          <p:cNvSpPr txBox="1"/>
          <p:nvPr/>
        </p:nvSpPr>
        <p:spPr>
          <a:xfrm>
            <a:off x="2394961" y="2412230"/>
            <a:ext cx="281940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dirty="0">
                <a:solidFill>
                  <a:schemeClr val="dk1"/>
                </a:solidFill>
                <a:latin typeface="Calibri"/>
                <a:ea typeface="Calibri"/>
                <a:cs typeface="Calibri"/>
                <a:sym typeface="Calibri"/>
              </a:rPr>
              <a:t>Come </a:t>
            </a:r>
            <a:r>
              <a:rPr lang="en-US" sz="2800" b="1" i="0" u="none" strike="noStrike" cap="none" dirty="0" err="1">
                <a:solidFill>
                  <a:schemeClr val="dk1"/>
                </a:solidFill>
                <a:latin typeface="Calibri"/>
                <a:ea typeface="Calibri"/>
                <a:cs typeface="Calibri"/>
                <a:sym typeface="Calibri"/>
              </a:rPr>
              <a:t>registrarsi</a:t>
            </a:r>
            <a:r>
              <a:rPr lang="en-US" sz="2800" b="1" i="0" u="none" strike="noStrike" cap="none" dirty="0">
                <a:solidFill>
                  <a:schemeClr val="dk1"/>
                </a:solidFill>
                <a:latin typeface="Calibri"/>
                <a:ea typeface="Calibri"/>
                <a:cs typeface="Calibri"/>
                <a:sym typeface="Calibri"/>
              </a:rPr>
              <a:t>? </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97" name="Google Shape;97;p13"/>
          <p:cNvSpPr txBox="1"/>
          <p:nvPr/>
        </p:nvSpPr>
        <p:spPr>
          <a:xfrm>
            <a:off x="7243489" y="2390886"/>
            <a:ext cx="4762500" cy="73862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dirty="0">
                <a:solidFill>
                  <a:schemeClr val="dk1"/>
                </a:solidFill>
                <a:latin typeface="Calibri"/>
                <a:ea typeface="Calibri"/>
                <a:cs typeface="Calibri"/>
                <a:sym typeface="Calibri"/>
              </a:rPr>
              <a:t>Come </a:t>
            </a:r>
            <a:r>
              <a:rPr lang="en-US" sz="2800" b="1" i="0" u="none" strike="noStrike" cap="none" dirty="0" err="1">
                <a:solidFill>
                  <a:schemeClr val="dk1"/>
                </a:solidFill>
                <a:latin typeface="Calibri"/>
                <a:ea typeface="Calibri"/>
                <a:cs typeface="Calibri"/>
                <a:sym typeface="Calibri"/>
              </a:rPr>
              <a:t>aggiungere</a:t>
            </a:r>
            <a:r>
              <a:rPr lang="en-US" sz="2800" b="1" i="0" u="none" strike="noStrike" cap="none" dirty="0">
                <a:solidFill>
                  <a:schemeClr val="dk1"/>
                </a:solidFill>
                <a:latin typeface="Calibri"/>
                <a:ea typeface="Calibri"/>
                <a:cs typeface="Calibri"/>
                <a:sym typeface="Calibri"/>
              </a:rPr>
              <a:t> un </a:t>
            </a:r>
            <a:r>
              <a:rPr lang="en-US" sz="2800" b="1" i="0" u="none" strike="noStrike" cap="none" dirty="0" err="1">
                <a:solidFill>
                  <a:schemeClr val="dk1"/>
                </a:solidFill>
                <a:latin typeface="Calibri"/>
                <a:ea typeface="Calibri"/>
                <a:cs typeface="Calibri"/>
                <a:sym typeface="Calibri"/>
              </a:rPr>
              <a:t>amico</a:t>
            </a:r>
            <a:r>
              <a:rPr lang="en-US" sz="2800" b="1" i="0" u="none" strike="noStrike" cap="none" dirty="0">
                <a:solidFill>
                  <a:schemeClr val="dk1"/>
                </a:solidFill>
                <a:latin typeface="Calibri"/>
                <a:ea typeface="Calibri"/>
                <a:cs typeface="Calibri"/>
                <a:sym typeface="Calibri"/>
              </a:rPr>
              <a:t>? </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98" name="Google Shape;98;p1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257777" y="2897338"/>
            <a:ext cx="4733925" cy="2924175"/>
          </a:xfrm>
          <a:prstGeom prst="rect">
            <a:avLst/>
          </a:prstGeom>
          <a:noFill/>
          <a:ln>
            <a:noFill/>
          </a:ln>
        </p:spPr>
      </p:pic>
      <p:pic>
        <p:nvPicPr>
          <p:cNvPr id="99" name="Google Shape;99;p13"/>
          <p:cNvPicPr preferRelativeResize="0"/>
          <p:nvPr/>
        </p:nvPicPr>
        <p:blipFill rotWithShape="1">
          <a:blip r:embed="rId6">
            <a:alphaModFix/>
          </a:blip>
          <a:srcRect/>
          <a:stretch/>
        </p:blipFill>
        <p:spPr>
          <a:xfrm>
            <a:off x="7243488" y="6654370"/>
            <a:ext cx="4762500" cy="1743075"/>
          </a:xfrm>
          <a:prstGeom prst="rect">
            <a:avLst/>
          </a:prstGeom>
          <a:noFill/>
          <a:ln>
            <a:noFill/>
          </a:ln>
        </p:spPr>
      </p:pic>
      <p:sp>
        <p:nvSpPr>
          <p:cNvPr id="100" name="Google Shape;100;p13"/>
          <p:cNvSpPr txBox="1"/>
          <p:nvPr/>
        </p:nvSpPr>
        <p:spPr>
          <a:xfrm>
            <a:off x="12996591" y="2411020"/>
            <a:ext cx="4498384" cy="73862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dirty="0">
                <a:solidFill>
                  <a:schemeClr val="dk1"/>
                </a:solidFill>
                <a:latin typeface="Calibri"/>
                <a:ea typeface="Calibri"/>
                <a:cs typeface="Calibri"/>
                <a:sym typeface="Calibri"/>
              </a:rPr>
              <a:t>Come </a:t>
            </a:r>
            <a:r>
              <a:rPr lang="en-US" sz="2800" b="1" i="0" u="none" strike="noStrike" cap="none" dirty="0" err="1">
                <a:solidFill>
                  <a:schemeClr val="dk1"/>
                </a:solidFill>
                <a:latin typeface="Calibri"/>
                <a:ea typeface="Calibri"/>
                <a:cs typeface="Calibri"/>
                <a:sym typeface="Calibri"/>
              </a:rPr>
              <a:t>entrare</a:t>
            </a:r>
            <a:r>
              <a:rPr lang="en-US" sz="2800" b="1" i="0" u="none" strike="noStrike" cap="none" dirty="0">
                <a:solidFill>
                  <a:schemeClr val="dk1"/>
                </a:solidFill>
                <a:latin typeface="Calibri"/>
                <a:ea typeface="Calibri"/>
                <a:cs typeface="Calibri"/>
                <a:sym typeface="Calibri"/>
              </a:rPr>
              <a:t> in un </a:t>
            </a:r>
            <a:r>
              <a:rPr lang="en-US" sz="2800" b="1" i="0" u="none" strike="noStrike" cap="none" dirty="0" err="1">
                <a:solidFill>
                  <a:schemeClr val="dk1"/>
                </a:solidFill>
                <a:latin typeface="Calibri"/>
                <a:ea typeface="Calibri"/>
                <a:cs typeface="Calibri"/>
                <a:sym typeface="Calibri"/>
              </a:rPr>
              <a:t>gruppo</a:t>
            </a:r>
            <a:r>
              <a:rPr lang="en-US" sz="2800" b="1" i="0" u="none" strike="noStrike" cap="none" dirty="0">
                <a:solidFill>
                  <a:schemeClr val="dk1"/>
                </a:solidFill>
                <a:latin typeface="Calibri"/>
                <a:ea typeface="Calibri"/>
                <a:cs typeface="Calibri"/>
                <a:sym typeface="Calibri"/>
              </a:rPr>
              <a:t>?</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101" name="Google Shape;101;p13"/>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2475123" y="3149684"/>
            <a:ext cx="5229402" cy="2585056"/>
          </a:xfrm>
          <a:prstGeom prst="rect">
            <a:avLst/>
          </a:prstGeom>
          <a:noFill/>
          <a:ln>
            <a:noFill/>
          </a:ln>
        </p:spPr>
      </p:pic>
      <p:pic>
        <p:nvPicPr>
          <p:cNvPr id="102" name="Google Shape;102;p13"/>
          <p:cNvPicPr preferRelativeResize="0"/>
          <p:nvPr/>
        </p:nvPicPr>
        <p:blipFill rotWithShape="1">
          <a:blip r:embed="rId8">
            <a:alphaModFix/>
          </a:blip>
          <a:srcRect/>
          <a:stretch/>
        </p:blipFill>
        <p:spPr>
          <a:xfrm>
            <a:off x="12475123" y="6839960"/>
            <a:ext cx="5627565" cy="1371894"/>
          </a:xfrm>
          <a:prstGeom prst="rect">
            <a:avLst/>
          </a:prstGeom>
          <a:noFill/>
          <a:ln>
            <a:noFill/>
          </a:ln>
        </p:spPr>
      </p:pic>
      <p:pic>
        <p:nvPicPr>
          <p:cNvPr id="103" name="Google Shape;103;p13"/>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595655" y="942898"/>
            <a:ext cx="1309345" cy="130934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4"/>
          <p:cNvSpPr txBox="1"/>
          <p:nvPr/>
        </p:nvSpPr>
        <p:spPr>
          <a:xfrm>
            <a:off x="793775" y="1046510"/>
            <a:ext cx="14552905" cy="1981938"/>
          </a:xfrm>
          <a:prstGeom prst="rect">
            <a:avLst/>
          </a:prstGeom>
          <a:noFill/>
          <a:ln>
            <a:noFill/>
          </a:ln>
        </p:spPr>
        <p:txBody>
          <a:bodyPr spcFirstLastPara="1" wrap="square" lIns="0" tIns="12050" rIns="0" bIns="0" anchor="t" anchorCtr="0">
            <a:spAutoFit/>
          </a:bodyPr>
          <a:lstStyle/>
          <a:p>
            <a:pPr lvl="0">
              <a:buSzPts val="7200"/>
            </a:pPr>
            <a:r>
              <a:rPr lang="en-US" sz="7200" b="1" i="0" u="none" strike="noStrike" cap="none" dirty="0">
                <a:solidFill>
                  <a:srgbClr val="343433"/>
                </a:solidFill>
                <a:latin typeface="Tahoma"/>
                <a:ea typeface="Tahoma"/>
                <a:cs typeface="Tahoma"/>
                <a:sym typeface="Tahoma"/>
              </a:rPr>
              <a:t>	 </a:t>
            </a:r>
            <a:r>
              <a:rPr lang="en-US" sz="7200" b="1" dirty="0">
                <a:solidFill>
                  <a:srgbClr val="343433"/>
                </a:solidFill>
                <a:latin typeface="Tahoma"/>
                <a:ea typeface="Tahoma"/>
                <a:cs typeface="Tahoma"/>
                <a:sym typeface="Tahoma"/>
              </a:rPr>
              <a:t>Come </a:t>
            </a:r>
            <a:r>
              <a:rPr lang="en-US" sz="7200" b="1" dirty="0" err="1">
                <a:solidFill>
                  <a:srgbClr val="343433"/>
                </a:solidFill>
                <a:latin typeface="Tahoma"/>
                <a:ea typeface="Tahoma"/>
                <a:cs typeface="Tahoma"/>
                <a:sym typeface="Tahoma"/>
              </a:rPr>
              <a:t>utilizzare</a:t>
            </a:r>
            <a:r>
              <a:rPr lang="en-US" sz="7200" b="1" dirty="0">
                <a:solidFill>
                  <a:srgbClr val="343433"/>
                </a:solidFill>
                <a:latin typeface="Tahoma"/>
                <a:ea typeface="Tahoma"/>
                <a:cs typeface="Tahoma"/>
                <a:sym typeface="Tahoma"/>
              </a:rPr>
              <a:t> Facebook?</a:t>
            </a:r>
            <a:endParaRPr lang="en-US" sz="7200" dirty="0"/>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p:txBody>
      </p:sp>
      <p:sp>
        <p:nvSpPr>
          <p:cNvPr id="112" name="Google Shape;112;p14"/>
          <p:cNvSpPr txBox="1"/>
          <p:nvPr/>
        </p:nvSpPr>
        <p:spPr>
          <a:xfrm>
            <a:off x="1499845" y="2457374"/>
            <a:ext cx="5827511" cy="73862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dirty="0">
                <a:solidFill>
                  <a:schemeClr val="dk1"/>
                </a:solidFill>
                <a:latin typeface="Calibri"/>
                <a:ea typeface="Calibri"/>
                <a:cs typeface="Calibri"/>
                <a:sym typeface="Calibri"/>
              </a:rPr>
              <a:t>Come </a:t>
            </a:r>
            <a:r>
              <a:rPr lang="en-US" sz="2800" b="1" i="0" u="none" strike="noStrike" cap="none" dirty="0" err="1">
                <a:solidFill>
                  <a:schemeClr val="dk1"/>
                </a:solidFill>
                <a:latin typeface="Calibri"/>
                <a:ea typeface="Calibri"/>
                <a:cs typeface="Calibri"/>
                <a:sym typeface="Calibri"/>
              </a:rPr>
              <a:t>scrivere</a:t>
            </a:r>
            <a:r>
              <a:rPr lang="en-US" sz="2800" b="1" i="0" u="none" strike="noStrike" cap="none" dirty="0">
                <a:solidFill>
                  <a:schemeClr val="dk1"/>
                </a:solidFill>
                <a:latin typeface="Calibri"/>
                <a:ea typeface="Calibri"/>
                <a:cs typeface="Calibri"/>
                <a:sym typeface="Calibri"/>
              </a:rPr>
              <a:t> una post? </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113" name="Google Shape;113;p14"/>
          <p:cNvSpPr txBox="1"/>
          <p:nvPr/>
        </p:nvSpPr>
        <p:spPr>
          <a:xfrm>
            <a:off x="10038228" y="2505099"/>
            <a:ext cx="4868499"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dirty="0">
                <a:solidFill>
                  <a:schemeClr val="dk1"/>
                </a:solidFill>
                <a:latin typeface="Calibri"/>
                <a:ea typeface="Calibri"/>
                <a:cs typeface="Calibri"/>
                <a:sym typeface="Calibri"/>
              </a:rPr>
              <a:t>Come </a:t>
            </a:r>
            <a:r>
              <a:rPr lang="en-US" sz="2800" b="1" i="0" u="none" strike="noStrike" cap="none" dirty="0" err="1">
                <a:solidFill>
                  <a:schemeClr val="dk1"/>
                </a:solidFill>
                <a:latin typeface="Calibri"/>
                <a:ea typeface="Calibri"/>
                <a:cs typeface="Calibri"/>
                <a:sym typeface="Calibri"/>
              </a:rPr>
              <a:t>inviare</a:t>
            </a:r>
            <a:r>
              <a:rPr lang="en-US" sz="2800" b="1" i="0" u="none" strike="noStrike" cap="none" dirty="0">
                <a:solidFill>
                  <a:schemeClr val="dk1"/>
                </a:solidFill>
                <a:latin typeface="Calibri"/>
                <a:ea typeface="Calibri"/>
                <a:cs typeface="Calibri"/>
                <a:sym typeface="Calibri"/>
              </a:rPr>
              <a:t> </a:t>
            </a:r>
            <a:r>
              <a:rPr lang="en-US" sz="2800" b="1" i="0" u="none" strike="noStrike" cap="none" dirty="0" err="1">
                <a:solidFill>
                  <a:schemeClr val="dk1"/>
                </a:solidFill>
                <a:latin typeface="Calibri"/>
                <a:ea typeface="Calibri"/>
                <a:cs typeface="Calibri"/>
                <a:sym typeface="Calibri"/>
              </a:rPr>
              <a:t>messaggi</a:t>
            </a:r>
            <a:r>
              <a:rPr lang="en-US" sz="2800" b="1" i="0" u="none" strike="noStrike" cap="none" dirty="0">
                <a:solidFill>
                  <a:schemeClr val="dk1"/>
                </a:solidFill>
                <a:latin typeface="Calibri"/>
                <a:ea typeface="Calibri"/>
                <a:cs typeface="Calibri"/>
                <a:sym typeface="Calibri"/>
              </a:rPr>
              <a:t>?</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114" name="Google Shape;114;p14"/>
          <p:cNvPicPr preferRelativeResize="0"/>
          <p:nvPr/>
        </p:nvPicPr>
        <p:blipFill rotWithShape="1">
          <a:blip r:embed="rId3">
            <a:alphaModFix/>
          </a:blip>
          <a:srcRect/>
          <a:stretch/>
        </p:blipFill>
        <p:spPr>
          <a:xfrm>
            <a:off x="1779499" y="3243763"/>
            <a:ext cx="5103119" cy="2829767"/>
          </a:xfrm>
          <a:prstGeom prst="rect">
            <a:avLst/>
          </a:prstGeom>
          <a:noFill/>
          <a:ln>
            <a:noFill/>
          </a:ln>
        </p:spPr>
      </p:pic>
      <p:pic>
        <p:nvPicPr>
          <p:cNvPr id="115" name="Google Shape;115;p14"/>
          <p:cNvPicPr preferRelativeResize="0"/>
          <p:nvPr/>
        </p:nvPicPr>
        <p:blipFill rotWithShape="1">
          <a:blip r:embed="rId4">
            <a:alphaModFix/>
          </a:blip>
          <a:srcRect/>
          <a:stretch/>
        </p:blipFill>
        <p:spPr>
          <a:xfrm>
            <a:off x="2574336" y="6241120"/>
            <a:ext cx="3354024" cy="2822797"/>
          </a:xfrm>
          <a:prstGeom prst="rect">
            <a:avLst/>
          </a:prstGeom>
          <a:noFill/>
          <a:ln>
            <a:noFill/>
          </a:ln>
        </p:spPr>
      </p:pic>
      <p:pic>
        <p:nvPicPr>
          <p:cNvPr id="116" name="Google Shape;116;p14"/>
          <p:cNvPicPr preferRelativeResize="0"/>
          <p:nvPr/>
        </p:nvPicPr>
        <p:blipFill rotWithShape="1">
          <a:blip r:embed="rId5">
            <a:alphaModFix/>
          </a:blip>
          <a:srcRect/>
          <a:stretch/>
        </p:blipFill>
        <p:spPr>
          <a:xfrm>
            <a:off x="7966302" y="3306030"/>
            <a:ext cx="9012353" cy="3674940"/>
          </a:xfrm>
          <a:prstGeom prst="rect">
            <a:avLst/>
          </a:prstGeom>
          <a:noFill/>
          <a:ln>
            <a:noFill/>
          </a:ln>
        </p:spPr>
      </p:pic>
      <p:pic>
        <p:nvPicPr>
          <p:cNvPr id="117" name="Google Shape;117;p14"/>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95655" y="942898"/>
            <a:ext cx="1309345" cy="130934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5"/>
          <p:cNvSpPr txBox="1"/>
          <p:nvPr/>
        </p:nvSpPr>
        <p:spPr>
          <a:xfrm>
            <a:off x="696620" y="800099"/>
            <a:ext cx="16143580" cy="8014358"/>
          </a:xfrm>
          <a:prstGeom prst="rect">
            <a:avLst/>
          </a:prstGeom>
          <a:noFill/>
          <a:ln>
            <a:noFill/>
          </a:ln>
        </p:spPr>
        <p:txBody>
          <a:bodyPr spcFirstLastPara="1" wrap="square" lIns="0" tIns="1205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 	             </a:t>
            </a:r>
            <a:r>
              <a:rPr lang="en-US" sz="7200" b="1" i="0" u="none" strike="noStrike" cap="none" dirty="0" err="1">
                <a:solidFill>
                  <a:srgbClr val="343433"/>
                </a:solidFill>
                <a:latin typeface="Tahoma"/>
                <a:ea typeface="Tahoma"/>
                <a:cs typeface="Tahoma"/>
                <a:sym typeface="Tahoma"/>
              </a:rPr>
              <a:t>Unità</a:t>
            </a:r>
            <a:r>
              <a:rPr lang="en-US" sz="7200" b="1" i="0" u="none" strike="noStrike" cap="none" dirty="0">
                <a:solidFill>
                  <a:srgbClr val="343433"/>
                </a:solidFill>
                <a:latin typeface="Tahoma"/>
                <a:ea typeface="Tahoma"/>
                <a:cs typeface="Tahoma"/>
                <a:sym typeface="Tahoma"/>
              </a:rPr>
              <a:t> 1.2: WhatsApp</a:t>
            </a:r>
            <a:endParaRPr dirty="0"/>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a:p>
            <a:pPr lvl="0">
              <a:buSzPts val="2800"/>
            </a:pPr>
            <a:r>
              <a:rPr lang="it-IT" sz="2800" dirty="0">
                <a:solidFill>
                  <a:schemeClr val="dk1"/>
                </a:solidFill>
                <a:latin typeface="Calibri"/>
                <a:ea typeface="Calibri"/>
                <a:cs typeface="Calibri"/>
                <a:sym typeface="Calibri"/>
              </a:rPr>
              <a:t>WhatsApp permette a due persone o a gruppi più numerosi di scambiarsi messaggi, immagini, video o messaggi audio attraverso la connessione internet e tra paesi diversi.</a:t>
            </a:r>
          </a:p>
          <a:p>
            <a:pPr lvl="0">
              <a:buSzPts val="2800"/>
            </a:pP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chemeClr val="dk1"/>
                </a:solidFill>
                <a:latin typeface="Calibri"/>
                <a:ea typeface="Calibri"/>
                <a:cs typeface="Calibri"/>
                <a:sym typeface="Calibri"/>
              </a:rPr>
              <a:t>Come </a:t>
            </a:r>
            <a:r>
              <a:rPr lang="en-US" sz="2800" b="1" i="0" u="none" strike="noStrike" cap="none" dirty="0" err="1">
                <a:solidFill>
                  <a:schemeClr val="dk1"/>
                </a:solidFill>
                <a:latin typeface="Calibri"/>
                <a:ea typeface="Calibri"/>
                <a:cs typeface="Calibri"/>
                <a:sym typeface="Calibri"/>
              </a:rPr>
              <a:t>registrarsi</a:t>
            </a:r>
            <a:r>
              <a:rPr lang="en-US" sz="2800" b="1" i="0" u="none" strike="noStrike" cap="none" dirty="0">
                <a:solidFill>
                  <a:schemeClr val="dk1"/>
                </a:solidFill>
                <a:latin typeface="Calibri"/>
                <a:ea typeface="Calibri"/>
                <a:cs typeface="Calibri"/>
                <a:sym typeface="Calibri"/>
              </a:rPr>
              <a:t> </a:t>
            </a:r>
            <a:r>
              <a:rPr lang="en-US" sz="2800" b="1" i="0" u="none" strike="noStrike" cap="none" dirty="0" err="1">
                <a:solidFill>
                  <a:schemeClr val="dk1"/>
                </a:solidFill>
                <a:latin typeface="Calibri"/>
                <a:ea typeface="Calibri"/>
                <a:cs typeface="Calibri"/>
                <a:sym typeface="Calibri"/>
              </a:rPr>
              <a:t>su</a:t>
            </a:r>
            <a:r>
              <a:rPr lang="en-US" sz="2800" b="1" i="0" u="none" strike="noStrike" cap="none" dirty="0">
                <a:solidFill>
                  <a:schemeClr val="dk1"/>
                </a:solidFill>
                <a:latin typeface="Calibri"/>
                <a:ea typeface="Calibri"/>
                <a:cs typeface="Calibri"/>
                <a:sym typeface="Calibri"/>
              </a:rPr>
              <a:t> WhatsApp? </a:t>
            </a:r>
            <a:endParaRPr dirty="0"/>
          </a:p>
          <a:p>
            <a:pPr marL="0" marR="0" lvl="0" indent="0" algn="l" rtl="0">
              <a:lnSpc>
                <a:spcPct val="100000"/>
              </a:lnSpc>
              <a:spcBef>
                <a:spcPts val="0"/>
              </a:spcBef>
              <a:spcAft>
                <a:spcPts val="0"/>
              </a:spcAft>
              <a:buClr>
                <a:srgbClr val="000000"/>
              </a:buClr>
              <a:buSzPts val="2800"/>
              <a:buFont typeface="Arial"/>
              <a:buNone/>
            </a:pPr>
            <a:endParaRPr b="1" i="0" u="none" strike="noStrike" cap="none" dirty="0">
              <a:solidFill>
                <a:schemeClr val="dk1"/>
              </a:solidFill>
              <a:latin typeface="Calibri"/>
              <a:ea typeface="Calibri"/>
              <a:cs typeface="Calibri"/>
              <a:sym typeface="Calibri"/>
            </a:endParaRPr>
          </a:p>
          <a:p>
            <a:pPr lvl="0">
              <a:buSzPts val="2800"/>
            </a:pPr>
            <a:r>
              <a:rPr lang="it-IT" sz="2800" dirty="0">
                <a:solidFill>
                  <a:schemeClr val="dk1"/>
                </a:solidFill>
                <a:latin typeface="Calibri"/>
                <a:ea typeface="Calibri"/>
                <a:cs typeface="Calibri"/>
                <a:sym typeface="Calibri"/>
              </a:rPr>
              <a:t>Una volta lanciato WhatsApp sul computer o aperto sul telefono, puoi registrarti inserendo il tuo nome e numero di telefono. Non è possibile registrarsi senza un numero di telefono. Una volta effettuato l'accesso al sito o all'applicazione, puoi cercare i nomi dei tuoi contatti nella barra di ricerca. Se i tuoi contatti sono registrati anche su WhatsApp, puoi inviare loro un messaggio. </a:t>
            </a:r>
          </a:p>
          <a:p>
            <a:pPr lvl="0">
              <a:buSzPts val="2800"/>
            </a:pP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chemeClr val="dk1"/>
                </a:solidFill>
                <a:latin typeface="Calibri"/>
                <a:ea typeface="Calibri"/>
                <a:cs typeface="Calibri"/>
                <a:sym typeface="Calibri"/>
              </a:rPr>
              <a:t>Come </a:t>
            </a:r>
            <a:r>
              <a:rPr lang="en-US" sz="2800" b="1" i="0" u="none" strike="noStrike" cap="none" dirty="0" err="1">
                <a:solidFill>
                  <a:schemeClr val="dk1"/>
                </a:solidFill>
                <a:latin typeface="Calibri"/>
                <a:ea typeface="Calibri"/>
                <a:cs typeface="Calibri"/>
                <a:sym typeface="Calibri"/>
              </a:rPr>
              <a:t>inviare</a:t>
            </a:r>
            <a:r>
              <a:rPr lang="en-US" sz="2800" b="1" i="0" u="none" strike="noStrike" cap="none" dirty="0">
                <a:solidFill>
                  <a:schemeClr val="dk1"/>
                </a:solidFill>
                <a:latin typeface="Calibri"/>
                <a:ea typeface="Calibri"/>
                <a:cs typeface="Calibri"/>
                <a:sym typeface="Calibri"/>
              </a:rPr>
              <a:t> </a:t>
            </a:r>
            <a:r>
              <a:rPr lang="en-US" sz="2800" b="1" i="0" u="none" strike="noStrike" cap="none" dirty="0" err="1">
                <a:solidFill>
                  <a:schemeClr val="dk1"/>
                </a:solidFill>
                <a:latin typeface="Calibri"/>
                <a:ea typeface="Calibri"/>
                <a:cs typeface="Calibri"/>
                <a:sym typeface="Calibri"/>
              </a:rPr>
              <a:t>foto</a:t>
            </a:r>
            <a:r>
              <a:rPr lang="en-US" sz="2800" b="1" i="0" u="none" strike="noStrike" cap="none" dirty="0">
                <a:solidFill>
                  <a:schemeClr val="dk1"/>
                </a:solidFill>
                <a:latin typeface="Calibri"/>
                <a:ea typeface="Calibri"/>
                <a:cs typeface="Calibri"/>
                <a:sym typeface="Calibri"/>
              </a:rPr>
              <a:t>, video, e audio </a:t>
            </a:r>
            <a:r>
              <a:rPr lang="en-US" sz="2800" b="1" i="0" u="none" strike="noStrike" cap="none" dirty="0" err="1">
                <a:solidFill>
                  <a:schemeClr val="dk1"/>
                </a:solidFill>
                <a:latin typeface="Calibri"/>
                <a:ea typeface="Calibri"/>
                <a:cs typeface="Calibri"/>
                <a:sym typeface="Calibri"/>
              </a:rPr>
              <a:t>su</a:t>
            </a:r>
            <a:r>
              <a:rPr lang="en-US" sz="2800" b="1" i="0" u="none" strike="noStrike" cap="none" dirty="0">
                <a:solidFill>
                  <a:schemeClr val="dk1"/>
                </a:solidFill>
                <a:latin typeface="Calibri"/>
                <a:ea typeface="Calibri"/>
                <a:cs typeface="Calibri"/>
                <a:sym typeface="Calibri"/>
              </a:rPr>
              <a:t> WhatsApp? </a:t>
            </a:r>
            <a:endParaRPr dirty="0"/>
          </a:p>
          <a:p>
            <a:pPr marL="0" marR="0" lvl="0" indent="0" algn="l" rtl="0">
              <a:lnSpc>
                <a:spcPct val="100000"/>
              </a:lnSpc>
              <a:spcBef>
                <a:spcPts val="0"/>
              </a:spcBef>
              <a:spcAft>
                <a:spcPts val="0"/>
              </a:spcAft>
              <a:buClr>
                <a:srgbClr val="000000"/>
              </a:buClr>
              <a:buSzPts val="2800"/>
              <a:buFont typeface="Arial"/>
              <a:buNone/>
            </a:pPr>
            <a:endParaRPr b="1" i="0" u="none" strike="noStrike" cap="none" dirty="0">
              <a:solidFill>
                <a:schemeClr val="dk1"/>
              </a:solidFill>
              <a:latin typeface="Calibri"/>
              <a:ea typeface="Calibri"/>
              <a:cs typeface="Calibri"/>
              <a:sym typeface="Calibri"/>
            </a:endParaRPr>
          </a:p>
          <a:p>
            <a:pPr lvl="0">
              <a:buSzPts val="2800"/>
            </a:pPr>
            <a:r>
              <a:rPr lang="it-IT" sz="2800" dirty="0">
                <a:solidFill>
                  <a:schemeClr val="dk1"/>
                </a:solidFill>
                <a:latin typeface="Calibri"/>
                <a:ea typeface="Calibri"/>
                <a:cs typeface="Calibri"/>
                <a:sym typeface="Calibri"/>
              </a:rPr>
              <a:t>Se vuoi inviare una foto o un video, puoi cliccare sul simbolo della foto accanto allo spazio del messaggio. Se vuoi inviare un messaggio audio, puoi cliccare sul microfono e continuare a premere finché il tuo messaggio non è finito.</a:t>
            </a:r>
            <a:endParaRPr sz="7200" b="1" i="0" u="none" strike="noStrike" cap="none" dirty="0">
              <a:solidFill>
                <a:srgbClr val="343433"/>
              </a:solidFill>
              <a:latin typeface="Tahoma"/>
              <a:ea typeface="Tahoma"/>
              <a:cs typeface="Tahoma"/>
              <a:sym typeface="Tahoma"/>
            </a:endParaRPr>
          </a:p>
        </p:txBody>
      </p:sp>
      <p:pic>
        <p:nvPicPr>
          <p:cNvPr id="126" name="Google Shape;126;p15" descr="WhatsApp — Wikipédi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25386" y="479387"/>
            <a:ext cx="1702903" cy="17082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6"/>
          <p:cNvSpPr txBox="1"/>
          <p:nvPr/>
        </p:nvSpPr>
        <p:spPr>
          <a:xfrm>
            <a:off x="696620" y="800099"/>
            <a:ext cx="16890339" cy="2843712"/>
          </a:xfrm>
          <a:prstGeom prst="rect">
            <a:avLst/>
          </a:prstGeom>
          <a:noFill/>
          <a:ln>
            <a:noFill/>
          </a:ln>
        </p:spPr>
        <p:txBody>
          <a:bodyPr spcFirstLastPara="1" wrap="square" lIns="0" tIns="1205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 	             </a:t>
            </a:r>
            <a:r>
              <a:rPr lang="en-US" sz="7200" b="1" i="0" u="none" strike="noStrike" cap="none" dirty="0" err="1">
                <a:solidFill>
                  <a:srgbClr val="343433"/>
                </a:solidFill>
                <a:latin typeface="Tahoma"/>
                <a:ea typeface="Tahoma"/>
                <a:cs typeface="Tahoma"/>
                <a:sym typeface="Tahoma"/>
              </a:rPr>
              <a:t>Unità</a:t>
            </a:r>
            <a:r>
              <a:rPr lang="en-US" sz="7200" b="1" i="0" u="none" strike="noStrike" cap="none" dirty="0">
                <a:solidFill>
                  <a:srgbClr val="343433"/>
                </a:solidFill>
                <a:latin typeface="Tahoma"/>
                <a:ea typeface="Tahoma"/>
                <a:cs typeface="Tahoma"/>
                <a:sym typeface="Tahoma"/>
              </a:rPr>
              <a:t> 1.3: Instagram</a:t>
            </a:r>
            <a:endParaRPr dirty="0"/>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a:p>
            <a:pPr lvl="0">
              <a:buSzPts val="2800"/>
            </a:pPr>
            <a:r>
              <a:rPr lang="it-IT" sz="2800" dirty="0">
                <a:solidFill>
                  <a:schemeClr val="dk1"/>
                </a:solidFill>
                <a:latin typeface="Calibri"/>
                <a:ea typeface="Calibri"/>
                <a:cs typeface="Calibri"/>
                <a:sym typeface="Calibri"/>
              </a:rPr>
              <a:t>Instagram offre la possibilità di condividere foto o video istantaneamente e per un periodo di 24 ore o meno. È presente sia sul computer che sul telefono. È possibile registrarsi con un account Facebook. </a:t>
            </a:r>
            <a:endParaRPr dirty="0"/>
          </a:p>
        </p:txBody>
      </p:sp>
      <p:sp>
        <p:nvSpPr>
          <p:cNvPr id="135" name="Google Shape;135;p16"/>
          <p:cNvSpPr txBox="1"/>
          <p:nvPr/>
        </p:nvSpPr>
        <p:spPr>
          <a:xfrm>
            <a:off x="2970500" y="3813679"/>
            <a:ext cx="5103119"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dirty="0">
                <a:solidFill>
                  <a:schemeClr val="dk1"/>
                </a:solidFill>
                <a:latin typeface="Calibri"/>
                <a:ea typeface="Calibri"/>
                <a:cs typeface="Calibri"/>
                <a:sym typeface="Calibri"/>
              </a:rPr>
              <a:t>Come </a:t>
            </a:r>
            <a:r>
              <a:rPr lang="en-US" sz="2800" b="1" i="0" u="none" strike="noStrike" cap="none" dirty="0" err="1">
                <a:solidFill>
                  <a:schemeClr val="dk1"/>
                </a:solidFill>
                <a:latin typeface="Calibri"/>
                <a:ea typeface="Calibri"/>
                <a:cs typeface="Calibri"/>
                <a:sym typeface="Calibri"/>
              </a:rPr>
              <a:t>registrarsi</a:t>
            </a:r>
            <a:r>
              <a:rPr lang="en-US" sz="2800" b="1" i="0" u="none" strike="noStrike" cap="none" dirty="0">
                <a:solidFill>
                  <a:schemeClr val="dk1"/>
                </a:solidFill>
                <a:latin typeface="Calibri"/>
                <a:ea typeface="Calibri"/>
                <a:cs typeface="Calibri"/>
                <a:sym typeface="Calibri"/>
              </a:rPr>
              <a:t>? </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136" name="Google Shape;136;p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616399" y="4552343"/>
            <a:ext cx="5811319" cy="4095225"/>
          </a:xfrm>
          <a:prstGeom prst="rect">
            <a:avLst/>
          </a:prstGeom>
          <a:noFill/>
          <a:ln>
            <a:noFill/>
          </a:ln>
        </p:spPr>
      </p:pic>
      <p:pic>
        <p:nvPicPr>
          <p:cNvPr id="137" name="Google Shape;137;p16"/>
          <p:cNvPicPr preferRelativeResize="0"/>
          <p:nvPr/>
        </p:nvPicPr>
        <p:blipFill rotWithShape="1">
          <a:blip r:embed="rId4">
            <a:alphaModFix/>
          </a:blip>
          <a:srcRect/>
          <a:stretch/>
        </p:blipFill>
        <p:spPr>
          <a:xfrm>
            <a:off x="9855136" y="4523011"/>
            <a:ext cx="6175710" cy="4056730"/>
          </a:xfrm>
          <a:prstGeom prst="rect">
            <a:avLst/>
          </a:prstGeom>
          <a:noFill/>
          <a:ln>
            <a:noFill/>
          </a:ln>
        </p:spPr>
      </p:pic>
      <p:sp>
        <p:nvSpPr>
          <p:cNvPr id="138" name="Google Shape;138;p16"/>
          <p:cNvSpPr txBox="1"/>
          <p:nvPr/>
        </p:nvSpPr>
        <p:spPr>
          <a:xfrm>
            <a:off x="10214381" y="3888506"/>
            <a:ext cx="545722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dirty="0">
                <a:solidFill>
                  <a:schemeClr val="dk1"/>
                </a:solidFill>
                <a:latin typeface="Calibri"/>
                <a:ea typeface="Calibri"/>
                <a:cs typeface="Calibri"/>
                <a:sym typeface="Calibri"/>
              </a:rPr>
              <a:t>Come </a:t>
            </a:r>
            <a:r>
              <a:rPr lang="en-US" sz="2800" b="1" i="0" u="none" strike="noStrike" cap="none" dirty="0" err="1">
                <a:solidFill>
                  <a:schemeClr val="dk1"/>
                </a:solidFill>
                <a:latin typeface="Calibri"/>
                <a:ea typeface="Calibri"/>
                <a:cs typeface="Calibri"/>
                <a:sym typeface="Calibri"/>
              </a:rPr>
              <a:t>seguire</a:t>
            </a:r>
            <a:r>
              <a:rPr lang="en-US" sz="2800" b="1" i="0" u="none" strike="noStrike" cap="none" dirty="0">
                <a:solidFill>
                  <a:schemeClr val="dk1"/>
                </a:solidFill>
                <a:latin typeface="Calibri"/>
                <a:ea typeface="Calibri"/>
                <a:cs typeface="Calibri"/>
                <a:sym typeface="Calibri"/>
              </a:rPr>
              <a:t> e </a:t>
            </a:r>
            <a:r>
              <a:rPr lang="en-US" sz="2800" b="1" i="0" u="none" strike="noStrike" cap="none" dirty="0" err="1">
                <a:solidFill>
                  <a:schemeClr val="dk1"/>
                </a:solidFill>
                <a:latin typeface="Calibri"/>
                <a:ea typeface="Calibri"/>
                <a:cs typeface="Calibri"/>
                <a:sym typeface="Calibri"/>
              </a:rPr>
              <a:t>comunicare</a:t>
            </a:r>
            <a:r>
              <a:rPr lang="en-US" sz="2800" b="1" i="0" u="none" strike="noStrike" cap="none" dirty="0">
                <a:solidFill>
                  <a:schemeClr val="dk1"/>
                </a:solidFill>
                <a:latin typeface="Calibri"/>
                <a:ea typeface="Calibri"/>
                <a:cs typeface="Calibri"/>
                <a:sym typeface="Calibri"/>
              </a:rPr>
              <a:t>? </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139" name="Google Shape;139;p16" descr="Instagram — Wikipédia"/>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73950" y="529323"/>
            <a:ext cx="1608351" cy="16083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7"/>
          <p:cNvSpPr txBox="1"/>
          <p:nvPr/>
        </p:nvSpPr>
        <p:spPr>
          <a:xfrm>
            <a:off x="696620" y="800099"/>
            <a:ext cx="16890339" cy="5213592"/>
          </a:xfrm>
          <a:prstGeom prst="rect">
            <a:avLst/>
          </a:prstGeom>
          <a:noFill/>
          <a:ln>
            <a:noFill/>
          </a:ln>
        </p:spPr>
        <p:txBody>
          <a:bodyPr spcFirstLastPara="1" wrap="square" lIns="0" tIns="1205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 	             </a:t>
            </a:r>
            <a:r>
              <a:rPr lang="en-US" sz="7200" b="1" i="0" u="none" strike="noStrike" cap="none" dirty="0">
                <a:solidFill>
                  <a:srgbClr val="343433"/>
                </a:solidFill>
                <a:latin typeface="Tahoma"/>
                <a:ea typeface="Tahoma"/>
                <a:cs typeface="Tahoma"/>
                <a:sym typeface="Tahoma"/>
              </a:rPr>
              <a:t>Come </a:t>
            </a:r>
            <a:r>
              <a:rPr lang="en-US" sz="7200" b="1" i="0" u="none" strike="noStrike" cap="none" dirty="0" err="1">
                <a:solidFill>
                  <a:srgbClr val="343433"/>
                </a:solidFill>
                <a:latin typeface="Tahoma"/>
                <a:ea typeface="Tahoma"/>
                <a:cs typeface="Tahoma"/>
                <a:sym typeface="Tahoma"/>
              </a:rPr>
              <a:t>pubblicare</a:t>
            </a:r>
            <a:r>
              <a:rPr lang="en-US" sz="7200" b="1" i="0" u="none" strike="noStrike" cap="none" dirty="0">
                <a:solidFill>
                  <a:srgbClr val="343433"/>
                </a:solidFill>
                <a:latin typeface="Tahoma"/>
                <a:ea typeface="Tahoma"/>
                <a:cs typeface="Tahoma"/>
                <a:sym typeface="Tahoma"/>
              </a:rPr>
              <a:t> una </a:t>
            </a:r>
            <a:r>
              <a:rPr lang="en-US" sz="7200" b="1" i="0" u="none" strike="noStrike" cap="none" dirty="0" err="1">
                <a:solidFill>
                  <a:srgbClr val="343433"/>
                </a:solidFill>
                <a:latin typeface="Tahoma"/>
                <a:ea typeface="Tahoma"/>
                <a:cs typeface="Tahoma"/>
                <a:sym typeface="Tahoma"/>
              </a:rPr>
              <a:t>foto</a:t>
            </a:r>
            <a:r>
              <a:rPr lang="en-US" sz="7200" b="1" i="0" u="none" strike="noStrike" cap="none" dirty="0">
                <a:solidFill>
                  <a:srgbClr val="343433"/>
                </a:solidFill>
                <a:latin typeface="Tahoma"/>
                <a:ea typeface="Tahoma"/>
                <a:cs typeface="Tahoma"/>
                <a:sym typeface="Tahoma"/>
              </a:rPr>
              <a:t>?</a:t>
            </a:r>
            <a:endParaRPr dirty="0"/>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a:p>
            <a:pPr lvl="0">
              <a:buSzPts val="2800"/>
            </a:pPr>
            <a:r>
              <a:rPr lang="it-IT" sz="2800" dirty="0">
                <a:solidFill>
                  <a:schemeClr val="dk1"/>
                </a:solidFill>
                <a:latin typeface="Calibri"/>
                <a:ea typeface="Calibri"/>
                <a:cs typeface="Calibri"/>
                <a:sym typeface="Calibri"/>
              </a:rPr>
              <a:t>Per pubblicare una foto su Instagram, hai due opzioni. Pubblicarla per 24 ore come "storia" o condividerla sul tuo profilo a tempo indeterminato o fino a quando vuoi cancellarla. </a:t>
            </a:r>
          </a:p>
          <a:p>
            <a:pPr lvl="0">
              <a:buSzPts val="2800"/>
            </a:pPr>
            <a:endParaRPr lang="it-IT" dirty="0">
              <a:solidFill>
                <a:schemeClr val="dk1"/>
              </a:solidFill>
              <a:latin typeface="Calibri"/>
              <a:ea typeface="Calibri"/>
              <a:cs typeface="Calibri"/>
              <a:sym typeface="Calibri"/>
            </a:endParaRPr>
          </a:p>
          <a:p>
            <a:pPr lvl="0">
              <a:buSzPts val="2800"/>
            </a:pPr>
            <a:r>
              <a:rPr lang="it-IT" sz="2800" dirty="0">
                <a:solidFill>
                  <a:schemeClr val="dk1"/>
                </a:solidFill>
                <a:latin typeface="Calibri"/>
                <a:ea typeface="Calibri"/>
                <a:cs typeface="Calibri"/>
                <a:sym typeface="Calibri"/>
              </a:rPr>
              <a:t>Per metterla in una "storia", puoi cliccare sul cerchio in alto a sinistra che simboleggia il tuo profilo (se hai inserito una foto profilo quando ti sei iscritto, è in questo cerchio) e inserire la tua foto o scattare una foto direttamente se sei sull'applicazione mobile. Scorrendo a destra o a sinistra, Instagram ti permette di cambiare i filtri di colore, in modo da poter modificare la foto a tuo piacimento. Poi, clicca sul simbolo "+" nella parte inferiore dello schermo e apri la o le foto che vuoi condividere.</a:t>
            </a:r>
            <a:endParaRPr dirty="0"/>
          </a:p>
        </p:txBody>
      </p:sp>
      <p:pic>
        <p:nvPicPr>
          <p:cNvPr id="148" name="Google Shape;148;p17" descr="Instagram — Wikipédi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3950" y="529323"/>
            <a:ext cx="1608351" cy="1608351"/>
          </a:xfrm>
          <a:prstGeom prst="rect">
            <a:avLst/>
          </a:prstGeom>
          <a:noFill/>
          <a:ln>
            <a:noFill/>
          </a:ln>
        </p:spPr>
      </p:pic>
      <p:pic>
        <p:nvPicPr>
          <p:cNvPr id="149" name="Google Shape;149;p17"/>
          <p:cNvPicPr preferRelativeResize="0"/>
          <p:nvPr/>
        </p:nvPicPr>
        <p:blipFill rotWithShape="1">
          <a:blip r:embed="rId4">
            <a:alphaModFix/>
          </a:blip>
          <a:srcRect/>
          <a:stretch/>
        </p:blipFill>
        <p:spPr>
          <a:xfrm>
            <a:off x="6476999" y="5855658"/>
            <a:ext cx="5427345" cy="333805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8"/>
          <p:cNvSpPr txBox="1"/>
          <p:nvPr/>
        </p:nvSpPr>
        <p:spPr>
          <a:xfrm>
            <a:off x="696620" y="800099"/>
            <a:ext cx="16174059" cy="8919734"/>
          </a:xfrm>
          <a:prstGeom prst="rect">
            <a:avLst/>
          </a:prstGeom>
          <a:noFill/>
          <a:ln>
            <a:noFill/>
          </a:ln>
        </p:spPr>
        <p:txBody>
          <a:bodyPr spcFirstLastPara="1" wrap="square" lIns="0" tIns="1205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 	             </a:t>
            </a:r>
            <a:r>
              <a:rPr lang="en-US" sz="7200" b="1" i="0" u="none" strike="noStrike" cap="none" dirty="0" err="1">
                <a:solidFill>
                  <a:srgbClr val="343433"/>
                </a:solidFill>
                <a:latin typeface="Tahoma"/>
                <a:ea typeface="Tahoma"/>
                <a:cs typeface="Tahoma"/>
                <a:sym typeface="Tahoma"/>
              </a:rPr>
              <a:t>Unità</a:t>
            </a:r>
            <a:r>
              <a:rPr lang="en-US" sz="7200" b="1" i="0" u="none" strike="noStrike" cap="none" dirty="0">
                <a:solidFill>
                  <a:srgbClr val="343433"/>
                </a:solidFill>
                <a:latin typeface="Tahoma"/>
                <a:ea typeface="Tahoma"/>
                <a:cs typeface="Tahoma"/>
                <a:sym typeface="Tahoma"/>
              </a:rPr>
              <a:t> 1.4: </a:t>
            </a:r>
            <a:r>
              <a:rPr lang="en-US" sz="7200" b="1" i="0" u="none" strike="noStrike" cap="none" dirty="0" err="1">
                <a:solidFill>
                  <a:srgbClr val="343433"/>
                </a:solidFill>
                <a:latin typeface="Tahoma"/>
                <a:ea typeface="Tahoma"/>
                <a:cs typeface="Tahoma"/>
                <a:sym typeface="Tahoma"/>
              </a:rPr>
              <a:t>TikTok</a:t>
            </a:r>
            <a:endParaRPr sz="7200" b="1" i="0" u="none" strike="noStrike" cap="none" dirty="0">
              <a:solidFill>
                <a:srgbClr val="343433"/>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a:p>
            <a:pPr lvl="0">
              <a:buSzPts val="2800"/>
            </a:pPr>
            <a:r>
              <a:rPr lang="it-IT" sz="2800" dirty="0">
                <a:solidFill>
                  <a:schemeClr val="dk1"/>
                </a:solidFill>
                <a:latin typeface="Calibri"/>
                <a:ea typeface="Calibri"/>
                <a:cs typeface="Calibri"/>
                <a:sym typeface="Calibri"/>
              </a:rPr>
              <a:t>Il principio di </a:t>
            </a:r>
            <a:r>
              <a:rPr lang="it-IT" sz="2800" dirty="0" err="1">
                <a:solidFill>
                  <a:schemeClr val="dk1"/>
                </a:solidFill>
                <a:latin typeface="Calibri"/>
                <a:ea typeface="Calibri"/>
                <a:cs typeface="Calibri"/>
                <a:sym typeface="Calibri"/>
              </a:rPr>
              <a:t>TikTok</a:t>
            </a:r>
            <a:r>
              <a:rPr lang="it-IT" sz="2800" dirty="0">
                <a:solidFill>
                  <a:schemeClr val="dk1"/>
                </a:solidFill>
                <a:latin typeface="Calibri"/>
                <a:ea typeface="Calibri"/>
                <a:cs typeface="Calibri"/>
                <a:sym typeface="Calibri"/>
              </a:rPr>
              <a:t> è la condivisione di video audio in formato 16\9. Questi video possono durare al massimo 15 secondi e possono includere suoni, immagini e sequenze video.</a:t>
            </a:r>
          </a:p>
          <a:p>
            <a:pPr lvl="0">
              <a:buSzPts val="2800"/>
            </a:pP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chemeClr val="dk1"/>
                </a:solidFill>
                <a:latin typeface="Calibri"/>
                <a:ea typeface="Calibri"/>
                <a:cs typeface="Calibri"/>
                <a:sym typeface="Calibri"/>
              </a:rPr>
              <a:t>Come </a:t>
            </a:r>
            <a:r>
              <a:rPr lang="en-US" sz="2800" b="1" i="0" u="none" strike="noStrike" cap="none" dirty="0" err="1">
                <a:solidFill>
                  <a:schemeClr val="dk1"/>
                </a:solidFill>
                <a:latin typeface="Calibri"/>
                <a:ea typeface="Calibri"/>
                <a:cs typeface="Calibri"/>
                <a:sym typeface="Calibri"/>
              </a:rPr>
              <a:t>creare</a:t>
            </a:r>
            <a:r>
              <a:rPr lang="en-US" sz="2800" b="1" i="0" u="none" strike="noStrike" cap="none" dirty="0">
                <a:solidFill>
                  <a:schemeClr val="dk1"/>
                </a:solidFill>
                <a:latin typeface="Calibri"/>
                <a:ea typeface="Calibri"/>
                <a:cs typeface="Calibri"/>
                <a:sym typeface="Calibri"/>
              </a:rPr>
              <a:t> un account </a:t>
            </a:r>
            <a:r>
              <a:rPr lang="en-US" sz="2800" b="1" i="0" u="none" strike="noStrike" cap="none" dirty="0" err="1">
                <a:solidFill>
                  <a:schemeClr val="dk1"/>
                </a:solidFill>
                <a:latin typeface="Calibri"/>
                <a:ea typeface="Calibri"/>
                <a:cs typeface="Calibri"/>
                <a:sym typeface="Calibri"/>
              </a:rPr>
              <a:t>su</a:t>
            </a:r>
            <a:r>
              <a:rPr lang="en-US" sz="2800" b="1" i="0" u="none" strike="noStrike" cap="none" dirty="0">
                <a:solidFill>
                  <a:schemeClr val="dk1"/>
                </a:solidFill>
                <a:latin typeface="Calibri"/>
                <a:ea typeface="Calibri"/>
                <a:cs typeface="Calibri"/>
                <a:sym typeface="Calibri"/>
              </a:rPr>
              <a:t> </a:t>
            </a:r>
            <a:r>
              <a:rPr lang="en-US" sz="2800" b="1" i="0" u="none" strike="noStrike" cap="none" dirty="0" err="1">
                <a:solidFill>
                  <a:schemeClr val="dk1"/>
                </a:solidFill>
                <a:latin typeface="Calibri"/>
                <a:ea typeface="Calibri"/>
                <a:cs typeface="Calibri"/>
                <a:sym typeface="Calibri"/>
              </a:rPr>
              <a:t>TikTok</a:t>
            </a:r>
            <a:r>
              <a:rPr lang="en-US" sz="2800" b="1" i="0" u="none" strike="noStrike" cap="none" dirty="0">
                <a:solidFill>
                  <a:schemeClr val="dk1"/>
                </a:solidFill>
                <a:latin typeface="Calibri"/>
                <a:ea typeface="Calibri"/>
                <a:cs typeface="Calibri"/>
                <a:sym typeface="Calibri"/>
              </a:rPr>
              <a:t>?</a:t>
            </a:r>
            <a:endParaRPr dirty="0"/>
          </a:p>
          <a:p>
            <a:pPr marL="0" marR="0" lvl="0" indent="0" algn="l" rtl="0">
              <a:lnSpc>
                <a:spcPct val="100000"/>
              </a:lnSpc>
              <a:spcBef>
                <a:spcPts val="0"/>
              </a:spcBef>
              <a:spcAft>
                <a:spcPts val="0"/>
              </a:spcAft>
              <a:buClr>
                <a:srgbClr val="000000"/>
              </a:buClr>
              <a:buSzPts val="2800"/>
              <a:buFont typeface="Arial"/>
              <a:buNone/>
            </a:pPr>
            <a:endParaRPr b="0" i="0" u="none" strike="noStrike" cap="none" dirty="0">
              <a:solidFill>
                <a:schemeClr val="dk1"/>
              </a:solidFill>
              <a:latin typeface="Calibri"/>
              <a:ea typeface="Calibri"/>
              <a:cs typeface="Calibri"/>
              <a:sym typeface="Calibri"/>
            </a:endParaRPr>
          </a:p>
          <a:p>
            <a:pPr lvl="0">
              <a:buSzPts val="2800"/>
            </a:pPr>
            <a:r>
              <a:rPr lang="it-IT" sz="2800" dirty="0">
                <a:solidFill>
                  <a:schemeClr val="dk1"/>
                </a:solidFill>
                <a:latin typeface="Calibri"/>
                <a:ea typeface="Calibri"/>
                <a:cs typeface="Calibri"/>
                <a:sym typeface="Calibri"/>
              </a:rPr>
              <a:t>Scarica </a:t>
            </a:r>
            <a:r>
              <a:rPr lang="it-IT" sz="2800" dirty="0" err="1">
                <a:solidFill>
                  <a:schemeClr val="dk1"/>
                </a:solidFill>
                <a:latin typeface="Calibri"/>
                <a:ea typeface="Calibri"/>
                <a:cs typeface="Calibri"/>
                <a:sym typeface="Calibri"/>
              </a:rPr>
              <a:t>TikTok</a:t>
            </a:r>
            <a:r>
              <a:rPr lang="it-IT" sz="2800" dirty="0">
                <a:solidFill>
                  <a:schemeClr val="dk1"/>
                </a:solidFill>
                <a:latin typeface="Calibri"/>
                <a:ea typeface="Calibri"/>
                <a:cs typeface="Calibri"/>
                <a:sym typeface="Calibri"/>
              </a:rPr>
              <a:t> da Google Play o App Store, poi apri l'app, tocca Profilo in basso a destra e scegli un metodo per iscriverti.</a:t>
            </a:r>
          </a:p>
          <a:p>
            <a:pPr lvl="0">
              <a:buSzPts val="2800"/>
            </a:pP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chemeClr val="dk1"/>
                </a:solidFill>
                <a:latin typeface="Calibri"/>
                <a:ea typeface="Calibri"/>
                <a:cs typeface="Calibri"/>
                <a:sym typeface="Calibri"/>
              </a:rPr>
              <a:t>Come </a:t>
            </a:r>
            <a:r>
              <a:rPr lang="en-US" sz="2800" b="1" i="0" u="none" strike="noStrike" cap="none" dirty="0" err="1">
                <a:solidFill>
                  <a:schemeClr val="dk1"/>
                </a:solidFill>
                <a:latin typeface="Calibri"/>
                <a:ea typeface="Calibri"/>
                <a:cs typeface="Calibri"/>
                <a:sym typeface="Calibri"/>
              </a:rPr>
              <a:t>creare</a:t>
            </a:r>
            <a:r>
              <a:rPr lang="en-US" sz="2800" b="1" i="0" u="none" strike="noStrike" cap="none" dirty="0">
                <a:solidFill>
                  <a:schemeClr val="dk1"/>
                </a:solidFill>
                <a:latin typeface="Calibri"/>
                <a:ea typeface="Calibri"/>
                <a:cs typeface="Calibri"/>
                <a:sym typeface="Calibri"/>
              </a:rPr>
              <a:t> un video </a:t>
            </a:r>
            <a:r>
              <a:rPr lang="en-US" sz="2800" b="1" i="0" u="none" strike="noStrike" cap="none" dirty="0" err="1">
                <a:solidFill>
                  <a:schemeClr val="dk1"/>
                </a:solidFill>
                <a:latin typeface="Calibri"/>
                <a:ea typeface="Calibri"/>
                <a:cs typeface="Calibri"/>
                <a:sym typeface="Calibri"/>
              </a:rPr>
              <a:t>su</a:t>
            </a:r>
            <a:r>
              <a:rPr lang="en-US" sz="2800" b="1" i="0" u="none" strike="noStrike" cap="none" dirty="0">
                <a:solidFill>
                  <a:schemeClr val="dk1"/>
                </a:solidFill>
                <a:latin typeface="Calibri"/>
                <a:ea typeface="Calibri"/>
                <a:cs typeface="Calibri"/>
                <a:sym typeface="Calibri"/>
              </a:rPr>
              <a:t> </a:t>
            </a:r>
            <a:r>
              <a:rPr lang="en-US" sz="2800" b="1" i="0" u="none" strike="noStrike" cap="none" dirty="0" err="1">
                <a:solidFill>
                  <a:schemeClr val="dk1"/>
                </a:solidFill>
                <a:latin typeface="Calibri"/>
                <a:ea typeface="Calibri"/>
                <a:cs typeface="Calibri"/>
                <a:sym typeface="Calibri"/>
              </a:rPr>
              <a:t>TikTok</a:t>
            </a:r>
            <a:r>
              <a:rPr lang="en-US" sz="2800" b="1" i="0" u="none" strike="noStrike" cap="none" dirty="0">
                <a:solidFill>
                  <a:schemeClr val="dk1"/>
                </a:solidFill>
                <a:latin typeface="Calibri"/>
                <a:ea typeface="Calibri"/>
                <a:cs typeface="Calibri"/>
                <a:sym typeface="Calibri"/>
              </a:rPr>
              <a:t>? </a:t>
            </a:r>
            <a:endParaRPr dirty="0"/>
          </a:p>
          <a:p>
            <a:pPr marL="0" marR="0" lvl="0" indent="0" algn="l" rtl="0">
              <a:lnSpc>
                <a:spcPct val="100000"/>
              </a:lnSpc>
              <a:spcBef>
                <a:spcPts val="0"/>
              </a:spcBef>
              <a:spcAft>
                <a:spcPts val="0"/>
              </a:spcAft>
              <a:buClr>
                <a:srgbClr val="000000"/>
              </a:buClr>
              <a:buSzPts val="2800"/>
              <a:buFont typeface="Arial"/>
              <a:buNone/>
            </a:pPr>
            <a:endParaRPr b="0" i="0" u="none" strike="noStrike" cap="none" dirty="0">
              <a:solidFill>
                <a:schemeClr val="dk1"/>
              </a:solidFill>
              <a:latin typeface="Calibri"/>
              <a:ea typeface="Calibri"/>
              <a:cs typeface="Calibri"/>
              <a:sym typeface="Calibri"/>
            </a:endParaRPr>
          </a:p>
          <a:p>
            <a:pPr lvl="0">
              <a:buSzPts val="2800"/>
            </a:pPr>
            <a:r>
              <a:rPr lang="it-IT" sz="2800" dirty="0">
                <a:solidFill>
                  <a:schemeClr val="dk1"/>
                </a:solidFill>
                <a:latin typeface="Calibri"/>
                <a:ea typeface="Calibri"/>
                <a:cs typeface="Calibri"/>
                <a:sym typeface="Calibri"/>
              </a:rPr>
              <a:t>Per creare un nuovo video, devi cliccare sul "+" in basso sullo schermo, caricare i contenuti dalla Libreria del tuo dispositivo o usare la tua Fotocamera, aggiungere suoni, effetti, filtri o altri strumenti della fotocamera, quindi avviare il tuo video premendo un pulsante. Ora puoi registrare il tuo contenuto, fare ulteriori modifiche nella pagina di pubblicazione e pubblicare il tuo video. </a:t>
            </a:r>
            <a:endParaRPr sz="2800" b="0" i="0" u="none" strike="noStrike" cap="none" dirty="0">
              <a:solidFill>
                <a:schemeClr val="dk1"/>
              </a:solidFill>
              <a:latin typeface="Calibri"/>
              <a:ea typeface="Calibri"/>
              <a:cs typeface="Calibri"/>
              <a:sym typeface="Calibri"/>
            </a:endParaRPr>
          </a:p>
          <a:p>
            <a:pPr marL="12700" marR="0" lvl="0" indent="0" algn="l" rtl="0">
              <a:lnSpc>
                <a:spcPct val="100000"/>
              </a:lnSpc>
              <a:spcBef>
                <a:spcPts val="95"/>
              </a:spcBef>
              <a:spcAft>
                <a:spcPts val="0"/>
              </a:spcAft>
              <a:buClr>
                <a:srgbClr val="000000"/>
              </a:buClr>
              <a:buSzPts val="7200"/>
              <a:buFont typeface="Arial"/>
              <a:buNone/>
            </a:pPr>
            <a:endParaRPr sz="7200" b="1" i="0" u="none" strike="noStrike" cap="none" dirty="0">
              <a:solidFill>
                <a:srgbClr val="343433"/>
              </a:solidFill>
              <a:latin typeface="Tahoma"/>
              <a:ea typeface="Tahoma"/>
              <a:cs typeface="Tahoma"/>
              <a:sym typeface="Tahoma"/>
            </a:endParaRPr>
          </a:p>
        </p:txBody>
      </p:sp>
      <p:pic>
        <p:nvPicPr>
          <p:cNvPr id="158" name="Google Shape;158;p18" descr="Tiktok Logo Icône De - Images vectorielles gratuites sur Pixaba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15083" y="505908"/>
            <a:ext cx="1418654" cy="1655182"/>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1172</TotalTime>
  <Words>479</Words>
  <Application>Microsoft Office PowerPoint</Application>
  <PresentationFormat>Personalizzato</PresentationFormat>
  <Paragraphs>96</Paragraphs>
  <Slides>13</Slides>
  <Notes>13</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13</vt:i4>
      </vt:variant>
    </vt:vector>
  </HeadingPairs>
  <TitlesOfParts>
    <vt:vector size="21" baseType="lpstr">
      <vt:lpstr>Verdana</vt:lpstr>
      <vt:lpstr>Calibri</vt:lpstr>
      <vt:lpstr>YADLjI9qxTA 0</vt:lpstr>
      <vt:lpstr>Times New Roman</vt:lpstr>
      <vt:lpstr>Noto Sans Symbols</vt:lpstr>
      <vt:lpstr>Arial</vt:lpstr>
      <vt:lpstr>Tahoma</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Monia Coppola</dc:creator>
  <cp:lastModifiedBy>Windows User</cp:lastModifiedBy>
  <cp:revision>16</cp:revision>
  <dcterms:created xsi:type="dcterms:W3CDTF">2021-03-23T16:52:22Z</dcterms:created>
  <dcterms:modified xsi:type="dcterms:W3CDTF">2022-08-09T08:04:42Z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2021-03-23T00:00:00Z</vt:filetime>
  </property>
  <property fmtid="{D5CDD505-2E9C-101B-9397-08002B2CF9AE}" pid="3" name="Creator">
    <vt:lpwstr>Canva</vt:lpwstr>
  </property>
  <property fmtid="{D5CDD505-2E9C-101B-9397-08002B2CF9AE}" pid="4" name="LastSaved">
    <vt:filetime>2021-03-23T00:00:00Z</vt:filetime>
  </property>
</Properties>
</file>