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70" r:id="rId5"/>
    <p:sldId id="271" r:id="rId6"/>
    <p:sldId id="302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306" r:id="rId17"/>
    <p:sldId id="303" r:id="rId18"/>
    <p:sldId id="281" r:id="rId19"/>
    <p:sldId id="307" r:id="rId20"/>
    <p:sldId id="304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305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265" r:id="rId43"/>
    <p:sldId id="262" r:id="rId44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73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378183"/>
            <a:ext cx="18288000" cy="904875"/>
          </a:xfrm>
          <a:custGeom>
            <a:avLst/>
            <a:gdLst/>
            <a:ahLst/>
            <a:cxnLst/>
            <a:rect l="l" t="t" r="r" b="b"/>
            <a:pathLst>
              <a:path w="18288000" h="904875">
                <a:moveTo>
                  <a:pt x="18287998" y="904874"/>
                </a:moveTo>
                <a:lnTo>
                  <a:pt x="0" y="904874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904874"/>
                </a:lnTo>
                <a:close/>
              </a:path>
            </a:pathLst>
          </a:custGeom>
          <a:solidFill>
            <a:srgbClr val="FDC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28700" y="2318456"/>
            <a:ext cx="781050" cy="104775"/>
          </a:xfrm>
          <a:custGeom>
            <a:avLst/>
            <a:gdLst/>
            <a:ahLst/>
            <a:cxnLst/>
            <a:rect l="l" t="t" r="r" b="b"/>
            <a:pathLst>
              <a:path w="781050" h="104775">
                <a:moveTo>
                  <a:pt x="781049" y="104774"/>
                </a:moveTo>
                <a:lnTo>
                  <a:pt x="0" y="104774"/>
                </a:lnTo>
                <a:lnTo>
                  <a:pt x="0" y="0"/>
                </a:lnTo>
                <a:lnTo>
                  <a:pt x="781049" y="0"/>
                </a:lnTo>
                <a:lnTo>
                  <a:pt x="781049" y="104774"/>
                </a:lnTo>
                <a:close/>
              </a:path>
            </a:pathLst>
          </a:custGeom>
          <a:solidFill>
            <a:srgbClr val="343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6000" y="972668"/>
            <a:ext cx="16256000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34343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34343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463323" y="0"/>
            <a:ext cx="9820275" cy="10287000"/>
          </a:xfrm>
          <a:custGeom>
            <a:avLst/>
            <a:gdLst/>
            <a:ahLst/>
            <a:cxnLst/>
            <a:rect l="l" t="t" r="r" b="b"/>
            <a:pathLst>
              <a:path w="9820275" h="10287000">
                <a:moveTo>
                  <a:pt x="982027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9820274" y="0"/>
                </a:lnTo>
                <a:lnTo>
                  <a:pt x="9820274" y="10286999"/>
                </a:lnTo>
                <a:close/>
              </a:path>
            </a:pathLst>
          </a:custGeom>
          <a:solidFill>
            <a:srgbClr val="FDC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028700"/>
            <a:ext cx="6067424" cy="35337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34343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688150" y="0"/>
            <a:ext cx="6600825" cy="10287000"/>
          </a:xfrm>
          <a:custGeom>
            <a:avLst/>
            <a:gdLst/>
            <a:ahLst/>
            <a:cxnLst/>
            <a:rect l="l" t="t" r="r" b="b"/>
            <a:pathLst>
              <a:path w="6600825" h="10287000">
                <a:moveTo>
                  <a:pt x="660082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6600824" y="0"/>
                </a:lnTo>
                <a:lnTo>
                  <a:pt x="6600824" y="10286999"/>
                </a:lnTo>
                <a:close/>
              </a:path>
            </a:pathLst>
          </a:custGeom>
          <a:solidFill>
            <a:srgbClr val="FDC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28700" y="6802415"/>
            <a:ext cx="781050" cy="104775"/>
          </a:xfrm>
          <a:custGeom>
            <a:avLst/>
            <a:gdLst/>
            <a:ahLst/>
            <a:cxnLst/>
            <a:rect l="l" t="t" r="r" b="b"/>
            <a:pathLst>
              <a:path w="781050" h="104775">
                <a:moveTo>
                  <a:pt x="781049" y="104774"/>
                </a:moveTo>
                <a:lnTo>
                  <a:pt x="0" y="104774"/>
                </a:lnTo>
                <a:lnTo>
                  <a:pt x="0" y="0"/>
                </a:lnTo>
                <a:lnTo>
                  <a:pt x="781049" y="0"/>
                </a:lnTo>
                <a:lnTo>
                  <a:pt x="781049" y="104774"/>
                </a:lnTo>
                <a:close/>
              </a:path>
            </a:pathLst>
          </a:custGeom>
          <a:solidFill>
            <a:srgbClr val="343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55687" y="1641740"/>
            <a:ext cx="13776625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rgbClr val="34343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35080" y="2203962"/>
            <a:ext cx="14017839" cy="2506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7.png"/><Relationship Id="rId10" Type="http://schemas.openxmlformats.org/officeDocument/2006/relationships/image" Target="../media/image4.jpeg"/><Relationship Id="rId4" Type="http://schemas.openxmlformats.org/officeDocument/2006/relationships/image" Target="../media/image60.png"/><Relationship Id="rId9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8166" y="7171360"/>
            <a:ext cx="89293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8650" algn="l"/>
                <a:tab pos="3552190" algn="l"/>
                <a:tab pos="5646420" algn="l"/>
                <a:tab pos="6562090" algn="l"/>
              </a:tabLst>
            </a:pPr>
            <a:r>
              <a:rPr lang="pl-PL" sz="2200" spc="-140" dirty="0">
                <a:solidFill>
                  <a:srgbClr val="16204A"/>
                </a:solidFill>
                <a:latin typeface="Verdana"/>
                <a:cs typeface="Verdana"/>
              </a:rPr>
              <a:t>BEZPIECZENSTWO ONLINE SENIOROW CELEM KREATYWNOSCI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028700"/>
            <a:ext cx="9058274" cy="527684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573000" y="1714500"/>
            <a:ext cx="5181600" cy="71429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4600" b="1" spc="-65" dirty="0">
                <a:latin typeface="Tahoma"/>
                <a:cs typeface="Tahoma"/>
              </a:rPr>
              <a:t>Nigdy nie jest za późno na...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4600" b="1" spc="-65" dirty="0">
                <a:latin typeface="Tahoma"/>
                <a:cs typeface="Tahoma"/>
              </a:rPr>
              <a:t>Wydawaj na kulturę, wygodnie </a:t>
            </a:r>
            <a:r>
              <a:rPr lang="it-IT" sz="4600" b="1" spc="-65" dirty="0" err="1">
                <a:latin typeface="Tahoma"/>
                <a:cs typeface="Tahoma"/>
              </a:rPr>
              <a:t>siedz</a:t>
            </a:r>
            <a:r>
              <a:rPr lang="pl-PL" sz="4600" b="1" spc="-65" dirty="0">
                <a:latin typeface="Tahoma"/>
                <a:cs typeface="Tahoma"/>
              </a:rPr>
              <a:t>ą</a:t>
            </a:r>
            <a:r>
              <a:rPr lang="it-IT" sz="4600" b="1" spc="-65" dirty="0">
                <a:latin typeface="Tahoma"/>
                <a:cs typeface="Tahoma"/>
              </a:rPr>
              <a:t>c w </a:t>
            </a:r>
            <a:r>
              <a:rPr lang="pl-PL" sz="4600" b="1" spc="-65" dirty="0">
                <a:latin typeface="Tahoma"/>
                <a:cs typeface="Tahoma"/>
              </a:rPr>
              <a:t>fotelu</a:t>
            </a:r>
            <a:endParaRPr lang="en-US" sz="4600" b="1" spc="-6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600" b="1" spc="-65" dirty="0">
                <a:latin typeface="Tahoma"/>
                <a:cs typeface="Tahoma"/>
              </a:rPr>
              <a:t>PARTNER: IAL FVG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4600" b="1" spc="-65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4600" b="1" spc="-65" dirty="0">
              <a:latin typeface="Tahoma"/>
              <a:cs typeface="Tahoma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0810149B-E773-4FD2-8753-63F9A97D2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0" y="8538424"/>
            <a:ext cx="4538637" cy="767324"/>
          </a:xfrm>
          <a:prstGeom prst="rect">
            <a:avLst/>
          </a:prstGeom>
        </p:spPr>
      </p:pic>
      <p:sp>
        <p:nvSpPr>
          <p:cNvPr id="8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1009222" y="9365314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1" y="9434939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1" y="9516180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81331" y="9365314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4293825" cy="88761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pl-PL" sz="7200" b="1" spc="-400" dirty="0">
                <a:solidFill>
                  <a:srgbClr val="343433"/>
                </a:solidFill>
                <a:latin typeface="Tahoma"/>
                <a:cs typeface="Tahoma"/>
              </a:rPr>
              <a:t>Rozdział 1. Oceń przed zakupem</a:t>
            </a:r>
          </a:p>
          <a:p>
            <a:pPr>
              <a:defRPr/>
            </a:pPr>
            <a:endParaRPr lang="es-ES" sz="7200" b="1" spc="-85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Sprawdź</a:t>
            </a:r>
            <a:r>
              <a:rPr lang="en-GB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nowe</a:t>
            </a:r>
            <a:r>
              <a:rPr lang="en-GB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firmy</a:t>
            </a:r>
            <a:endParaRPr lang="en-GB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Sprawdź stronę poprzez „skontaktuj się z nami” w witrynie, aby uzyskać adres i numer telefonu</a:t>
            </a: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defRPr/>
            </a:pPr>
            <a:endParaRPr lang="en-US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Następnie zrób krok dalej: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zadzwoń do firmy 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w celu weryfikacji.</a:t>
            </a: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Czemu? Niektórzy oszuści przechwytują dane kontaktowe prawdziwych firm, aby ich podejrzana strona wyglądała na legalną</a:t>
            </a:r>
          </a:p>
          <a:p>
            <a:pPr>
              <a:defRPr/>
            </a:pP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7200" spc="-85" dirty="0">
              <a:solidFill>
                <a:srgbClr val="343433"/>
              </a:solidFill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2" name="Pulsante di azione: Informazioni 1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87F85B80-7D23-4DF4-95F4-08A6EEC6336A}"/>
              </a:ext>
            </a:extLst>
          </p:cNvPr>
          <p:cNvSpPr/>
          <p:nvPr/>
        </p:nvSpPr>
        <p:spPr>
          <a:xfrm>
            <a:off x="14380029" y="4000500"/>
            <a:ext cx="1143000" cy="1600200"/>
          </a:xfrm>
          <a:prstGeom prst="actionButtonInform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96522" y="9504100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" y="9573725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31" y="9654966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68631" y="9504100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4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4293825" cy="89992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pl-PL" sz="7200" b="1" spc="-400" dirty="0">
                <a:solidFill>
                  <a:srgbClr val="343433"/>
                </a:solidFill>
                <a:latin typeface="Tahoma"/>
                <a:cs typeface="Tahoma"/>
              </a:rPr>
              <a:t>Rozdział 1. Oceń przed zakupem</a:t>
            </a:r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Uważaj</a:t>
            </a:r>
            <a:r>
              <a:rPr lang="en-GB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niesamowite</a:t>
            </a:r>
            <a:r>
              <a:rPr lang="en-GB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oferty</a:t>
            </a:r>
            <a:endParaRPr lang="en-GB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Czy zauważyłeś reklamę oferującą najniższe ceny lub przykuwającą wzrok ofertę darmowych rzeczy</a:t>
            </a: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>
              <a:defRPr/>
            </a:pPr>
            <a:endParaRPr lang="en-US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Pamiętaj, że jeśli oferta wygląda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zbyt dobrze, aby była prawdziwa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, prawdopodobnie nie jest prawdziwa.</a:t>
            </a:r>
            <a:r>
              <a:rPr lang="it-IT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es-E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Porównaj ceny przed zakupem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 Niezwykle niskie ceny mogą być sygnałem ostrzegawczym, że trafiłeś na fałszywą stronę, która została skonfigurowana w celu wyłudzenia Twoich danych osobowych lub kradzieży pieniędzy</a:t>
            </a:r>
            <a:r>
              <a:rPr lang="it-IT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xmlns="" id="{5B485B0B-0CF0-48B6-8BDC-6380ED0F1B52}"/>
                  </a:ext>
                </a:extLst>
              </p:cNvPr>
              <p:cNvSpPr txBox="1"/>
              <p:nvPr/>
            </p:nvSpPr>
            <p:spPr>
              <a:xfrm>
                <a:off x="7391400" y="2857500"/>
                <a:ext cx="838200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8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€</m:t>
                      </m:r>
                    </m:oMath>
                  </m:oMathPara>
                </a14:m>
                <a:endParaRPr lang="it-IT" sz="8000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5B485B0B-0CF0-48B6-8BDC-6380ED0F1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2857500"/>
                <a:ext cx="838200" cy="12311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xmlns="" id="{A518AF28-260C-46CB-8A63-FC1D03C7A489}"/>
                  </a:ext>
                </a:extLst>
              </p:cNvPr>
              <p:cNvSpPr txBox="1"/>
              <p:nvPr/>
            </p:nvSpPr>
            <p:spPr>
              <a:xfrm>
                <a:off x="10287000" y="2857500"/>
                <a:ext cx="838200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800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€</m:t>
                      </m:r>
                    </m:oMath>
                  </m:oMathPara>
                </a14:m>
                <a:endParaRPr lang="it-IT" sz="8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A518AF28-260C-46CB-8A63-FC1D03C7A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0" y="2857500"/>
                <a:ext cx="838200" cy="12311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xmlns="" id="{CECBEF3B-D261-43CB-B884-E456BC6964D4}"/>
                  </a:ext>
                </a:extLst>
              </p:cNvPr>
              <p:cNvSpPr txBox="1"/>
              <p:nvPr/>
            </p:nvSpPr>
            <p:spPr>
              <a:xfrm>
                <a:off x="8800008" y="2857500"/>
                <a:ext cx="838200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800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€</m:t>
                      </m:r>
                    </m:oMath>
                  </m:oMathPara>
                </a14:m>
                <a:endParaRPr lang="it-IT" sz="8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CECBEF3B-D261-43CB-B884-E456BC696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008" y="2857500"/>
                <a:ext cx="838200" cy="12311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xmlns="" id="{4826A626-20A6-45C5-B374-32E1F178D326}"/>
                  </a:ext>
                </a:extLst>
              </p:cNvPr>
              <p:cNvSpPr txBox="1"/>
              <p:nvPr/>
            </p:nvSpPr>
            <p:spPr>
              <a:xfrm>
                <a:off x="9548944" y="2857500"/>
                <a:ext cx="838200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800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€</m:t>
                      </m:r>
                    </m:oMath>
                  </m:oMathPara>
                </a14:m>
                <a:endParaRPr lang="it-IT" sz="8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4826A626-20A6-45C5-B374-32E1F178D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8944" y="2857500"/>
                <a:ext cx="838200" cy="12311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xmlns="" id="{64DECDE9-1EFE-4780-B704-E7F8D0342557}"/>
                  </a:ext>
                </a:extLst>
              </p:cNvPr>
              <p:cNvSpPr txBox="1"/>
              <p:nvPr/>
            </p:nvSpPr>
            <p:spPr>
              <a:xfrm>
                <a:off x="8051072" y="2857500"/>
                <a:ext cx="838200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800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€</m:t>
                      </m:r>
                    </m:oMath>
                  </m:oMathPara>
                </a14:m>
                <a:endParaRPr lang="it-IT" sz="8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64DECDE9-1EFE-4780-B704-E7F8D0342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072" y="2857500"/>
                <a:ext cx="838200" cy="12311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96522" y="9504100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12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" y="9573725"/>
            <a:ext cx="866849" cy="576706"/>
          </a:xfrm>
          <a:prstGeom prst="rect">
            <a:avLst/>
          </a:prstGeom>
        </p:spPr>
      </p:pic>
      <p:pic>
        <p:nvPicPr>
          <p:cNvPr id="13" name="Immagine 12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31" y="9654966"/>
            <a:ext cx="1453337" cy="495465"/>
          </a:xfrm>
          <a:prstGeom prst="rect">
            <a:avLst/>
          </a:prstGeom>
          <a:noFill/>
        </p:spPr>
      </p:pic>
      <p:sp>
        <p:nvSpPr>
          <p:cNvPr id="14" name="CasellaDiTesto 22"/>
          <p:cNvSpPr txBox="1"/>
          <p:nvPr/>
        </p:nvSpPr>
        <p:spPr>
          <a:xfrm>
            <a:off x="10168631" y="9504100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93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5741625" cy="87530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Rozdział</a:t>
            </a:r>
            <a:r>
              <a:rPr lang="es-ES" sz="7200" b="1" spc="-400" dirty="0">
                <a:solidFill>
                  <a:srgbClr val="343433"/>
                </a:solidFill>
                <a:latin typeface="Tahoma"/>
                <a:cs typeface="Tahoma"/>
              </a:rPr>
              <a:t> 2. </a:t>
            </a:r>
            <a:r>
              <a:rPr lang="pl-PL" sz="7200" b="1" spc="-85" dirty="0">
                <a:solidFill>
                  <a:srgbClr val="343433"/>
                </a:solidFill>
                <a:latin typeface="Tahoma"/>
                <a:cs typeface="Tahoma"/>
              </a:rPr>
              <a:t>Podstawy bezpieczeństwa w transakcjach gospodarczych online</a:t>
            </a:r>
            <a:endParaRPr lang="es-ES" sz="7200" b="1" spc="-85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Nie przeglądaj stron internetowych w publicznym wi-fi</a:t>
            </a:r>
            <a:endParaRPr lang="it-IT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Unikaj zakupów w publicznych sieciach Wi-Fi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 Osoba wpatrująca się w swój telefon obok Ciebie może być hakerem szpiegującym Twoją aktywność online</a:t>
            </a:r>
            <a:r>
              <a:rPr lang="it-IT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Zakupy online często wymagają podania informacji, które złodziej tożsamości chciałby zdobyć, w tym imienia i nazwiska, adresu i numeru karty kredytowej</a:t>
            </a: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46781422-4386-48FD-B421-A747CE508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0627" y="3314700"/>
            <a:ext cx="4226373" cy="2819400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96522" y="9504100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" y="9573725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31" y="9654966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68631" y="9504100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23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78479" y="1104900"/>
            <a:ext cx="16589349" cy="65370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pl-PL" sz="7200" b="1" spc="-400" dirty="0">
                <a:solidFill>
                  <a:srgbClr val="343433"/>
                </a:solidFill>
                <a:latin typeface="Tahoma"/>
                <a:cs typeface="Tahoma"/>
              </a:rPr>
              <a:t>Rozdział 2. Podstawy bezpieczeństwa w transakcjach gospodarczych online</a:t>
            </a: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Wybierz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mocne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hasła</a:t>
            </a:r>
            <a:endParaRPr lang="en-US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W większości przypadków konieczne jest zarejestrowanie się na stronie, aby coś kupić (bilety na wystawy sztuki, prenumerata ulubionego magazynu itp</a:t>
            </a:r>
            <a:r>
              <a:rPr lang="it-IT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W celu rejestracji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należy podać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: imię, nazwisko, adres e-mail, adres (do doręczeń), numer telefonu oraz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hasło</a:t>
            </a:r>
            <a:r>
              <a:rPr lang="it-IT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96522" y="9504100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" y="9573725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31" y="9654966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68631" y="9504100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81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732225" cy="8260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pl-PL" sz="7200" b="1" spc="-400" dirty="0">
                <a:solidFill>
                  <a:srgbClr val="343433"/>
                </a:solidFill>
                <a:latin typeface="Tahoma"/>
                <a:cs typeface="Tahoma"/>
              </a:rPr>
              <a:t>Rozdział 2. Podstawy bezpieczeństwa w transakcjach gospodarczych online</a:t>
            </a:r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Wybierz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mocne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hasła</a:t>
            </a:r>
            <a:endParaRPr lang="en-US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Mocne hasło jest jak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bezpieczna blokada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, która uniemożliwia cyberzłodziejom dostęp do kont, na których przechowujesz swoje prywatne informacje. Oto kilka wskazówek</a:t>
            </a: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defRPr/>
            </a:pP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Użyj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złożonego zestawu 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małych i wielkich cyfr, liter i symboli.</a:t>
            </a: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Unikaj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 słów słownikowych i informacji osobistych</a:t>
            </a: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• Nigdy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nie używaj ponownie 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haseł stosowanych w innych witrynach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96522" y="9504100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" y="9573725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31" y="9654966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68631" y="9504100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87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3303225" cy="8137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pl-PL" sz="7200" b="1" spc="-400" dirty="0">
                <a:solidFill>
                  <a:srgbClr val="343433"/>
                </a:solidFill>
                <a:latin typeface="Tahoma"/>
                <a:cs typeface="Tahoma"/>
              </a:rPr>
              <a:t>Rozdział 2. Podstawy bezpieczeństwa w transakcjach gospodarczych online</a:t>
            </a:r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Sprawdź zabezpieczenia strony internetowej przed zakupem</a:t>
            </a:r>
            <a:endParaRPr lang="it-IT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Poszukaj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ikony kłódki 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na pasku przeglądarki witryny, aby sprawdzić, czy korzystają one z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szyfrowania SSL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 (Secure Sockets Layer). Adres URL powinien również zaczynać się od „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”, a nie tylko „http</a:t>
            </a: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673AC625-C5DD-4167-ABEF-4EE882F88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868" y="4381500"/>
            <a:ext cx="3401863" cy="3414056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96522" y="9504100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" y="9573725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31" y="9654966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68631" y="9504100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09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4446225" cy="8137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pl-PL" sz="7200" b="1" spc="-400" dirty="0">
                <a:solidFill>
                  <a:srgbClr val="343433"/>
                </a:solidFill>
                <a:latin typeface="Tahoma"/>
                <a:cs typeface="Tahoma"/>
              </a:rPr>
              <a:t>Rozdział 2. Podstawy bezpieczeństwa w transakcjach gospodarczych online</a:t>
            </a:r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Sprawdź zabezpieczenia strony internetowej przed zakupem</a:t>
            </a:r>
          </a:p>
          <a:p>
            <a:pPr>
              <a:defRPr/>
            </a:pPr>
            <a:endParaRPr lang="pl-PL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Bezpieczne witryny są skonfigurowane tak, aby maskować udostępniane dane, takie jak hasła czy informacje finansowe. Robienie zakupów tylko w bezpiecznych witrynach zmniejsza ryzyko, że Twoje prywatne informacje zostaną naruszone podczas zakupów</a:t>
            </a: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96522" y="9504100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" y="9573725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31" y="9654966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68631" y="9504100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55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732225" cy="51828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pl-PL" sz="7200" b="1" spc="-400" dirty="0">
                <a:solidFill>
                  <a:srgbClr val="343433"/>
                </a:solidFill>
                <a:latin typeface="Tahoma"/>
                <a:cs typeface="Tahoma"/>
              </a:rPr>
              <a:t>Rozdział 2. Podstawy bezpieczeństwa w transakcjach gospodarczych online</a:t>
            </a:r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Sprawdź zabezpieczenia strony internetowej</a:t>
            </a:r>
            <a:endParaRPr lang="it-IT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przed zakupem</a:t>
            </a: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C0A98267-2E42-4649-B4FF-DD30C61B0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329" y="5841561"/>
            <a:ext cx="10564116" cy="2783788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xmlns="" id="{2D8EE82C-7A24-4622-B2EC-C19699039567}"/>
              </a:ext>
            </a:extLst>
          </p:cNvPr>
          <p:cNvSpPr/>
          <p:nvPr/>
        </p:nvSpPr>
        <p:spPr>
          <a:xfrm>
            <a:off x="6096000" y="5714670"/>
            <a:ext cx="2286000" cy="22098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4E419B7C-0C56-4023-B826-31238A5E7CA3}"/>
              </a:ext>
            </a:extLst>
          </p:cNvPr>
          <p:cNvSpPr txBox="1"/>
          <p:nvPr/>
        </p:nvSpPr>
        <p:spPr>
          <a:xfrm>
            <a:off x="11201400" y="37719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Lock + https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3DE92C4A-CB44-4763-804D-1FCA3D4A5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83029">
            <a:off x="9998991" y="3837695"/>
            <a:ext cx="542591" cy="2418182"/>
          </a:xfrm>
          <a:prstGeom prst="rect">
            <a:avLst/>
          </a:prstGeom>
        </p:spPr>
      </p:pic>
      <p:sp>
        <p:nvSpPr>
          <p:cNvPr id="10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96522" y="9504100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11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" y="9573725"/>
            <a:ext cx="866849" cy="576706"/>
          </a:xfrm>
          <a:prstGeom prst="rect">
            <a:avLst/>
          </a:prstGeom>
        </p:spPr>
      </p:pic>
      <p:pic>
        <p:nvPicPr>
          <p:cNvPr id="12" name="Immagin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31" y="9654966"/>
            <a:ext cx="1453337" cy="495465"/>
          </a:xfrm>
          <a:prstGeom prst="rect">
            <a:avLst/>
          </a:prstGeom>
          <a:noFill/>
        </p:spPr>
      </p:pic>
      <p:sp>
        <p:nvSpPr>
          <p:cNvPr id="13" name="CasellaDiTesto 22"/>
          <p:cNvSpPr txBox="1"/>
          <p:nvPr/>
        </p:nvSpPr>
        <p:spPr>
          <a:xfrm>
            <a:off x="10168631" y="9504100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30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3912825" cy="75219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pl-PL" sz="7200" b="1" spc="-400" dirty="0">
                <a:solidFill>
                  <a:srgbClr val="343433"/>
                </a:solidFill>
                <a:latin typeface="Tahoma"/>
                <a:cs typeface="Tahoma"/>
              </a:rPr>
              <a:t>Rozdział 2. Podstawy bezpieczeństwa w transakcjach gospodarczych online</a:t>
            </a:r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Chroń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swoje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dane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osobowe</a:t>
            </a:r>
            <a:endParaRPr lang="en-US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it-IT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Oczekuj </a:t>
            </a:r>
            <a:r>
              <a:rPr lang="it-IT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o pro</a:t>
            </a:r>
            <a:r>
              <a:rPr lang="en-GB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ś</a:t>
            </a:r>
            <a:r>
              <a:rPr lang="it-IT" altLang="es-E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bę</a:t>
            </a:r>
            <a:r>
              <a:rPr lang="it-IT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altLang="es-E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aby</a:t>
            </a:r>
            <a:r>
              <a:rPr lang="it-IT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es-E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podać</a:t>
            </a:r>
            <a:r>
              <a:rPr lang="it-IT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metod</a:t>
            </a:r>
            <a:r>
              <a:rPr lang="it-IT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ę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 płatności, adres do wysyłki, numer telefonu i adres e-mail. Jeśli platforma zakupów online poprosi o inne informacje, </a:t>
            </a:r>
            <a:r>
              <a:rPr lang="pl-PL" altLang="es-E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odejdź</a:t>
            </a: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96522" y="9504100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" y="9573725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31" y="9654966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68631" y="9504100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77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4890775" cy="8137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pl-PL" sz="7200" b="1" spc="-400" dirty="0">
                <a:solidFill>
                  <a:srgbClr val="343433"/>
                </a:solidFill>
                <a:latin typeface="Tahoma"/>
                <a:cs typeface="Tahoma"/>
              </a:rPr>
              <a:t>Rozdział 2. Podstawy bezpieczeństwa w transakcjach gospodarczych online</a:t>
            </a:r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Chroń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swoje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dane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osobowe</a:t>
            </a:r>
            <a:endParaRPr lang="en-US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altLang="es-E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Nigdy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 nie podawaj im informacji o swoim koncie bankowym, informacji dotyczących ubezpieczenia społecznego ani numeru prawa jazdy.</a:t>
            </a:r>
            <a:r>
              <a:rPr lang="it-IT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Podaj renomowanym sprzedawcom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minimalne dane osobowe 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niezbędne do sfinalizowania zakupu</a:t>
            </a: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96522" y="9504100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" y="9573725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31" y="9654966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68631" y="9504100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63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2604368"/>
            <a:ext cx="120904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pl-PL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 koniec tego modułu będziesz mógł</a:t>
            </a: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GB" sz="2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000" y="972671"/>
            <a:ext cx="1087120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7200" b="1" spc="-85" dirty="0">
                <a:solidFill>
                  <a:srgbClr val="343433"/>
                </a:solidFill>
                <a:latin typeface="Tahoma"/>
                <a:ea typeface="Calibri" panose="020F0502020204030204" pitchFamily="34" charset="0"/>
                <a:cs typeface="Tahoma"/>
              </a:rPr>
              <a:t>Cele</a:t>
            </a:r>
            <a:r>
              <a:rPr lang="es-ES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endParaRPr sz="72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23261" y="1046746"/>
            <a:ext cx="1838324" cy="1066799"/>
          </a:xfrm>
          <a:prstGeom prst="rect">
            <a:avLst/>
          </a:prstGeom>
        </p:spPr>
      </p:pic>
      <p:grpSp>
        <p:nvGrpSpPr>
          <p:cNvPr id="7" name="Group 2">
            <a:extLst>
              <a:ext uri="{FF2B5EF4-FFF2-40B4-BE49-F238E27FC236}">
                <a16:creationId xmlns:a16="http://schemas.microsoft.com/office/drawing/2014/main" xmlns="" id="{182FD971-7582-46F6-BF10-F255B9505257}"/>
              </a:ext>
            </a:extLst>
          </p:cNvPr>
          <p:cNvGrpSpPr/>
          <p:nvPr/>
        </p:nvGrpSpPr>
        <p:grpSpPr>
          <a:xfrm>
            <a:off x="864233" y="3634035"/>
            <a:ext cx="7746366" cy="1569660"/>
            <a:chOff x="4834469" y="1482096"/>
            <a:chExt cx="6775847" cy="1569660"/>
          </a:xfrm>
        </p:grpSpPr>
        <p:sp>
          <p:nvSpPr>
            <p:cNvPr id="11" name="TextBox 8">
              <a:extLst>
                <a:ext uri="{FF2B5EF4-FFF2-40B4-BE49-F238E27FC236}">
                  <a16:creationId xmlns:a16="http://schemas.microsoft.com/office/drawing/2014/main" xmlns="" id="{EF559382-5BC6-4147-90C8-4D908DE12B94}"/>
                </a:ext>
              </a:extLst>
            </p:cNvPr>
            <p:cNvSpPr txBox="1"/>
            <p:nvPr/>
          </p:nvSpPr>
          <p:spPr>
            <a:xfrm>
              <a:off x="5968327" y="1482096"/>
              <a:ext cx="5641989" cy="156966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just"/>
              <a:r>
                <a:rPr lang="pl-PL" altLang="ko-KR" sz="3200" dirty="0">
                  <a:cs typeface="Arial" pitchFamily="34" charset="0"/>
                </a:rPr>
                <a:t>Oce</a:t>
              </a:r>
              <a:r>
                <a:rPr lang="it-IT" altLang="ko-KR" sz="3200" dirty="0">
                  <a:cs typeface="Arial" pitchFamily="34" charset="0"/>
                </a:rPr>
                <a:t>ni</a:t>
              </a:r>
              <a:r>
                <a:rPr lang="pl-PL" altLang="ko-KR" sz="3200" dirty="0">
                  <a:cs typeface="Arial" pitchFamily="34" charset="0"/>
                </a:rPr>
                <a:t>ć</a:t>
              </a:r>
              <a:r>
                <a:rPr lang="it-IT" altLang="ko-KR" sz="3200" dirty="0">
                  <a:cs typeface="Arial" pitchFamily="34" charset="0"/>
                </a:rPr>
                <a:t> </a:t>
              </a:r>
              <a:r>
                <a:rPr lang="pl-PL" altLang="ko-KR" sz="3200" dirty="0">
                  <a:cs typeface="Arial" pitchFamily="34" charset="0"/>
                </a:rPr>
                <a:t>wartość danej usługi/dobra przed zakupem za pośrednictwem platformy zakupów online</a:t>
              </a:r>
              <a:r>
                <a:rPr lang="en-US" altLang="ko-KR" sz="3200" dirty="0">
                  <a:cs typeface="Arial" pitchFamily="34" charset="0"/>
                </a:rPr>
                <a:t>.</a:t>
              </a:r>
              <a:endParaRPr lang="ko-KR" altLang="en-US" sz="3200" dirty="0">
                <a:cs typeface="Arial" pitchFamily="34" charset="0"/>
              </a:endParaRPr>
            </a:p>
          </p:txBody>
        </p:sp>
        <p:sp>
          <p:nvSpPr>
            <p:cNvPr id="9" name="Oval 5">
              <a:extLst>
                <a:ext uri="{FF2B5EF4-FFF2-40B4-BE49-F238E27FC236}">
                  <a16:creationId xmlns:a16="http://schemas.microsoft.com/office/drawing/2014/main" xmlns="" id="{E450FE67-0C42-4C85-8C94-2C99E1B43EC7}"/>
                </a:ext>
              </a:extLst>
            </p:cNvPr>
            <p:cNvSpPr/>
            <p:nvPr/>
          </p:nvSpPr>
          <p:spPr>
            <a:xfrm>
              <a:off x="4834469" y="1491807"/>
              <a:ext cx="699766" cy="79685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2">
            <a:extLst>
              <a:ext uri="{FF2B5EF4-FFF2-40B4-BE49-F238E27FC236}">
                <a16:creationId xmlns:a16="http://schemas.microsoft.com/office/drawing/2014/main" xmlns="" id="{48AF574C-433C-4343-A90F-9DFE416DFD22}"/>
              </a:ext>
            </a:extLst>
          </p:cNvPr>
          <p:cNvGrpSpPr/>
          <p:nvPr/>
        </p:nvGrpSpPr>
        <p:grpSpPr>
          <a:xfrm>
            <a:off x="824924" y="5399460"/>
            <a:ext cx="7785675" cy="1569660"/>
            <a:chOff x="4834470" y="1482096"/>
            <a:chExt cx="6186103" cy="1569660"/>
          </a:xfrm>
        </p:grpSpPr>
        <p:sp>
          <p:nvSpPr>
            <p:cNvPr id="16" name="TextBox 8">
              <a:extLst>
                <a:ext uri="{FF2B5EF4-FFF2-40B4-BE49-F238E27FC236}">
                  <a16:creationId xmlns:a16="http://schemas.microsoft.com/office/drawing/2014/main" xmlns="" id="{EA0A3824-3737-4177-B92F-8AF4B162DD5A}"/>
                </a:ext>
              </a:extLst>
            </p:cNvPr>
            <p:cNvSpPr txBox="1"/>
            <p:nvPr/>
          </p:nvSpPr>
          <p:spPr>
            <a:xfrm>
              <a:off x="5895648" y="1482096"/>
              <a:ext cx="5124925" cy="156966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just"/>
              <a:r>
                <a:rPr lang="pl-PL" altLang="ko-KR" sz="3200" dirty="0">
                  <a:cs typeface="Arial" pitchFamily="34" charset="0"/>
                </a:rPr>
                <a:t>Dowiedz</a:t>
              </a:r>
              <a:r>
                <a:rPr lang="it-IT" altLang="ko-KR" sz="3200" dirty="0" err="1">
                  <a:cs typeface="Arial" pitchFamily="34" charset="0"/>
                </a:rPr>
                <a:t>ie</a:t>
              </a:r>
              <a:r>
                <a:rPr lang="pl-PL" altLang="ko-KR" sz="3200" dirty="0">
                  <a:cs typeface="Arial" pitchFamily="34" charset="0"/>
                </a:rPr>
                <a:t>ć</a:t>
              </a:r>
              <a:r>
                <a:rPr lang="it-IT" altLang="ko-KR" sz="3200" dirty="0">
                  <a:cs typeface="Arial" pitchFamily="34" charset="0"/>
                </a:rPr>
                <a:t> </a:t>
              </a:r>
              <a:r>
                <a:rPr lang="pl-PL" altLang="ko-KR" sz="3200" dirty="0">
                  <a:cs typeface="Arial" pitchFamily="34" charset="0"/>
                </a:rPr>
                <a:t>się, które dane osobowe są niezbędne do zakupu online, a które nie</a:t>
              </a:r>
              <a:r>
                <a:rPr lang="en-US" altLang="ko-KR" sz="3200" dirty="0">
                  <a:cs typeface="Arial" pitchFamily="34" charset="0"/>
                </a:rPr>
                <a:t>.</a:t>
              </a:r>
              <a:endParaRPr lang="ko-KR" altLang="en-US" sz="3200" dirty="0">
                <a:cs typeface="Arial" pitchFamily="34" charset="0"/>
              </a:endParaRPr>
            </a:p>
          </p:txBody>
        </p:sp>
        <p:sp>
          <p:nvSpPr>
            <p:cNvPr id="14" name="Oval 5">
              <a:extLst>
                <a:ext uri="{FF2B5EF4-FFF2-40B4-BE49-F238E27FC236}">
                  <a16:creationId xmlns:a16="http://schemas.microsoft.com/office/drawing/2014/main" xmlns="" id="{14EA3F99-097F-4F1D-902D-A7D94DDA5B29}"/>
                </a:ext>
              </a:extLst>
            </p:cNvPr>
            <p:cNvSpPr/>
            <p:nvPr/>
          </p:nvSpPr>
          <p:spPr>
            <a:xfrm>
              <a:off x="4834470" y="1491808"/>
              <a:ext cx="635635" cy="78079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2">
            <a:extLst>
              <a:ext uri="{FF2B5EF4-FFF2-40B4-BE49-F238E27FC236}">
                <a16:creationId xmlns:a16="http://schemas.microsoft.com/office/drawing/2014/main" xmlns="" id="{085D909D-84AE-44EC-99CD-AE69100A999D}"/>
              </a:ext>
            </a:extLst>
          </p:cNvPr>
          <p:cNvGrpSpPr/>
          <p:nvPr/>
        </p:nvGrpSpPr>
        <p:grpSpPr>
          <a:xfrm>
            <a:off x="9146177" y="4837717"/>
            <a:ext cx="7305635" cy="2062103"/>
            <a:chOff x="4834470" y="1482096"/>
            <a:chExt cx="7305635" cy="2062103"/>
          </a:xfrm>
        </p:grpSpPr>
        <p:sp>
          <p:nvSpPr>
            <p:cNvPr id="21" name="TextBox 8">
              <a:extLst>
                <a:ext uri="{FF2B5EF4-FFF2-40B4-BE49-F238E27FC236}">
                  <a16:creationId xmlns:a16="http://schemas.microsoft.com/office/drawing/2014/main" xmlns="" id="{CCA36400-1013-4A26-957A-B62364F73658}"/>
                </a:ext>
              </a:extLst>
            </p:cNvPr>
            <p:cNvSpPr txBox="1"/>
            <p:nvPr/>
          </p:nvSpPr>
          <p:spPr>
            <a:xfrm>
              <a:off x="5895648" y="1482096"/>
              <a:ext cx="6244457" cy="206210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just"/>
              <a:r>
                <a:rPr lang="it-IT" altLang="ko-KR" sz="3200" dirty="0" err="1">
                  <a:cs typeface="Arial" pitchFamily="34" charset="0"/>
                </a:rPr>
                <a:t>Pozna</a:t>
              </a:r>
              <a:r>
                <a:rPr lang="pl-PL" altLang="ko-KR" sz="3200" dirty="0">
                  <a:cs typeface="Arial" pitchFamily="34" charset="0"/>
                </a:rPr>
                <a:t>ć</a:t>
              </a:r>
              <a:r>
                <a:rPr lang="it-IT" altLang="ko-KR" sz="3200" dirty="0">
                  <a:cs typeface="Arial" pitchFamily="34" charset="0"/>
                </a:rPr>
                <a:t> </a:t>
              </a:r>
              <a:r>
                <a:rPr lang="pl-PL" altLang="ko-KR" sz="3200" dirty="0">
                  <a:cs typeface="Arial" pitchFamily="34" charset="0"/>
                </a:rPr>
                <a:t>znaczenie regulaminów witryn internetowych (w tym polityki prywatności, warunków wysyłki itp.).</a:t>
              </a:r>
              <a:endParaRPr lang="ko-KR" altLang="en-US" sz="3200" dirty="0">
                <a:cs typeface="Arial" pitchFamily="34" charset="0"/>
              </a:endParaRPr>
            </a:p>
          </p:txBody>
        </p:sp>
        <p:sp>
          <p:nvSpPr>
            <p:cNvPr id="19" name="Oval 5">
              <a:extLst>
                <a:ext uri="{FF2B5EF4-FFF2-40B4-BE49-F238E27FC236}">
                  <a16:creationId xmlns:a16="http://schemas.microsoft.com/office/drawing/2014/main" xmlns="" id="{C7BA9E55-01DD-4A75-814E-4B4A70E8ADF3}"/>
                </a:ext>
              </a:extLst>
            </p:cNvPr>
            <p:cNvSpPr/>
            <p:nvPr/>
          </p:nvSpPr>
          <p:spPr>
            <a:xfrm>
              <a:off x="4834470" y="1491808"/>
              <a:ext cx="780795" cy="78079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8E472351-E12E-4F02-BEC0-AFF3BE12A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9237" y="6454004"/>
            <a:ext cx="5108763" cy="2919426"/>
          </a:xfrm>
          <a:prstGeom prst="rect">
            <a:avLst/>
          </a:prstGeom>
        </p:spPr>
      </p:pic>
      <p:grpSp>
        <p:nvGrpSpPr>
          <p:cNvPr id="23" name="Group 2">
            <a:extLst>
              <a:ext uri="{FF2B5EF4-FFF2-40B4-BE49-F238E27FC236}">
                <a16:creationId xmlns:a16="http://schemas.microsoft.com/office/drawing/2014/main" xmlns="" id="{9933C9ED-4901-4BF7-BCC9-C8FB32027FB2}"/>
              </a:ext>
            </a:extLst>
          </p:cNvPr>
          <p:cNvGrpSpPr/>
          <p:nvPr/>
        </p:nvGrpSpPr>
        <p:grpSpPr>
          <a:xfrm>
            <a:off x="824925" y="7090043"/>
            <a:ext cx="8451310" cy="2062103"/>
            <a:chOff x="4834470" y="1491808"/>
            <a:chExt cx="8412020" cy="2062103"/>
          </a:xfrm>
        </p:grpSpPr>
        <p:sp>
          <p:nvSpPr>
            <p:cNvPr id="28" name="TextBox 8">
              <a:extLst>
                <a:ext uri="{FF2B5EF4-FFF2-40B4-BE49-F238E27FC236}">
                  <a16:creationId xmlns:a16="http://schemas.microsoft.com/office/drawing/2014/main" xmlns="" id="{3D8DFADD-4AC5-439C-8301-D6319A4A9167}"/>
                </a:ext>
              </a:extLst>
            </p:cNvPr>
            <p:cNvSpPr txBox="1"/>
            <p:nvPr/>
          </p:nvSpPr>
          <p:spPr>
            <a:xfrm>
              <a:off x="6163832" y="1491808"/>
              <a:ext cx="7082658" cy="206210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just"/>
              <a:r>
                <a:rPr lang="pl-PL" altLang="ko-KR" sz="3200" dirty="0">
                  <a:cs typeface="Arial" pitchFamily="34" charset="0"/>
                </a:rPr>
                <a:t>Poznać</a:t>
              </a:r>
              <a:r>
                <a:rPr lang="it-IT" altLang="ko-KR" sz="3200" dirty="0">
                  <a:cs typeface="Arial" pitchFamily="34" charset="0"/>
                </a:rPr>
                <a:t> </a:t>
              </a:r>
              <a:r>
                <a:rPr lang="pl-PL" altLang="ko-KR" sz="3200" dirty="0">
                  <a:cs typeface="Arial" pitchFamily="34" charset="0"/>
                </a:rPr>
                <a:t>różne metody płatności online. Poznasz najczęstsze i najbezpieczniejsze metody płatności za transakcje gospodarcze online</a:t>
              </a:r>
              <a:r>
                <a:rPr lang="en-US" altLang="ko-KR" sz="3200" dirty="0">
                  <a:cs typeface="Arial" pitchFamily="34" charset="0"/>
                </a:rPr>
                <a:t>.</a:t>
              </a:r>
              <a:endParaRPr lang="ko-KR" altLang="en-US" sz="3200" dirty="0">
                <a:cs typeface="Arial" pitchFamily="34" charset="0"/>
              </a:endParaRPr>
            </a:p>
          </p:txBody>
        </p:sp>
        <p:sp>
          <p:nvSpPr>
            <p:cNvPr id="25" name="Oval 5">
              <a:extLst>
                <a:ext uri="{FF2B5EF4-FFF2-40B4-BE49-F238E27FC236}">
                  <a16:creationId xmlns:a16="http://schemas.microsoft.com/office/drawing/2014/main" xmlns="" id="{D5D32038-EAB8-4299-80EB-96EFC1AB6104}"/>
                </a:ext>
              </a:extLst>
            </p:cNvPr>
            <p:cNvSpPr/>
            <p:nvPr/>
          </p:nvSpPr>
          <p:spPr>
            <a:xfrm>
              <a:off x="4834470" y="1491808"/>
              <a:ext cx="780795" cy="78079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">
            <a:extLst>
              <a:ext uri="{FF2B5EF4-FFF2-40B4-BE49-F238E27FC236}">
                <a16:creationId xmlns:a16="http://schemas.microsoft.com/office/drawing/2014/main" xmlns="" id="{0444F7B9-1BB3-4D9E-AB6E-D3E95CB9CEEC}"/>
              </a:ext>
            </a:extLst>
          </p:cNvPr>
          <p:cNvGrpSpPr/>
          <p:nvPr/>
        </p:nvGrpSpPr>
        <p:grpSpPr>
          <a:xfrm>
            <a:off x="9144000" y="3038401"/>
            <a:ext cx="7305635" cy="1569660"/>
            <a:chOff x="4834470" y="1482096"/>
            <a:chExt cx="6186103" cy="1569660"/>
          </a:xfrm>
        </p:grpSpPr>
        <p:sp>
          <p:nvSpPr>
            <p:cNvPr id="33" name="TextBox 8">
              <a:extLst>
                <a:ext uri="{FF2B5EF4-FFF2-40B4-BE49-F238E27FC236}">
                  <a16:creationId xmlns:a16="http://schemas.microsoft.com/office/drawing/2014/main" xmlns="" id="{3088F977-3C77-4630-8414-93ED5A5FB35D}"/>
                </a:ext>
              </a:extLst>
            </p:cNvPr>
            <p:cNvSpPr txBox="1"/>
            <p:nvPr/>
          </p:nvSpPr>
          <p:spPr>
            <a:xfrm>
              <a:off x="5733031" y="1482096"/>
              <a:ext cx="5287542" cy="156966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just"/>
              <a:r>
                <a:rPr lang="pl-PL" altLang="ko-KR" sz="3200" dirty="0">
                  <a:cs typeface="Arial" pitchFamily="34" charset="0"/>
                </a:rPr>
                <a:t>B</a:t>
              </a:r>
              <a:r>
                <a:rPr lang="it-IT" altLang="ko-KR" sz="3200" dirty="0">
                  <a:cs typeface="Arial" pitchFamily="34" charset="0"/>
                </a:rPr>
                <a:t>y</a:t>
              </a:r>
              <a:r>
                <a:rPr lang="pl-PL" altLang="ko-KR" sz="3200" dirty="0">
                  <a:cs typeface="Arial" pitchFamily="34" charset="0"/>
                </a:rPr>
                <a:t>ć</a:t>
              </a:r>
              <a:r>
                <a:rPr lang="it-IT" altLang="ko-KR" sz="3200" dirty="0">
                  <a:cs typeface="Arial" pitchFamily="34" charset="0"/>
                </a:rPr>
                <a:t> </a:t>
              </a:r>
              <a:r>
                <a:rPr lang="pl-PL" altLang="ko-KR" sz="3200" dirty="0">
                  <a:cs typeface="Arial" pitchFamily="34" charset="0"/>
                </a:rPr>
                <a:t>świadomy</a:t>
              </a:r>
              <a:r>
                <a:rPr lang="it-IT" altLang="ko-KR" sz="3200" dirty="0">
                  <a:cs typeface="Arial" pitchFamily="34" charset="0"/>
                </a:rPr>
                <a:t>m</a:t>
              </a:r>
              <a:r>
                <a:rPr lang="pl-PL" altLang="ko-KR" sz="3200" dirty="0">
                  <a:cs typeface="Arial" pitchFamily="34" charset="0"/>
                </a:rPr>
                <a:t> podstawowych zasad bezpieczeństwa, aby kupować online w bezpieczny sposób</a:t>
              </a:r>
              <a:r>
                <a:rPr lang="en-US" altLang="ko-KR" sz="3200" dirty="0">
                  <a:cs typeface="Arial" pitchFamily="34" charset="0"/>
                </a:rPr>
                <a:t>.</a:t>
              </a:r>
              <a:endParaRPr lang="ko-KR" altLang="en-US" sz="3200" dirty="0">
                <a:cs typeface="Arial" pitchFamily="34" charset="0"/>
              </a:endParaRPr>
            </a:p>
          </p:txBody>
        </p:sp>
        <p:sp>
          <p:nvSpPr>
            <p:cNvPr id="31" name="Oval 5">
              <a:extLst>
                <a:ext uri="{FF2B5EF4-FFF2-40B4-BE49-F238E27FC236}">
                  <a16:creationId xmlns:a16="http://schemas.microsoft.com/office/drawing/2014/main" xmlns="" id="{CB6C1D4A-AD7A-421E-8E07-499DAF92D417}"/>
                </a:ext>
              </a:extLst>
            </p:cNvPr>
            <p:cNvSpPr/>
            <p:nvPr/>
          </p:nvSpPr>
          <p:spPr>
            <a:xfrm>
              <a:off x="4834470" y="1491808"/>
              <a:ext cx="661144" cy="78079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96522" y="9504100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27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" y="9573725"/>
            <a:ext cx="866849" cy="576706"/>
          </a:xfrm>
          <a:prstGeom prst="rect">
            <a:avLst/>
          </a:prstGeom>
        </p:spPr>
      </p:pic>
      <p:pic>
        <p:nvPicPr>
          <p:cNvPr id="30" name="Immagine 2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31" y="9654966"/>
            <a:ext cx="1453337" cy="495465"/>
          </a:xfrm>
          <a:prstGeom prst="rect">
            <a:avLst/>
          </a:prstGeom>
          <a:noFill/>
        </p:spPr>
      </p:pic>
      <p:sp>
        <p:nvSpPr>
          <p:cNvPr id="32" name="CasellaDiTesto 22"/>
          <p:cNvSpPr txBox="1"/>
          <p:nvPr/>
        </p:nvSpPr>
        <p:spPr>
          <a:xfrm>
            <a:off x="10168631" y="9504100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4876" y="647700"/>
            <a:ext cx="14522425" cy="51828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pl-PL" sz="4800" b="1" spc="-400" dirty="0">
                <a:solidFill>
                  <a:srgbClr val="343433"/>
                </a:solidFill>
                <a:latin typeface="Tahoma"/>
                <a:cs typeface="Tahoma"/>
              </a:rPr>
              <a:t>Rozdział 2. Podstawy bezpieczeństwa w transakcjach gospodarczych online</a:t>
            </a:r>
          </a:p>
          <a:p>
            <a:pPr>
              <a:defRPr/>
            </a:pPr>
            <a:endParaRPr lang="en-US" sz="4800" b="1" spc="-85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US" sz="4800" b="1" spc="-85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US" sz="4800" b="1" spc="-85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US" sz="4800" b="1" spc="-85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s-ES" sz="4800" b="1" spc="-85" dirty="0">
              <a:solidFill>
                <a:srgbClr val="343433"/>
              </a:solidFill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EE3AA183-91AA-469D-9CBE-CFA9F6321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2450192"/>
            <a:ext cx="7524906" cy="599621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A71902EE-E651-4E90-A5B1-C11239D0A26A}"/>
              </a:ext>
            </a:extLst>
          </p:cNvPr>
          <p:cNvSpPr txBox="1"/>
          <p:nvPr/>
        </p:nvSpPr>
        <p:spPr>
          <a:xfrm>
            <a:off x="917564" y="2942897"/>
            <a:ext cx="72485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Chroń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swoje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dane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osobowe</a:t>
            </a:r>
            <a:endParaRPr lang="en-US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4000" b="1" dirty="0">
                <a:latin typeface="Calibri" panose="020F0502020204030204" pitchFamily="34" charset="0"/>
                <a:cs typeface="Calibri" panose="020F0502020204030204" pitchFamily="34" charset="0"/>
              </a:rPr>
              <a:t>Przykład: </a:t>
            </a:r>
            <a:r>
              <a:rPr lang="pl-PL" sz="4000" dirty="0">
                <a:latin typeface="Calibri" panose="020F0502020204030204" pitchFamily="34" charset="0"/>
                <a:cs typeface="Calibri" panose="020F0502020204030204" pitchFamily="34" charset="0"/>
              </a:rPr>
              <a:t>strona rejestracji na stronie </a:t>
            </a:r>
            <a:r>
              <a:rPr lang="it-IT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Galerii</a:t>
            </a: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Narodowej</a:t>
            </a:r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 w </a:t>
            </a:r>
            <a:r>
              <a:rPr lang="pl-PL" sz="4000" dirty="0">
                <a:latin typeface="Calibri" panose="020F0502020204030204" pitchFamily="34" charset="0"/>
                <a:cs typeface="Calibri" panose="020F0502020204030204" pitchFamily="34" charset="0"/>
              </a:rPr>
              <a:t> Lond</a:t>
            </a:r>
            <a:r>
              <a:rPr lang="it-IT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ynie</a:t>
            </a:r>
            <a:endParaRPr lang="it-IT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4000" dirty="0">
                <a:latin typeface="Calibri" panose="020F0502020204030204" pitchFamily="34" charset="0"/>
                <a:cs typeface="Calibri" panose="020F0502020204030204" pitchFamily="34" charset="0"/>
              </a:rPr>
              <a:t>Pytają o: informacje o koncie (e-mail + hasło), dane osobowe i adres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96522" y="9504100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" y="9573725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31" y="9654966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68631" y="9504100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33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4065225" cy="8137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pl-PL" sz="7200" b="1" spc="-400" dirty="0">
                <a:solidFill>
                  <a:srgbClr val="343433"/>
                </a:solidFill>
                <a:latin typeface="Tahoma"/>
                <a:cs typeface="Tahoma"/>
              </a:rPr>
              <a:t>Rozdział 2. Podstawy bezpieczeństwa w transakcjach gospodarczych online</a:t>
            </a:r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Chroń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swoje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dane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osobowe</a:t>
            </a:r>
            <a:endParaRPr lang="en-US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Niektóre firmy zadają pytania dotyczące Twoich zainteresowań, ale zawsze powinny one być opcjonalne i należy zachować ostrożność podczas podawania informacji.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Czy sprzedawca odsprzedaje, wypożycza lub udostępnia Twoje dane?</a:t>
            </a:r>
            <a:endParaRPr lang="en-US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96522" y="9504100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" y="9573725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31" y="9654966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68631" y="9504100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01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383000" cy="8260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pl-PL" sz="7200" b="1" spc="-400" dirty="0">
                <a:solidFill>
                  <a:srgbClr val="343433"/>
                </a:solidFill>
                <a:latin typeface="Tahoma"/>
                <a:cs typeface="Tahoma"/>
              </a:rPr>
              <a:t>Rozdział 2. Podstawy bezpieczeństwa w transakcjach gospodarczych online</a:t>
            </a:r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Chroń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swoje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dane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osobowe</a:t>
            </a:r>
            <a:endParaRPr lang="en-US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Sprawdź politykę prywatności witryny, 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aby zrozumieć, w jaki sposób Twoje dane mogą zostać ujawnione</a:t>
            </a: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Wiele sklepów wyraźnie stwierdza, że ​​nie udostępniają, nie sprzedają ani nie wypożyczają informacji o konsumentach – inni twierdzą, że są właścicielami Twoich danych i mogą z nich korzystać (lub nadużywać) w dowolny sposób. </a:t>
            </a:r>
            <a:r>
              <a:rPr lang="pl-PL" altLang="es-E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Trzymaj się firm, które szanują Twoją prywatność</a:t>
            </a: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96522" y="9504100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" y="9573725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31" y="9654966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68631" y="9504100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5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960825" cy="76450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pl-PL" sz="7200" b="1" spc="-400" dirty="0">
                <a:solidFill>
                  <a:srgbClr val="343433"/>
                </a:solidFill>
                <a:latin typeface="Tahoma"/>
                <a:cs typeface="Tahoma"/>
              </a:rPr>
              <a:t>Rozdział 2. Podstawy bezpieczeństwa w transakcjach gospodarczych online</a:t>
            </a:r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Chroń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swoje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dane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osobowe</a:t>
            </a:r>
            <a:endParaRPr lang="en-US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Przeczytaj i zrozum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zasady i warunki 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witryny oraz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oświadczenia o ochronie prywatności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 Przed zakupem online upewnij się, że dokładnie rozumiesz, na czym polega zakup</a:t>
            </a: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Warunki zakupu powinny być przedstawione przez sprzedawcę na stronie internetowej. Mogą znajdować się na osobnej stronie internetowej ogłoszenia</a:t>
            </a: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96522" y="9504100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" y="9573725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31" y="9654966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68631" y="9504100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92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4065225" cy="8137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pl-PL" sz="7200" b="1" spc="-400" dirty="0">
                <a:solidFill>
                  <a:srgbClr val="343433"/>
                </a:solidFill>
                <a:latin typeface="Tahoma"/>
                <a:cs typeface="Tahoma"/>
              </a:rPr>
              <a:t>Rozdział 2. Podstawy bezpieczeństwa w transakcjach gospodarczych online</a:t>
            </a:r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Chroń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swoje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dane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osobowe</a:t>
            </a:r>
            <a:endParaRPr lang="en-US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Warunki powinny być dla Ciebie jasne i określać wszelkie dodatkowe gwarancje, zasady bezpieczeństwa, prywatność i zwroty</a:t>
            </a: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Upewnij się, że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rozumiesz wszystkie wyłączenia odpowiedzialności 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przed zaakceptowaniem warunków</a:t>
            </a: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5C47129E-1A4B-4488-82D4-D25337326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3538" y="3238500"/>
            <a:ext cx="4276724" cy="2854941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96522" y="9504100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" y="9573725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31" y="9654966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68631" y="9504100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99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6589349" cy="8260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pl-PL" sz="7200" b="1" spc="-400" dirty="0">
                <a:solidFill>
                  <a:srgbClr val="343433"/>
                </a:solidFill>
                <a:latin typeface="Tahoma"/>
                <a:cs typeface="Tahoma"/>
              </a:rPr>
              <a:t>Rozdział 2. Podstawy bezpieczeństwa w transakcjach gospodarczych online</a:t>
            </a:r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Nie daj się nabrać na oszustwa e-mailowe</a:t>
            </a:r>
            <a:endParaRPr lang="it-IT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Możesz otrzymywać e-maile lub SMS-y oferujące niesamowite okazje lub twierdzące, że wystąpił problem z dostawą paczki</a:t>
            </a: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Usuń podejrzane wiadomości od nieznanych nadawców. I</a:t>
            </a:r>
            <a:r>
              <a:rPr lang="pl-PL" altLang="es-E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nie otwieraj załączników ani nie klikaj linków 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w wiadomościach, ponieważ mogą one zainfekować komputer lub telefon wirusami i innym złośliwym oprogramowaniem</a:t>
            </a: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96522" y="9504100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" y="9573725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31" y="9654966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68631" y="9504100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51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4065225" cy="65370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Rozdział</a:t>
            </a:r>
            <a:r>
              <a:rPr lang="es-ES" sz="7200" b="1" spc="-400" dirty="0">
                <a:solidFill>
                  <a:srgbClr val="343433"/>
                </a:solidFill>
                <a:latin typeface="Tahoma"/>
                <a:cs typeface="Tahoma"/>
              </a:rPr>
              <a:t> 3. </a:t>
            </a: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Metody</a:t>
            </a:r>
            <a:r>
              <a:rPr lang="es-ES" sz="7200" b="1" spc="-400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płatności</a:t>
            </a:r>
            <a:endParaRPr lang="es-ES" sz="7200" b="1" spc="-400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Płatność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kartą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kredytową</a:t>
            </a:r>
            <a:endParaRPr lang="en-US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Płatność online to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elektroniczna wymiana środków 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za pośrednictwem bramki płatniczej lub dostawcy usług płatniczych. Płatności online można dokonywać za pomocą elektronicznego przelewu bankowego, płatności kartą debetową lub kredytową, transakcji z portfela cyfrowego i nie tylko</a:t>
            </a: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9876437-BBD8-4F2A-8938-B9F6B5EDD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75685">
            <a:off x="13511067" y="2128533"/>
            <a:ext cx="4067463" cy="2871788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96522" y="9504100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" y="9573725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31" y="9654966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68631" y="9504100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20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5741625" cy="8383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Rozdział</a:t>
            </a:r>
            <a:r>
              <a:rPr lang="es-ES" sz="7200" b="1" spc="-400" dirty="0">
                <a:solidFill>
                  <a:srgbClr val="343433"/>
                </a:solidFill>
                <a:latin typeface="Tahoma"/>
                <a:cs typeface="Tahoma"/>
              </a:rPr>
              <a:t> 3. </a:t>
            </a:r>
            <a:r>
              <a:rPr lang="it-IT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Metody</a:t>
            </a:r>
            <a:r>
              <a:rPr lang="it-IT" sz="7200" b="1" spc="-85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it-IT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płatności</a:t>
            </a:r>
            <a:endParaRPr lang="es-ES" sz="7200" b="1" spc="-85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Płatność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kartą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kredytową</a:t>
            </a:r>
            <a:endParaRPr lang="en-US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Płatności online kartą kredytową są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bardzo bezpieczne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 Karta kredytowa nie daje sprzedawcy bezpośredniego dostępu do pieniędzy na Twoim koncie bankowym. Większość kart kredytowych oferuje odpowiedzialność za oszustwa w wysokości 0/50 EUR.</a:t>
            </a: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Oznacza to, że nie stracisz pieniędzy, jeśli oszust użyje informacji o Twoim koncie, aby dokonać zakupu. Wydawca Twojej karty kredytowej zada pytania, zbada oszukańczą działalność i wyśle Ci nową kartę</a:t>
            </a:r>
            <a:r>
              <a:rPr lang="it-IT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96522" y="9504100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" y="9573725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31" y="9654966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68631" y="9504100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88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4065225" cy="71525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Rozdział</a:t>
            </a:r>
            <a:r>
              <a:rPr lang="es-ES" sz="7200" b="1" spc="-400" dirty="0">
                <a:solidFill>
                  <a:srgbClr val="343433"/>
                </a:solidFill>
                <a:latin typeface="Tahoma"/>
                <a:cs typeface="Tahoma"/>
              </a:rPr>
              <a:t> 3. </a:t>
            </a: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Metody</a:t>
            </a:r>
            <a:r>
              <a:rPr lang="es-ES" sz="7200" b="1" spc="-400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płatności</a:t>
            </a:r>
            <a:endParaRPr lang="es-ES" sz="7200" b="1" spc="-400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Płatność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kartą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kredytową</a:t>
            </a:r>
            <a:endParaRPr lang="en-US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Rozważ wyznaczenie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jednej karty kredytowej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, która służy wyłącznie do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zakupów i transakcji online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 W ten sposób, jeśli karta zostanie naruszona, możesz ją szybko zablokować bez wpływu na jakiekolwiek inne rodzaje transakcji</a:t>
            </a: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W każdym razie, nawet jeśli witryna oferuje taką możliwość,</a:t>
            </a:r>
            <a:r>
              <a:rPr lang="pl-PL" altLang="es-E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nigdy nie zapisuj danych karty kredytowej</a:t>
            </a:r>
            <a:r>
              <a:rPr lang="it-IT" altLang="es-E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s-E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96522" y="9504100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" y="9573725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31" y="9654966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68631" y="9504100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12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5282" y="833845"/>
            <a:ext cx="16046425" cy="8383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Rozdział</a:t>
            </a:r>
            <a:r>
              <a:rPr lang="es-ES" sz="7200" b="1" spc="-400" dirty="0">
                <a:solidFill>
                  <a:srgbClr val="343433"/>
                </a:solidFill>
                <a:latin typeface="Tahoma"/>
                <a:cs typeface="Tahoma"/>
              </a:rPr>
              <a:t> 3. </a:t>
            </a: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Metody</a:t>
            </a:r>
            <a:r>
              <a:rPr lang="es-ES" sz="7200" b="1" spc="-400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płatności</a:t>
            </a:r>
            <a:endParaRPr lang="es-ES" sz="7200" b="1" spc="-400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Płatność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kartą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kredytową</a:t>
            </a:r>
            <a:endParaRPr lang="en-US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Do zakupu online za pomocą karty kredytowej potrzebne będą: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imię i nazwisko posiadacza karty, numer karty, data ważności 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oraz numer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CVC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 lub weryfikacyjny karty</a:t>
            </a:r>
            <a:r>
              <a:rPr lang="it-IT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Kod CVC znajdziesz na odwrocie karty kredytowej na pasku podpisu</a:t>
            </a: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defRPr/>
            </a:pPr>
            <a:endParaRPr lang="en-US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CVC ma na celu zapobieganie nieuczciwym zakupom od kogoś, kto nie ma Twojej karty, ale mógł ukraść Twoje dane osobowe, takie jak imię i nazwisko, numer karty i data ważności</a:t>
            </a: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96522" y="9504100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" y="9573725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31" y="9654966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68631" y="9504100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08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4293825" cy="71525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pl-PL" sz="7200" b="1" spc="-400" dirty="0">
                <a:solidFill>
                  <a:srgbClr val="343433"/>
                </a:solidFill>
                <a:latin typeface="Tahoma"/>
                <a:cs typeface="Tahoma"/>
              </a:rPr>
              <a:t>Rozdział 1. Oceń przed zakupem</a:t>
            </a: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Wstęp</a:t>
            </a:r>
            <a:endParaRPr lang="en-GB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Zakupy online mogą być bardzo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wygodne, łatwe 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skuteczne</a:t>
            </a: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defRPr/>
            </a:pPr>
            <a:endParaRPr lang="en-US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Niemniej jednak bardzo ważne jest, aby zachować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ostrożność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 i mieć świadomość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potencjalnego ryzyka 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związanego z internetowymi transakcjami gospodarczymi</a:t>
            </a: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defRPr/>
            </a:pPr>
            <a:endParaRPr sz="7200" b="1" spc="-85" dirty="0">
              <a:solidFill>
                <a:srgbClr val="343433"/>
              </a:solidFill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96522" y="9504100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" y="9573725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31" y="9654966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68631" y="9504100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8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5282" y="833845"/>
            <a:ext cx="16046425" cy="28437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Rozdział</a:t>
            </a:r>
            <a:r>
              <a:rPr lang="es-ES" sz="7200" b="1" spc="-400" dirty="0">
                <a:solidFill>
                  <a:srgbClr val="343433"/>
                </a:solidFill>
                <a:latin typeface="Tahoma"/>
                <a:cs typeface="Tahoma"/>
              </a:rPr>
              <a:t> 3. </a:t>
            </a: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Metody</a:t>
            </a:r>
            <a:r>
              <a:rPr lang="es-ES" sz="7200" b="1" spc="-400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płatności</a:t>
            </a:r>
            <a:endParaRPr lang="es-ES" sz="7200" b="1" spc="-400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Płatność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kartą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kredytową</a:t>
            </a: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DC4EAF3-B141-4B04-BAA8-73F671875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2400300"/>
            <a:ext cx="10958778" cy="6072188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96522" y="9504100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" y="9573725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31" y="9654966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68631" y="9504100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74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5282" y="833845"/>
            <a:ext cx="16046425" cy="77681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Rozdział</a:t>
            </a:r>
            <a:r>
              <a:rPr lang="es-ES" sz="7200" b="1" spc="-400" dirty="0">
                <a:solidFill>
                  <a:srgbClr val="343433"/>
                </a:solidFill>
                <a:latin typeface="Tahoma"/>
                <a:cs typeface="Tahoma"/>
              </a:rPr>
              <a:t> 3. </a:t>
            </a: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Metody</a:t>
            </a:r>
            <a:r>
              <a:rPr lang="es-ES" sz="7200" b="1" spc="-400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płatności</a:t>
            </a:r>
            <a:endParaRPr lang="es-ES" sz="7200" b="1" spc="-400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Płatność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kartą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kredytową</a:t>
            </a:r>
            <a:endParaRPr lang="en-US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i="1" dirty="0">
                <a:latin typeface="Calibri" panose="020F0502020204030204" pitchFamily="34" charset="0"/>
                <a:cs typeface="Calibri" panose="020F0502020204030204" pitchFamily="34" charset="0"/>
              </a:rPr>
              <a:t>Zaawansowane środki bezpieczeństwa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 Inną funkcją bezpieczeństwa używaną przez firmy obsługujące karty kredytowe jest stworzenie drugiego poziomu bezpieczeństwa poprzez dodanie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dodatkowego hasła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 Przykładem tego jest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Verified by Visa 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lub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Mastercard Secure Code</a:t>
            </a:r>
            <a:r>
              <a:rPr lang="it-IT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defRPr/>
            </a:pPr>
            <a:endParaRPr lang="en-US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Są to opcjonalne zabezpieczenia udostępniane przez wybrane strony internetowe lub systemy przetwarzania płatności</a:t>
            </a: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96522" y="9504100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" y="9573725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31" y="9654966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68631" y="9504100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2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5282" y="833845"/>
            <a:ext cx="16046425" cy="77681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Rozdział</a:t>
            </a:r>
            <a:r>
              <a:rPr lang="es-ES" sz="7200" b="1" spc="-400" dirty="0">
                <a:solidFill>
                  <a:srgbClr val="343433"/>
                </a:solidFill>
                <a:latin typeface="Tahoma"/>
                <a:cs typeface="Tahoma"/>
              </a:rPr>
              <a:t> 3. </a:t>
            </a: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Metody</a:t>
            </a:r>
            <a:r>
              <a:rPr lang="es-ES" sz="7200" b="1" spc="-400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płatności</a:t>
            </a:r>
            <a:endParaRPr lang="es-ES" sz="7200" b="1" spc="-400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Płatność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kartą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kredytową</a:t>
            </a:r>
            <a:endParaRPr lang="en-US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Jeśli aktywujesz kod i robisz zakupy w witrynach opatrzonych logo Verified by Visa lub Mastercard Secure Code,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proces płatności będzie wymagał wprowadzenia i potwierdzenia dodatkowego tajnego hasła lub kodu PIN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, które wcześniej skonfigurowałeś</a:t>
            </a:r>
            <a:r>
              <a:rPr lang="it-IT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defRPr/>
            </a:pPr>
            <a:endParaRPr lang="en-US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Zakup nie może zostać autoryzowany bez pomyślnej weryfikacji tego drugiego hasła lub kodu PIN</a:t>
            </a: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96522" y="9504100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" y="9573725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31" y="9654966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68631" y="9504100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5282" y="833845"/>
            <a:ext cx="15878717" cy="77681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Rozdział</a:t>
            </a:r>
            <a:r>
              <a:rPr lang="es-ES" sz="7200" b="1" spc="-400" dirty="0">
                <a:solidFill>
                  <a:srgbClr val="343433"/>
                </a:solidFill>
                <a:latin typeface="Tahoma"/>
                <a:cs typeface="Tahoma"/>
              </a:rPr>
              <a:t> 3. </a:t>
            </a: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Metody</a:t>
            </a:r>
            <a:r>
              <a:rPr lang="es-ES" sz="7200" b="1" spc="-400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płatności</a:t>
            </a:r>
            <a:endParaRPr lang="es-ES" sz="7200" b="1" spc="-400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Inne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metody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płatności</a:t>
            </a:r>
            <a:endParaRPr lang="en-US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PayPal 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jest jedną z najbardziej dominujących metod płatności dostępnych obecnie. Rejestrując kartę kredytową lub konto bankowe na koncie PayPal, możesz wysyłać płatności. Jeśli robisz zakupy online i widzisz logo PayPal w witrynie sprzedawcy, oznacza to, że możesz płacić za pomocą systemu PayPal. Wybierz PayPal przy kasie. Zostaniesz poproszony o zalogowanie się na swoje konto i potwierdzenie płatności. Twoje informacje finansowe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nigdy nie będą widoczne 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dla sprzedawców ani sklepów internetowych</a:t>
            </a: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25947D0-774D-4738-9E41-74E863302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7400" y="2476500"/>
            <a:ext cx="3895724" cy="1518573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96522" y="9504100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" y="9573725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31" y="9654966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68631" y="9504100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91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5283" y="833845"/>
            <a:ext cx="16291492" cy="8383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Rozdział</a:t>
            </a:r>
            <a:r>
              <a:rPr lang="es-ES" sz="7200" b="1" spc="-400" dirty="0">
                <a:solidFill>
                  <a:srgbClr val="343433"/>
                </a:solidFill>
                <a:latin typeface="Tahoma"/>
                <a:cs typeface="Tahoma"/>
              </a:rPr>
              <a:t> 3. </a:t>
            </a: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Metody</a:t>
            </a:r>
            <a:r>
              <a:rPr lang="es-ES" sz="7200" b="1" spc="-400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płatności</a:t>
            </a:r>
            <a:endParaRPr lang="es-ES" sz="7200" b="1" spc="-400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Inne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metody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płatności</a:t>
            </a:r>
            <a:endParaRPr lang="en-US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Najbardziej tradycyjną metodą płatności online jest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przelew bankowy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 Jeśli masz konto bankowe i masz dostęp do bankowości domowej z komputera lub urządzenia mobilnego, możesz wysyłać przelewy bankowe online bez konieczności udawania się do banku przez dedykowaną aplikację. </a:t>
            </a:r>
            <a:endParaRPr lang="it-IT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it-IT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W przeciwieństwie do kart kredytowych, kart przedpłaconych i PayPal, przelewy bankowe trwają znacznie dłużej (w niektórych przypadkach do 5 dni) i różnią się w zależności od banku</a:t>
            </a: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96522" y="9504100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" y="9573725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31" y="9654966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68631" y="9504100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18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5283" y="833845"/>
            <a:ext cx="14890774" cy="8383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Rozdział</a:t>
            </a:r>
            <a:r>
              <a:rPr lang="es-ES" sz="7200" b="1" spc="-400" dirty="0">
                <a:solidFill>
                  <a:srgbClr val="343433"/>
                </a:solidFill>
                <a:latin typeface="Tahoma"/>
                <a:cs typeface="Tahoma"/>
              </a:rPr>
              <a:t> 3. </a:t>
            </a: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Metody</a:t>
            </a:r>
            <a:r>
              <a:rPr lang="es-ES" sz="7200" b="1" spc="-400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płatności</a:t>
            </a:r>
            <a:endParaRPr lang="es-ES" sz="7200" b="1" spc="-400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Inne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metody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płatności</a:t>
            </a:r>
            <a:endParaRPr lang="en-US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Karty przedpłacone 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są często używane przez młodzież lub osoby dokonujące zakupów cyfrowych, które nie mają jeszcze konta bankowego. Karty przedpłacone to rodzaj kart debetowych wydawanych przez bank lub firmę wydającą karty kredytowe i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„doładowywanych” 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określoną kwotą pieniędzy</a:t>
            </a: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Limit karty jest określany przez kwotę wpłaconą na kartę, a po wyczerpaniu salda karta jest bezwartościowa, dopóki nie zostan</a:t>
            </a:r>
            <a:r>
              <a:rPr lang="it-IT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ą 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dodan</a:t>
            </a:r>
            <a:r>
              <a:rPr lang="it-IT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it-IT" altLang="es-E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kolejne</a:t>
            </a:r>
            <a:r>
              <a:rPr lang="it-IT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 środk</a:t>
            </a:r>
            <a:r>
              <a:rPr lang="it-IT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96522" y="9504100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" y="9573725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31" y="9654966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68631" y="9504100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81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5283" y="833845"/>
            <a:ext cx="13745118" cy="65370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Rozdział</a:t>
            </a:r>
            <a:r>
              <a:rPr lang="es-ES" sz="7200" b="1" spc="-400" dirty="0">
                <a:solidFill>
                  <a:srgbClr val="343433"/>
                </a:solidFill>
                <a:latin typeface="Tahoma"/>
                <a:cs typeface="Tahoma"/>
              </a:rPr>
              <a:t> 3. </a:t>
            </a: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Metody</a:t>
            </a:r>
            <a:r>
              <a:rPr lang="es-ES" sz="7200" b="1" spc="-400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płatności</a:t>
            </a:r>
            <a:endParaRPr lang="es-ES" sz="7200" b="1" spc="-400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Inne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metody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płatności</a:t>
            </a:r>
            <a:endParaRPr lang="en-US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Podobnie jak karty przedpłacone,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karty podarunkowe 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zawierają określoną kwotę pieniędzy, jednak są oferowane głównie przez sprzedawców detalicznych, a ostatnio przez głównych dostawców kart kredytowych, takich jak Visa, Mastercard i American Express. Po wydaniu kwoty z karty podarunkowej nie można jej już użyć</a:t>
            </a: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941E4632-F8FA-4473-A184-E000118D1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7813" y="1971744"/>
            <a:ext cx="2438400" cy="2438400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96522" y="9504100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" y="9573725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31" y="9654966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68631" y="9504100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18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5283" y="833845"/>
            <a:ext cx="14430918" cy="71525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Rozdział</a:t>
            </a:r>
            <a:r>
              <a:rPr lang="es-ES" sz="7200" b="1" spc="-400" dirty="0">
                <a:solidFill>
                  <a:srgbClr val="343433"/>
                </a:solidFill>
                <a:latin typeface="Tahoma"/>
                <a:cs typeface="Tahoma"/>
              </a:rPr>
              <a:t> 3. </a:t>
            </a: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Metody</a:t>
            </a:r>
            <a:r>
              <a:rPr lang="es-ES" sz="7200" b="1" spc="-400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płatności</a:t>
            </a:r>
            <a:endParaRPr lang="es-ES" sz="7200" b="1" spc="-400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Inne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metody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płatności</a:t>
            </a:r>
            <a:endParaRPr lang="en-US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Płatność przy odbiorze (COD) 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umożliwia opłacenie towaru gotówką/kartą osobiście bezpośrednio u kuriera w momencie dostawy. Jedną z głównych zalet tej metody płatności jest gwarancja, że otrzymasz towar, za który zapłaciłeś i nie ryzykujesz utraty lub </a:t>
            </a:r>
            <a:r>
              <a:rPr lang="it-IT" altLang="es-E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straty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 swoich pieniędzy. Co więcej, nie musisz podawać sprzedawcy swoich danych finansowych, aby dokonać zakupu online</a:t>
            </a: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97F3F8C0-E886-4E94-8DC8-C03068DBE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600" y="5559678"/>
            <a:ext cx="3581400" cy="3581400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96522" y="9504100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" y="9573725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31" y="9654966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68631" y="9504100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4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5283" y="833845"/>
            <a:ext cx="13516517" cy="8383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Rozdział</a:t>
            </a:r>
            <a:r>
              <a:rPr lang="es-ES" sz="7200" b="1" spc="-400" dirty="0">
                <a:solidFill>
                  <a:srgbClr val="343433"/>
                </a:solidFill>
                <a:latin typeface="Tahoma"/>
                <a:cs typeface="Tahoma"/>
              </a:rPr>
              <a:t> 3. </a:t>
            </a: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Metody</a:t>
            </a:r>
            <a:r>
              <a:rPr lang="es-ES" sz="7200" b="1" spc="-400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płatności</a:t>
            </a:r>
            <a:endParaRPr lang="es-ES" sz="7200" b="1" spc="-400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Uważaj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oszustwa</a:t>
            </a:r>
            <a:endParaRPr lang="en-US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Niezależnie od wybranej metody płatności, </a:t>
            </a:r>
            <a:r>
              <a:rPr lang="pl-PL" altLang="es-E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pamiętaj, aby 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przynajmniej raz w tygodniu </a:t>
            </a:r>
            <a:r>
              <a:rPr lang="pl-PL" altLang="es-E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sprawdzać </a:t>
            </a:r>
            <a:r>
              <a:rPr lang="pl-PL" altLang="es-E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wyciągi bankowe i wyciągi z karty kredytowej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 pod kątem nieuczciwych opłat.</a:t>
            </a: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Możesz też skonfigurować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alerty na koncie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, aby powiadomić Cię o każdej nowej aktywności na Twojej karcie. Gdy otrzymasz powiadomienie SMS-em lub e-mailem, możesz sprawdzić swoje konto, aby upewnić się, że rozpoznajesz opłatę</a:t>
            </a:r>
          </a:p>
          <a:p>
            <a:pPr>
              <a:defRPr/>
            </a:pPr>
            <a:endParaRPr lang="en-US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DC0C2563-DECB-435D-B604-49EB03883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8049" y="4406878"/>
            <a:ext cx="3171825" cy="2895346"/>
          </a:xfrm>
          <a:prstGeom prst="rect">
            <a:avLst/>
          </a:prstGeom>
        </p:spPr>
      </p:pic>
      <p:sp>
        <p:nvSpPr>
          <p:cNvPr id="8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96522" y="9504100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9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" y="9573725"/>
            <a:ext cx="866849" cy="57670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31" y="9654966"/>
            <a:ext cx="1453337" cy="495465"/>
          </a:xfrm>
          <a:prstGeom prst="rect">
            <a:avLst/>
          </a:prstGeom>
          <a:noFill/>
        </p:spPr>
      </p:pic>
      <p:sp>
        <p:nvSpPr>
          <p:cNvPr id="11" name="CasellaDiTesto 22"/>
          <p:cNvSpPr txBox="1"/>
          <p:nvPr/>
        </p:nvSpPr>
        <p:spPr>
          <a:xfrm>
            <a:off x="10168631" y="9504100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90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5283" y="833845"/>
            <a:ext cx="14659518" cy="65370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Rozdział</a:t>
            </a:r>
            <a:r>
              <a:rPr lang="es-ES" sz="7200" b="1" spc="-400" dirty="0">
                <a:solidFill>
                  <a:srgbClr val="343433"/>
                </a:solidFill>
                <a:latin typeface="Tahoma"/>
                <a:cs typeface="Tahoma"/>
              </a:rPr>
              <a:t> 4. </a:t>
            </a: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Końcowe</a:t>
            </a:r>
            <a:r>
              <a:rPr lang="es-ES" sz="7200" b="1" spc="-400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wskazówki</a:t>
            </a:r>
            <a:endParaRPr lang="es-ES" sz="7200" b="1" spc="-400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Zawsze sprawdzaj warunki wysyłki firmy</a:t>
            </a:r>
            <a:endParaRPr lang="it-IT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Niektórzy sprzedawcy pobierają wygórowane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opłaty za wysyłkę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, które mogą zmienić umowę zakupową w kosztowny błąd. Sprawdź, czy zapewniają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śledzenie</a:t>
            </a:r>
            <a:r>
              <a:rPr lang="it-IT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przesy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ł</a:t>
            </a:r>
            <a:r>
              <a:rPr lang="it-IT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ki</a:t>
            </a:r>
            <a:r>
              <a:rPr lang="it-IT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i ubezpieczenie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 Dowiedz się, jakich przewoźników używają, i zachowaj szczególną ostrożność, jeśli przedmiot nie zostanie wysłany w ciągu 10 dni</a:t>
            </a:r>
            <a:r>
              <a:rPr lang="it-IT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96522" y="9504100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" y="9573725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31" y="9654966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68631" y="9504100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11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4293825" cy="8383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pl-PL" sz="7200" b="1" spc="-400" dirty="0">
                <a:solidFill>
                  <a:srgbClr val="343433"/>
                </a:solidFill>
                <a:latin typeface="Tahoma"/>
                <a:cs typeface="Tahoma"/>
              </a:rPr>
              <a:t>Rozdział 1. Oceń przed zakupem</a:t>
            </a:r>
          </a:p>
          <a:p>
            <a:pPr>
              <a:defRPr/>
            </a:pPr>
            <a:endParaRPr lang="pl-PL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Wstę</a:t>
            </a:r>
            <a:r>
              <a:rPr lang="it-IT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endParaRPr lang="pl-PL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pl-PL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W tym module szkoleniowym poznasz kilka bardzo przydatnych wskazówek, które pozwolą Ci robić zakupy w internecie w sposób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świadomy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bezpieczny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defRPr/>
            </a:pPr>
            <a:endParaRPr lang="pl-PL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Niezależnie od tego, czy kupujesz bilet na wystawę sztuki, czy kupujesz jakikolwiek towar, na kolejnych slajdach znajdziesz przydatne informacje dotyczące łatwych i bezpiecznych zakupów online. </a:t>
            </a:r>
            <a:endParaRPr lang="pl-PL" sz="7200" b="1" spc="-85" dirty="0">
              <a:solidFill>
                <a:srgbClr val="343433"/>
              </a:solidFill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96522" y="9504100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" y="9573725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31" y="9654966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68631" y="9504100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62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57993" y="789708"/>
            <a:ext cx="10773317" cy="8260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Rozdział</a:t>
            </a:r>
            <a:r>
              <a:rPr lang="es-ES" sz="7200" b="1" spc="-400" dirty="0">
                <a:solidFill>
                  <a:srgbClr val="343433"/>
                </a:solidFill>
                <a:latin typeface="Tahoma"/>
                <a:cs typeface="Tahoma"/>
              </a:rPr>
              <a:t> 4. </a:t>
            </a: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Końcowe</a:t>
            </a:r>
            <a:r>
              <a:rPr lang="es-ES" sz="7200" b="1" spc="-400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wskazówki</a:t>
            </a:r>
            <a:endParaRPr lang="es-ES" sz="7200" b="1" spc="-400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Uważaj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szczegóły</a:t>
            </a:r>
            <a:endParaRPr lang="en-US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Po dokonaniu zakupu zachowaj dane w bezpiecznym miejscu. Zatrzymaj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paragon, numer potwierdzenia zamówienia i numer śledzenia 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dostarczony przez sprzedawcę. Jeśli masz problem z zamówieniem, te informacje pomogą Ci szybko rozwiązać problem</a:t>
            </a:r>
            <a:r>
              <a:rPr lang="it-IT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68D76995-229D-4927-9E3B-663AF97D0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3349" y="3387680"/>
            <a:ext cx="5259368" cy="3511640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96522" y="9504100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" y="9573725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31" y="9654966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68631" y="9504100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5283" y="833845"/>
            <a:ext cx="13287917" cy="88761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Rozdział</a:t>
            </a:r>
            <a:r>
              <a:rPr lang="es-ES" sz="7200" b="1" spc="-400" dirty="0">
                <a:solidFill>
                  <a:srgbClr val="343433"/>
                </a:solidFill>
                <a:latin typeface="Tahoma"/>
                <a:cs typeface="Tahoma"/>
              </a:rPr>
              <a:t> 4. </a:t>
            </a: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Końcowe</a:t>
            </a:r>
            <a:r>
              <a:rPr lang="es-ES" sz="7200" b="1" spc="-400" dirty="0">
                <a:solidFill>
                  <a:srgbClr val="343433"/>
                </a:solidFill>
                <a:latin typeface="Tahoma"/>
                <a:cs typeface="Tahoma"/>
              </a:rPr>
              <a:t> </a:t>
            </a:r>
            <a:r>
              <a:rPr lang="es-ES" sz="7200" b="1" spc="-400" dirty="0" err="1">
                <a:solidFill>
                  <a:srgbClr val="343433"/>
                </a:solidFill>
                <a:latin typeface="Tahoma"/>
                <a:cs typeface="Tahoma"/>
              </a:rPr>
              <a:t>wskazówki</a:t>
            </a:r>
            <a:endParaRPr lang="es-ES" sz="7200" b="1" spc="-400" dirty="0">
              <a:solidFill>
                <a:srgbClr val="343433"/>
              </a:solidFill>
              <a:latin typeface="Tahoma"/>
              <a:cs typeface="Tahoma"/>
            </a:endParaRPr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Śledź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swoje</a:t>
            </a:r>
            <a:r>
              <a:rPr lang="en-US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rzeczy</a:t>
            </a:r>
            <a:endParaRPr lang="en-US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Po dokonaniu zakupu online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obserwuj go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, aby upewnić się, że idzie w twoją stronę.</a:t>
            </a: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Jeśli sprzedawca odmówi podania informacji o wysyłce lub odpowiedzi na Twoje prośby dotyczące stanu zamówienia,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skontaktuj się z wystawcą karty kredytowej, aby uzyskać pomoc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 Mogą usunąć opłatę z rachunku i zbadać sprawę</a:t>
            </a:r>
            <a:r>
              <a:rPr lang="it-IT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F178D4C0-716B-44B3-A9EB-22D31293C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5800" y="990125"/>
            <a:ext cx="5829300" cy="3438525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96522" y="9504100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" y="9573725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31" y="9654966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68631" y="9504100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23261" y="1056655"/>
            <a:ext cx="1838324" cy="106679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071A84A-6E4F-4244-B1E7-A5C5CC5D7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807" y="3393878"/>
            <a:ext cx="2055338" cy="2968821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758A1B85-EB9D-4B90-95DF-C5C91401D912}"/>
              </a:ext>
            </a:extLst>
          </p:cNvPr>
          <p:cNvSpPr txBox="1"/>
          <p:nvPr/>
        </p:nvSpPr>
        <p:spPr>
          <a:xfrm>
            <a:off x="11083068" y="6368273"/>
            <a:ext cx="55285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ko-KR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Pamiętaj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aby </a:t>
            </a:r>
            <a:r>
              <a:rPr lang="en-US" altLang="ko-KR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sprawdzić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96C425C0-B4DE-47BC-9278-828F7FB4D9CA}"/>
              </a:ext>
            </a:extLst>
          </p:cNvPr>
          <p:cNvSpPr txBox="1"/>
          <p:nvPr/>
        </p:nvSpPr>
        <p:spPr>
          <a:xfrm>
            <a:off x="11075129" y="2324100"/>
            <a:ext cx="4174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ko-KR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Metody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płatności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5DDFA355-899F-4EBE-A02F-2BE9F39E32C5}"/>
              </a:ext>
            </a:extLst>
          </p:cNvPr>
          <p:cNvSpPr txBox="1"/>
          <p:nvPr/>
        </p:nvSpPr>
        <p:spPr>
          <a:xfrm>
            <a:off x="1676400" y="5219700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ko-KR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Podstawy</a:t>
            </a:r>
            <a:r>
              <a:rPr lang="it-IT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b</a:t>
            </a:r>
            <a:r>
              <a:rPr lang="pl-PL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ezpieczeństw</a:t>
            </a:r>
            <a:r>
              <a:rPr lang="it-IT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</a:t>
            </a:r>
            <a:r>
              <a:rPr lang="pl-PL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dla transakcji</a:t>
            </a:r>
            <a:r>
              <a:rPr lang="it-IT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pl-PL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gospodarczych online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B0EECADB-0E75-45CD-8D96-8B234E1B5160}"/>
              </a:ext>
            </a:extLst>
          </p:cNvPr>
          <p:cNvSpPr txBox="1"/>
          <p:nvPr/>
        </p:nvSpPr>
        <p:spPr>
          <a:xfrm>
            <a:off x="1676400" y="2400300"/>
            <a:ext cx="5562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ko-KR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Ocena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przed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zakupem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xmlns="" id="{C9CB3459-7285-4B4B-B10E-539E3C000F31}"/>
              </a:ext>
            </a:extLst>
          </p:cNvPr>
          <p:cNvSpPr txBox="1"/>
          <p:nvPr/>
        </p:nvSpPr>
        <p:spPr>
          <a:xfrm>
            <a:off x="5410200" y="85139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spc="-85" dirty="0" err="1">
                <a:solidFill>
                  <a:srgbClr val="343433"/>
                </a:solidFill>
                <a:latin typeface="Tahoma"/>
                <a:cs typeface="Tahoma"/>
              </a:rPr>
              <a:t>Podsumowanie</a:t>
            </a:r>
            <a:endParaRPr lang="es-ES" dirty="0"/>
          </a:p>
        </p:txBody>
      </p:sp>
      <p:sp>
        <p:nvSpPr>
          <p:cNvPr id="42" name="TextBox 10">
            <a:extLst>
              <a:ext uri="{FF2B5EF4-FFF2-40B4-BE49-F238E27FC236}">
                <a16:creationId xmlns:a16="http://schemas.microsoft.com/office/drawing/2014/main" xmlns="" id="{5B2466B9-723C-480D-AD94-9C676C546F95}"/>
              </a:ext>
            </a:extLst>
          </p:cNvPr>
          <p:cNvSpPr txBox="1"/>
          <p:nvPr/>
        </p:nvSpPr>
        <p:spPr>
          <a:xfrm>
            <a:off x="11083068" y="2763014"/>
            <a:ext cx="6003017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Możliwe jest zrealizowanie transakcji gospodarczej online przy użyciu różnych metod płatności. Oceń, co jest najlepsze dla Ciebie i Twoich potrzeb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10">
            <a:extLst>
              <a:ext uri="{FF2B5EF4-FFF2-40B4-BE49-F238E27FC236}">
                <a16:creationId xmlns:a16="http://schemas.microsoft.com/office/drawing/2014/main" xmlns="" id="{23BDAA39-70FD-4EC5-BD3C-EA267E540AFF}"/>
              </a:ext>
            </a:extLst>
          </p:cNvPr>
          <p:cNvSpPr txBox="1"/>
          <p:nvPr/>
        </p:nvSpPr>
        <p:spPr>
          <a:xfrm>
            <a:off x="1676400" y="3204210"/>
            <a:ext cx="543008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Wskazówki dotyczące świadomych i bezpiecznych zakupów online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10">
            <a:extLst>
              <a:ext uri="{FF2B5EF4-FFF2-40B4-BE49-F238E27FC236}">
                <a16:creationId xmlns:a16="http://schemas.microsoft.com/office/drawing/2014/main" xmlns="" id="{A662A45C-88D4-460F-A7C7-5F06BE51D701}"/>
              </a:ext>
            </a:extLst>
          </p:cNvPr>
          <p:cNvSpPr txBox="1"/>
          <p:nvPr/>
        </p:nvSpPr>
        <p:spPr>
          <a:xfrm>
            <a:off x="1676401" y="6706820"/>
            <a:ext cx="5562596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Bądź świadomy zagrożeń, które możesz napotkać podczas zakupów online i jak je przezwycięż</a:t>
            </a:r>
            <a:r>
              <a:rPr lang="it-IT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</a:t>
            </a:r>
            <a:r>
              <a:rPr lang="pl-PL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ć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xmlns="" id="{095D00E1-8A7B-4BA5-8275-6E403F4CCB2D}"/>
              </a:ext>
            </a:extLst>
          </p:cNvPr>
          <p:cNvSpPr txBox="1"/>
          <p:nvPr/>
        </p:nvSpPr>
        <p:spPr>
          <a:xfrm>
            <a:off x="11075129" y="7001255"/>
            <a:ext cx="601095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Regulamin, </a:t>
            </a:r>
            <a:r>
              <a:rPr lang="it-IT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</a:t>
            </a:r>
            <a:r>
              <a:rPr lang="pl-PL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świadczenie o ochronie prywatności, </a:t>
            </a:r>
            <a:r>
              <a:rPr lang="it-IT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</a:t>
            </a:r>
            <a:r>
              <a:rPr lang="pl-PL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arunki wysyłki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96522" y="9504100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17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" y="9573725"/>
            <a:ext cx="866849" cy="576706"/>
          </a:xfrm>
          <a:prstGeom prst="rect">
            <a:avLst/>
          </a:prstGeom>
        </p:spPr>
      </p:pic>
      <p:pic>
        <p:nvPicPr>
          <p:cNvPr id="19" name="Immagine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31" y="9654966"/>
            <a:ext cx="1453337" cy="495465"/>
          </a:xfrm>
          <a:prstGeom prst="rect">
            <a:avLst/>
          </a:prstGeom>
          <a:noFill/>
        </p:spPr>
      </p:pic>
      <p:sp>
        <p:nvSpPr>
          <p:cNvPr id="21" name="CasellaDiTesto 22"/>
          <p:cNvSpPr txBox="1"/>
          <p:nvPr/>
        </p:nvSpPr>
        <p:spPr>
          <a:xfrm>
            <a:off x="10168631" y="9504100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19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2520861"/>
            <a:ext cx="1562100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780020">
              <a:lnSpc>
                <a:spcPct val="100000"/>
              </a:lnSpc>
              <a:spcBef>
                <a:spcPts val="95"/>
              </a:spcBef>
            </a:pPr>
            <a:r>
              <a:rPr lang="it-IT" sz="8000" spc="240" dirty="0"/>
              <a:t>DZIĘKUJEMY</a:t>
            </a:r>
            <a:r>
              <a:rPr sz="8000" spc="80" dirty="0"/>
              <a:t>!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2BA8EF2-D59B-48D7-9C3A-331B3BFC6825}"/>
              </a:ext>
            </a:extLst>
          </p:cNvPr>
          <p:cNvSpPr txBox="1"/>
          <p:nvPr/>
        </p:nvSpPr>
        <p:spPr>
          <a:xfrm>
            <a:off x="11156975" y="5524500"/>
            <a:ext cx="6019800" cy="2241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4600" b="1" spc="-65" dirty="0">
                <a:latin typeface="Tahoma"/>
                <a:cs typeface="Tahoma"/>
              </a:rPr>
              <a:t>PARTNER: IAL FVG</a:t>
            </a:r>
          </a:p>
          <a:p>
            <a:pPr marL="12700">
              <a:spcBef>
                <a:spcPts val="100"/>
              </a:spcBef>
            </a:pPr>
            <a:endParaRPr lang="en-US" sz="4600" b="1" spc="-65" dirty="0">
              <a:latin typeface="Tahoma"/>
              <a:cs typeface="Tahoma"/>
            </a:endParaRPr>
          </a:p>
          <a:p>
            <a:pPr marL="12700">
              <a:spcBef>
                <a:spcPts val="100"/>
              </a:spcBef>
            </a:pPr>
            <a:endParaRPr lang="en-US" sz="4600" b="1" spc="-65" dirty="0">
              <a:latin typeface="Tahoma"/>
              <a:cs typeface="Tahoma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E7AEF752-C475-4EEF-90CF-22CBBA484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8966" y="7382057"/>
            <a:ext cx="4535817" cy="768163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96522" y="9504100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" y="9573725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31" y="9654966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68631" y="9504100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4293825" cy="77681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pl-PL" sz="7200" b="1" spc="-400" dirty="0">
                <a:solidFill>
                  <a:srgbClr val="343433"/>
                </a:solidFill>
                <a:latin typeface="Tahoma"/>
                <a:cs typeface="Tahoma"/>
              </a:rPr>
              <a:t>Rozdział 1. Oceń przed zakupem</a:t>
            </a:r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Kupuj</a:t>
            </a:r>
            <a:r>
              <a:rPr lang="en-GB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GB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renomowanych</a:t>
            </a:r>
            <a:r>
              <a:rPr lang="en-GB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sprzedawców</a:t>
            </a:r>
            <a:endParaRPr lang="en-GB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Najlepiej robić zakupy bezpośrednio w sklepach internetowych/platformach zakupów online, które znasz i którym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ufasz</a:t>
            </a: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defRPr/>
            </a:pPr>
            <a:endParaRPr lang="en-US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Dodaj zakładki 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do ulubionych witryn zakupów, aby szybko i bezpiecznie się tam dostać. Unikaj wpisywania nazwy sprzedawcy w pasku przeglądarki</a:t>
            </a: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7200" b="1" spc="-85" dirty="0">
              <a:solidFill>
                <a:srgbClr val="343433"/>
              </a:solidFill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96522" y="9504100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" y="9573725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31" y="9654966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68631" y="9504100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73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4293825" cy="5305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pl-PL" sz="7200" b="1" spc="-400" dirty="0">
                <a:solidFill>
                  <a:srgbClr val="343433"/>
                </a:solidFill>
                <a:latin typeface="Tahoma"/>
                <a:cs typeface="Tahoma"/>
              </a:rPr>
              <a:t>Rozdział 1. Oceń przed zakupem</a:t>
            </a:r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Kupuj</a:t>
            </a:r>
            <a:r>
              <a:rPr lang="en-GB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GB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renomowanych</a:t>
            </a:r>
            <a:r>
              <a:rPr lang="en-GB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sprzedawców</a:t>
            </a: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3D642F4C-5B97-4B4C-89B3-23357A44B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599027"/>
            <a:ext cx="15697200" cy="3801666"/>
          </a:xfrm>
          <a:prstGeom prst="rect">
            <a:avLst/>
          </a:prstGeom>
        </p:spPr>
      </p:pic>
      <p:sp>
        <p:nvSpPr>
          <p:cNvPr id="7" name="Stella a 5 punte 6">
            <a:extLst>
              <a:ext uri="{FF2B5EF4-FFF2-40B4-BE49-F238E27FC236}">
                <a16:creationId xmlns:a16="http://schemas.microsoft.com/office/drawing/2014/main" xmlns="" id="{FFCA5578-CC38-417B-AC4A-652D22C265D0}"/>
              </a:ext>
            </a:extLst>
          </p:cNvPr>
          <p:cNvSpPr/>
          <p:nvPr/>
        </p:nvSpPr>
        <p:spPr>
          <a:xfrm>
            <a:off x="12573000" y="2480537"/>
            <a:ext cx="1555775" cy="1371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xmlns="" id="{14E538D8-CDDF-4BC2-B72F-A0873E06C400}"/>
              </a:ext>
            </a:extLst>
          </p:cNvPr>
          <p:cNvSpPr/>
          <p:nvPr/>
        </p:nvSpPr>
        <p:spPr>
          <a:xfrm rot="2164759">
            <a:off x="13912475" y="4023623"/>
            <a:ext cx="2095940" cy="314416"/>
          </a:xfrm>
          <a:prstGeom prst="rightArrow">
            <a:avLst>
              <a:gd name="adj1" fmla="val 54208"/>
              <a:gd name="adj2" fmla="val 50000"/>
            </a:avLst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xmlns="" id="{B8C1306A-4916-4347-8DBE-8F1D3341D1C7}"/>
              </a:ext>
            </a:extLst>
          </p:cNvPr>
          <p:cNvSpPr/>
          <p:nvPr/>
        </p:nvSpPr>
        <p:spPr>
          <a:xfrm>
            <a:off x="15841100" y="4726898"/>
            <a:ext cx="742593" cy="79561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96522" y="9504100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11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" y="9573725"/>
            <a:ext cx="866849" cy="576706"/>
          </a:xfrm>
          <a:prstGeom prst="rect">
            <a:avLst/>
          </a:prstGeom>
        </p:spPr>
      </p:pic>
      <p:pic>
        <p:nvPicPr>
          <p:cNvPr id="12" name="Immagin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31" y="9654966"/>
            <a:ext cx="1453337" cy="495465"/>
          </a:xfrm>
          <a:prstGeom prst="rect">
            <a:avLst/>
          </a:prstGeom>
          <a:noFill/>
        </p:spPr>
      </p:pic>
      <p:sp>
        <p:nvSpPr>
          <p:cNvPr id="13" name="CasellaDiTesto 22"/>
          <p:cNvSpPr txBox="1"/>
          <p:nvPr/>
        </p:nvSpPr>
        <p:spPr>
          <a:xfrm>
            <a:off x="10168631" y="9504100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25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4293825" cy="71525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pl-PL" sz="7200" b="1" spc="-400" dirty="0">
                <a:solidFill>
                  <a:srgbClr val="343433"/>
                </a:solidFill>
                <a:latin typeface="Tahoma"/>
                <a:cs typeface="Tahoma"/>
              </a:rPr>
              <a:t>Rozdział 1. Oceń przed zakupem</a:t>
            </a:r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Kupuj</a:t>
            </a:r>
            <a:r>
              <a:rPr lang="en-GB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GB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renomowanych</a:t>
            </a:r>
            <a:r>
              <a:rPr lang="en-GB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sprzedawców</a:t>
            </a:r>
            <a:endParaRPr lang="en-GB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i="1" dirty="0">
                <a:latin typeface="Calibri" panose="020F0502020204030204" pitchFamily="34" charset="0"/>
                <a:cs typeface="Calibri" panose="020F0502020204030204" pitchFamily="34" charset="0"/>
              </a:rPr>
              <a:t>Na przykład, 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jeśli lubisz chodzić do teatru i zdarza Ci się często kupować bilety online, dodaj do zakładek stronę swojego ulubionego teatru</a:t>
            </a: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defRPr/>
            </a:pPr>
            <a:endParaRPr lang="en-US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W ten sposób nie będziesz musiał szukać w pasku przeglądarki, ale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dostaniesz się bezpośrednio na stronę teatru</a:t>
            </a: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sz="7200" b="1" spc="-85" dirty="0">
              <a:solidFill>
                <a:srgbClr val="343433"/>
              </a:solidFill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96522" y="9504100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" y="9573725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31" y="9654966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68631" y="9504100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48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4293825" cy="65370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pl-PL" sz="7200" b="1" spc="-400" dirty="0">
                <a:solidFill>
                  <a:srgbClr val="343433"/>
                </a:solidFill>
                <a:latin typeface="Tahoma"/>
                <a:cs typeface="Tahoma"/>
              </a:rPr>
              <a:t>Rozdział 1. Oceń przed zakupem</a:t>
            </a:r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Kupuj</a:t>
            </a:r>
            <a:r>
              <a:rPr lang="en-GB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GB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renomowanych</a:t>
            </a:r>
            <a:r>
              <a:rPr lang="en-GB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sprzedawców</a:t>
            </a:r>
            <a:endParaRPr lang="en-GB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Uważaj!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 Drobna literówka może zaprowadzić cię na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fałszywą stronę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, która wygląda dokładnie tak, jak prawdziwa</a:t>
            </a: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defRPr/>
            </a:pPr>
            <a:endParaRPr lang="en-US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Dokonując „zakupu” na nielegalnej stronie, możesz nieświadomie przekazać oszustom numer karty kredytowej i inne dane osobowe</a:t>
            </a: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7200" b="1" spc="-85" dirty="0">
              <a:solidFill>
                <a:srgbClr val="343433"/>
              </a:solidFill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7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96522" y="9504100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8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" y="9573725"/>
            <a:ext cx="866849" cy="576706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31" y="9654966"/>
            <a:ext cx="1453337" cy="495465"/>
          </a:xfrm>
          <a:prstGeom prst="rect">
            <a:avLst/>
          </a:prstGeom>
          <a:noFill/>
        </p:spPr>
      </p:pic>
      <p:sp>
        <p:nvSpPr>
          <p:cNvPr id="10" name="CasellaDiTesto 22"/>
          <p:cNvSpPr txBox="1"/>
          <p:nvPr/>
        </p:nvSpPr>
        <p:spPr>
          <a:xfrm>
            <a:off x="10168631" y="9504100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8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3775" y="1046510"/>
            <a:ext cx="15284425" cy="77681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pl-PL" sz="7200" b="1" spc="-400" dirty="0">
                <a:solidFill>
                  <a:srgbClr val="343433"/>
                </a:solidFill>
                <a:latin typeface="Tahoma"/>
                <a:cs typeface="Tahoma"/>
              </a:rPr>
              <a:t>Rozdział 1. Oceń przed zakupem</a:t>
            </a:r>
          </a:p>
          <a:p>
            <a:pPr>
              <a:defRPr/>
            </a:pPr>
            <a:endParaRPr lang="en-GB" altLang="es-E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Sprawdź</a:t>
            </a:r>
            <a:r>
              <a:rPr lang="en-GB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nowe</a:t>
            </a:r>
            <a:r>
              <a:rPr lang="en-GB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s-E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firmy</a:t>
            </a:r>
            <a:endParaRPr lang="en-GB" altLang="es-E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Chcesz kupić produkt lub usługę od sprzedawcy, którego nie znasz</a:t>
            </a: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>
              <a:defRPr/>
            </a:pPr>
            <a:endParaRPr lang="en-US" altLang="es-E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Nie wykluczaj możliwości, ale </a:t>
            </a:r>
            <a:r>
              <a:rPr lang="pl-PL" altLang="es-E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upewnij się, że ten sprzedawca jest </a:t>
            </a:r>
            <a:r>
              <a:rPr lang="pl-PL" altLang="es-ES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godny zaufania</a:t>
            </a: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defRPr/>
            </a:pP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Poszukaj </a:t>
            </a:r>
            <a:r>
              <a:rPr lang="pl-PL" altLang="es-ES" sz="4000" b="1" dirty="0">
                <a:latin typeface="Calibri" panose="020F0502020204030204" pitchFamily="34" charset="0"/>
                <a:cs typeface="Calibri" panose="020F0502020204030204" pitchFamily="34" charset="0"/>
              </a:rPr>
              <a:t>recenzji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 online. Jeśli sklep/platforma zakupów online nie jest recenzowana lub nie ma pozytywnych recenzji, </a:t>
            </a:r>
            <a:r>
              <a:rPr lang="pl-PL" altLang="es-E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 zamawiaj </a:t>
            </a:r>
            <a:r>
              <a:rPr lang="pl-PL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z ich strony internetowej</a:t>
            </a:r>
            <a:r>
              <a:rPr lang="en-US" alt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7200" spc="-85" dirty="0">
              <a:solidFill>
                <a:srgbClr val="343433"/>
              </a:solidFill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800" y="266700"/>
            <a:ext cx="1838324" cy="1066799"/>
          </a:xfrm>
          <a:prstGeom prst="rect">
            <a:avLst/>
          </a:prstGeom>
        </p:spPr>
      </p:pic>
      <p:sp>
        <p:nvSpPr>
          <p:cNvPr id="2" name="Stella a 5 punte 1">
            <a:extLst>
              <a:ext uri="{FF2B5EF4-FFF2-40B4-BE49-F238E27FC236}">
                <a16:creationId xmlns:a16="http://schemas.microsoft.com/office/drawing/2014/main" xmlns="" id="{4752AADC-C393-4007-9066-8F6B75D75A85}"/>
              </a:ext>
            </a:extLst>
          </p:cNvPr>
          <p:cNvSpPr/>
          <p:nvPr/>
        </p:nvSpPr>
        <p:spPr>
          <a:xfrm>
            <a:off x="9677400" y="3009900"/>
            <a:ext cx="1066800" cy="9144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tella a 5 punte 6">
            <a:extLst>
              <a:ext uri="{FF2B5EF4-FFF2-40B4-BE49-F238E27FC236}">
                <a16:creationId xmlns:a16="http://schemas.microsoft.com/office/drawing/2014/main" xmlns="" id="{E1FB44F4-DE8F-4153-A315-5684CCAF1AF3}"/>
              </a:ext>
            </a:extLst>
          </p:cNvPr>
          <p:cNvSpPr/>
          <p:nvPr/>
        </p:nvSpPr>
        <p:spPr>
          <a:xfrm>
            <a:off x="10926400" y="3007980"/>
            <a:ext cx="1066800" cy="9144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tella a 5 punte 7">
            <a:extLst>
              <a:ext uri="{FF2B5EF4-FFF2-40B4-BE49-F238E27FC236}">
                <a16:creationId xmlns:a16="http://schemas.microsoft.com/office/drawing/2014/main" xmlns="" id="{260F577B-3793-493A-BAE2-39CBCC02BE8A}"/>
              </a:ext>
            </a:extLst>
          </p:cNvPr>
          <p:cNvSpPr/>
          <p:nvPr/>
        </p:nvSpPr>
        <p:spPr>
          <a:xfrm>
            <a:off x="14658907" y="3007980"/>
            <a:ext cx="1066800" cy="914400"/>
          </a:xfrm>
          <a:prstGeom prst="star5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tella a 5 punte 8">
            <a:extLst>
              <a:ext uri="{FF2B5EF4-FFF2-40B4-BE49-F238E27FC236}">
                <a16:creationId xmlns:a16="http://schemas.microsoft.com/office/drawing/2014/main" xmlns="" id="{DDB6EBDD-886B-4FE7-894B-ABDB4C853B57}"/>
              </a:ext>
            </a:extLst>
          </p:cNvPr>
          <p:cNvSpPr/>
          <p:nvPr/>
        </p:nvSpPr>
        <p:spPr>
          <a:xfrm>
            <a:off x="12170569" y="3007980"/>
            <a:ext cx="1066800" cy="914400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tella a 5 punte 9">
            <a:extLst>
              <a:ext uri="{FF2B5EF4-FFF2-40B4-BE49-F238E27FC236}">
                <a16:creationId xmlns:a16="http://schemas.microsoft.com/office/drawing/2014/main" xmlns="" id="{663DFCA2-CBF9-416B-84A8-EA1A4A89E915}"/>
              </a:ext>
            </a:extLst>
          </p:cNvPr>
          <p:cNvSpPr/>
          <p:nvPr/>
        </p:nvSpPr>
        <p:spPr>
          <a:xfrm>
            <a:off x="13414738" y="3007980"/>
            <a:ext cx="1066800" cy="914400"/>
          </a:xfrm>
          <a:prstGeom prst="star5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uadroTexto 34">
            <a:extLst>
              <a:ext uri="{FF2B5EF4-FFF2-40B4-BE49-F238E27FC236}">
                <a16:creationId xmlns:a16="http://schemas.microsoft.com/office/drawing/2014/main" xmlns="" xmlns:lc="http://schemas.openxmlformats.org/drawingml/2006/lockedCanvas" id="{44E54EA5-B936-477F-B276-BB60E2C6703D}"/>
              </a:ext>
            </a:extLst>
          </p:cNvPr>
          <p:cNvSpPr txBox="1"/>
          <p:nvPr/>
        </p:nvSpPr>
        <p:spPr>
          <a:xfrm>
            <a:off x="996522" y="9504100"/>
            <a:ext cx="76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latin typeface="YADLjI9qxTA 0"/>
              </a:rPr>
              <a:t>Przy wsparciu programu Erasmus+ Unii Europejskiej. Niniejszy dokument i jego treść odzwierciedla wyłącznie poglądy autorów, a Komisja nie ponosi odpowiedzialności za jakiekolwiek wykorzystanie informacji w nim zawartych</a:t>
            </a:r>
            <a:r>
              <a:rPr lang="en-US" sz="1200" dirty="0">
                <a:latin typeface="YADLjI9qxTA 0"/>
              </a:rPr>
              <a:t>. </a:t>
            </a:r>
            <a:endParaRPr lang="en-US" sz="1200" dirty="0">
              <a:latin typeface="YADLjI9qxTA 0"/>
            </a:endParaRPr>
          </a:p>
        </p:txBody>
      </p:sp>
      <p:pic>
        <p:nvPicPr>
          <p:cNvPr id="12" name="Imagen 36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1" y="9573725"/>
            <a:ext cx="866849" cy="576706"/>
          </a:xfrm>
          <a:prstGeom prst="rect">
            <a:avLst/>
          </a:prstGeom>
        </p:spPr>
      </p:pic>
      <p:pic>
        <p:nvPicPr>
          <p:cNvPr id="13" name="Immagin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731" y="9654966"/>
            <a:ext cx="1453337" cy="495465"/>
          </a:xfrm>
          <a:prstGeom prst="rect">
            <a:avLst/>
          </a:prstGeom>
          <a:noFill/>
        </p:spPr>
      </p:pic>
      <p:sp>
        <p:nvSpPr>
          <p:cNvPr id="14" name="CasellaDiTesto 22"/>
          <p:cNvSpPr txBox="1"/>
          <p:nvPr/>
        </p:nvSpPr>
        <p:spPr>
          <a:xfrm>
            <a:off x="10168631" y="9504100"/>
            <a:ext cx="817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Legal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description – Creative Commons licensing: The materials published on the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SOS project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22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</TotalTime>
  <Words>6303</Words>
  <Application>Microsoft Office PowerPoint</Application>
  <PresentationFormat>Personalizzato</PresentationFormat>
  <Paragraphs>354</Paragraphs>
  <Slides>43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52" baseType="lpstr">
      <vt:lpstr>맑은 고딕</vt:lpstr>
      <vt:lpstr>Arial</vt:lpstr>
      <vt:lpstr>Calibri</vt:lpstr>
      <vt:lpstr>Cambria Math</vt:lpstr>
      <vt:lpstr>Tahoma</vt:lpstr>
      <vt:lpstr>Times New Roman</vt:lpstr>
      <vt:lpstr>Verdana</vt:lpstr>
      <vt:lpstr>YADLjI9qxTA 0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DZIĘKUJEMY!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SOS creativity ppt 2</dc:title>
  <dc:creator>Monia Coppola</dc:creator>
  <cp:keywords>DAEZmAheWYA,BAEXurJiHZU</cp:keywords>
  <cp:lastModifiedBy>Windows User</cp:lastModifiedBy>
  <cp:revision>162</cp:revision>
  <dcterms:created xsi:type="dcterms:W3CDTF">2021-03-23T16:52:22Z</dcterms:created>
  <dcterms:modified xsi:type="dcterms:W3CDTF">2022-08-09T08:29:06Z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2021-03-23T00:00:00Z</vt:filetime>
  </property>
  <property fmtid="{D5CDD505-2E9C-101B-9397-08002B2CF9AE}" pid="3" name="Creator">
    <vt:lpwstr>Canva</vt:lpwstr>
  </property>
  <property fmtid="{D5CDD505-2E9C-101B-9397-08002B2CF9AE}" pid="4" name="LastSaved">
    <vt:filetime>2021-03-23T00:00:00Z</vt:filetime>
  </property>
</Properties>
</file>