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3" r:id="rId4"/>
    <p:sldId id="266" r:id="rId5"/>
    <p:sldId id="267" r:id="rId6"/>
    <p:sldId id="268" r:id="rId7"/>
    <p:sldId id="269" r:id="rId8"/>
    <p:sldId id="270" r:id="rId9"/>
    <p:sldId id="271" r:id="rId10"/>
    <p:sldId id="273" r:id="rId11"/>
    <p:sldId id="272" r:id="rId12"/>
    <p:sldId id="274" r:id="rId13"/>
    <p:sldId id="275" r:id="rId14"/>
    <p:sldId id="282" r:id="rId15"/>
    <p:sldId id="276" r:id="rId16"/>
    <p:sldId id="277" r:id="rId17"/>
    <p:sldId id="278" r:id="rId18"/>
    <p:sldId id="279" r:id="rId19"/>
    <p:sldId id="280" r:id="rId20"/>
    <p:sldId id="281" r:id="rId21"/>
    <p:sldId id="265" r:id="rId22"/>
    <p:sldId id="262" r:id="rId23"/>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3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hyperlink" Target="https://venmo.com/" TargetMode="External"/><Relationship Id="rId3" Type="http://schemas.openxmlformats.org/officeDocument/2006/relationships/hyperlink" Target="https://pay.google.com/" TargetMode="External"/><Relationship Id="rId7" Type="http://schemas.openxmlformats.org/officeDocument/2006/relationships/hyperlink" Target="https://support.apple.com/en-us/HT201239" TargetMode="External"/><Relationship Id="rId12" Type="http://schemas.openxmlformats.org/officeDocument/2006/relationships/image" Target="../media/image18.png"/><Relationship Id="rId2" Type="http://schemas.openxmlformats.org/officeDocument/2006/relationships/image" Target="../media/image1.png"/><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hyperlink" Target="https://cash.app/" TargetMode="External"/><Relationship Id="rId5" Type="http://schemas.openxmlformats.org/officeDocument/2006/relationships/hyperlink" Target="https://www.paypal.com/" TargetMode="External"/><Relationship Id="rId15" Type="http://schemas.openxmlformats.org/officeDocument/2006/relationships/image" Target="../media/image2.jpe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hyperlink" Target="https://www.samsung.com/us/samsung-pay/" TargetMode="External"/><Relationship Id="rId1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140" dirty="0">
                <a:solidFill>
                  <a:srgbClr val="16204A"/>
                </a:solidFill>
                <a:latin typeface="Verdana"/>
                <a:cs typeface="Verdana"/>
              </a:rPr>
              <a:t>S</a:t>
            </a:r>
            <a:r>
              <a:rPr sz="2200"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L</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E</a:t>
            </a:r>
            <a:r>
              <a:rPr sz="2200" dirty="0">
                <a:solidFill>
                  <a:srgbClr val="16204A"/>
                </a:solidFill>
                <a:latin typeface="Verdana"/>
                <a:cs typeface="Verdana"/>
              </a:rPr>
              <a:t>	</a:t>
            </a: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125" dirty="0">
                <a:solidFill>
                  <a:srgbClr val="16204A"/>
                </a:solidFill>
                <a:latin typeface="Verdana"/>
                <a:cs typeface="Verdana"/>
              </a:rPr>
              <a:t>U</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r>
              <a:rPr sz="2200" dirty="0">
                <a:solidFill>
                  <a:srgbClr val="16204A"/>
                </a:solidFill>
                <a:latin typeface="Verdana"/>
                <a:cs typeface="Verdana"/>
              </a:rPr>
              <a:t>	</a:t>
            </a:r>
            <a:r>
              <a:rPr sz="2200" spc="130" dirty="0">
                <a:solidFill>
                  <a:srgbClr val="16204A"/>
                </a:solidFill>
                <a:latin typeface="Verdana"/>
                <a:cs typeface="Verdana"/>
              </a:rPr>
              <a:t>F</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05" dirty="0">
                <a:solidFill>
                  <a:srgbClr val="16204A"/>
                </a:solidFill>
                <a:latin typeface="Verdana"/>
                <a:cs typeface="Verdana"/>
              </a:rPr>
              <a:t>A</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0" dirty="0">
                <a:solidFill>
                  <a:srgbClr val="16204A"/>
                </a:solidFill>
                <a:latin typeface="Verdana"/>
                <a:cs typeface="Verdana"/>
              </a:rPr>
              <a:t>V</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endParaRPr sz="2200">
              <a:latin typeface="Verdana"/>
              <a:cs typeface="Verdana"/>
            </a:endParaRPr>
          </a:p>
        </p:txBody>
      </p:sp>
      <p:pic>
        <p:nvPicPr>
          <p:cNvPr id="3" name="object 3"/>
          <p:cNvPicPr/>
          <p:nvPr/>
        </p:nvPicPr>
        <p:blipFill>
          <a:blip r:embed="rId2" cstate="print"/>
          <a:stretch>
            <a:fillRect/>
          </a:stretch>
        </p:blipFill>
        <p:spPr>
          <a:xfrm>
            <a:off x="1028700" y="1028700"/>
            <a:ext cx="9058274" cy="5276849"/>
          </a:xfrm>
          <a:prstGeom prst="rect">
            <a:avLst/>
          </a:prstGeom>
        </p:spPr>
      </p:pic>
      <p:sp>
        <p:nvSpPr>
          <p:cNvPr id="4" name="object 4"/>
          <p:cNvSpPr txBox="1"/>
          <p:nvPr/>
        </p:nvSpPr>
        <p:spPr>
          <a:xfrm>
            <a:off x="12115800" y="3040263"/>
            <a:ext cx="5867400" cy="5727209"/>
          </a:xfrm>
          <a:prstGeom prst="rect">
            <a:avLst/>
          </a:prstGeom>
        </p:spPr>
        <p:txBody>
          <a:bodyPr vert="horz" wrap="square" lIns="0" tIns="12700" rIns="0" bIns="0" rtlCol="0">
            <a:spAutoFit/>
          </a:bodyPr>
          <a:lstStyle/>
          <a:p>
            <a:pPr marL="12700">
              <a:lnSpc>
                <a:spcPct val="100000"/>
              </a:lnSpc>
              <a:spcBef>
                <a:spcPts val="100"/>
              </a:spcBef>
            </a:pPr>
            <a:r>
              <a:rPr lang="ru-RU" sz="4600" b="1" i="1" spc="-65" dirty="0">
                <a:latin typeface="Tahoma"/>
                <a:cs typeface="Tahoma"/>
              </a:rPr>
              <a:t>Интеракција со дигитални технологии за забава и култура</a:t>
            </a:r>
            <a:endParaRPr lang="en-US" sz="4600" b="1" i="1" spc="-65" dirty="0">
              <a:latin typeface="Tahoma"/>
              <a:cs typeface="Tahoma"/>
            </a:endParaRPr>
          </a:p>
          <a:p>
            <a:pPr marL="12700">
              <a:lnSpc>
                <a:spcPct val="100000"/>
              </a:lnSpc>
              <a:spcBef>
                <a:spcPts val="100"/>
              </a:spcBef>
            </a:pPr>
            <a:endParaRPr lang="en-US" sz="4600" b="1" spc="-65" dirty="0">
              <a:latin typeface="Tahoma"/>
              <a:cs typeface="Tahoma"/>
            </a:endParaRPr>
          </a:p>
          <a:p>
            <a:pPr marL="12700">
              <a:lnSpc>
                <a:spcPct val="100000"/>
              </a:lnSpc>
              <a:spcBef>
                <a:spcPts val="100"/>
              </a:spcBef>
            </a:pPr>
            <a:endParaRPr lang="en-US" sz="4600" b="1" spc="-65" dirty="0">
              <a:latin typeface="Tahoma"/>
              <a:cs typeface="Tahoma"/>
            </a:endParaRPr>
          </a:p>
          <a:p>
            <a:pPr marL="12700">
              <a:lnSpc>
                <a:spcPct val="100000"/>
              </a:lnSpc>
              <a:spcBef>
                <a:spcPts val="100"/>
              </a:spcBef>
            </a:pPr>
            <a:endParaRPr lang="en-US" sz="4600" b="1" spc="-65" dirty="0">
              <a:latin typeface="Tahoma"/>
              <a:cs typeface="Tahoma"/>
            </a:endParaRPr>
          </a:p>
          <a:p>
            <a:pPr marL="12700">
              <a:lnSpc>
                <a:spcPct val="100000"/>
              </a:lnSpc>
              <a:spcBef>
                <a:spcPts val="100"/>
              </a:spcBef>
            </a:pPr>
            <a:r>
              <a:rPr lang="mk-MK" sz="4600" b="1" spc="-65" dirty="0">
                <a:latin typeface="Tahoma"/>
                <a:cs typeface="Tahoma"/>
              </a:rPr>
              <a:t>ПАРТНЕР</a:t>
            </a:r>
            <a:r>
              <a:rPr lang="en-US" sz="4600" b="1" spc="-65" dirty="0">
                <a:latin typeface="Tahoma"/>
                <a:cs typeface="Tahoma"/>
              </a:rPr>
              <a:t>: CIRCLE</a:t>
            </a:r>
          </a:p>
        </p:txBody>
      </p:sp>
      <p:sp>
        <p:nvSpPr>
          <p:cNvPr id="12"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1009222" y="9413381"/>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3"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483006"/>
            <a:ext cx="866849" cy="576706"/>
          </a:xfrm>
          <a:prstGeom prst="rect">
            <a:avLst/>
          </a:prstGeom>
        </p:spPr>
      </p:pic>
      <p:pic>
        <p:nvPicPr>
          <p:cNvPr id="14" name="Immagine 1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564247"/>
            <a:ext cx="1453337" cy="495465"/>
          </a:xfrm>
          <a:prstGeom prst="rect">
            <a:avLst/>
          </a:prstGeom>
          <a:noFill/>
        </p:spPr>
      </p:pic>
      <p:sp>
        <p:nvSpPr>
          <p:cNvPr id="15" name="CasellaDiTesto 22"/>
          <p:cNvSpPr txBox="1"/>
          <p:nvPr/>
        </p:nvSpPr>
        <p:spPr>
          <a:xfrm>
            <a:off x="10181331" y="9413381"/>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5921493"/>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Дури ни Apple не сe воздржа на искушението да ги истражи можностите на пазарот на видео услуги на барање.</a:t>
            </a:r>
          </a:p>
          <a:p>
            <a:pPr algn="just">
              <a:defRPr/>
            </a:pPr>
            <a:r>
              <a:rPr lang="ru-RU" sz="4000" spc="-85" dirty="0">
                <a:solidFill>
                  <a:srgbClr val="343433"/>
                </a:solidFill>
                <a:latin typeface="Calibri" panose="020F0502020204030204" pitchFamily="34" charset="0"/>
                <a:cs typeface="Calibri" panose="020F0502020204030204" pitchFamily="34" charset="0"/>
              </a:rPr>
              <a:t>Од лансирањето во 2019 година и масовната маркетинг кампања, Apple TV+ тврди дека има речиси 20 милиони претплатници само во САД и Канада.</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6019800" y="2857500"/>
            <a:ext cx="2400300" cy="904113"/>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2110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537046"/>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Во последните неколку години, феноменот што добива значителен интерес и привлечност кај пошироката јавност е претставен со аудио книги - книги што не ги читате во прво лице, туку слушате како некој ви ги чита.</a:t>
            </a:r>
          </a:p>
          <a:p>
            <a:pPr algn="just">
              <a:defRPr/>
            </a:pPr>
            <a:r>
              <a:rPr lang="ru-RU" sz="4000" spc="-85" dirty="0">
                <a:solidFill>
                  <a:srgbClr val="343433"/>
                </a:solidFill>
                <a:latin typeface="Calibri" panose="020F0502020204030204" pitchFamily="34" charset="0"/>
                <a:cs typeface="Calibri" panose="020F0502020204030204" pitchFamily="34" charset="0"/>
              </a:rPr>
              <a:t> Купен во 2008 година од страна на Амазон за 300 милиони долари, со повеќе од 60.000 наслови, Audible е најголемиот понудувач на аудио книги.</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8" name="Immagine 7"/>
          <p:cNvPicPr>
            <a:picLocks noChangeAspect="1"/>
          </p:cNvPicPr>
          <p:nvPr/>
        </p:nvPicPr>
        <p:blipFill>
          <a:blip r:embed="rId3"/>
          <a:stretch>
            <a:fillRect/>
          </a:stretch>
        </p:blipFill>
        <p:spPr>
          <a:xfrm>
            <a:off x="6096000" y="2933700"/>
            <a:ext cx="2417310" cy="995363"/>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1"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5569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8383705"/>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Заедно со видео стримингот, аудио стриминг платформите и подкастите, исто така претставуваат многу интересна индустрија. Soundcloud најпрво беше платформа go-to за надежни млади музичари, овозможувајќи им да ја промовираат својата музика и мрежа бесплатно, со останатите музичари низ целиот свет.</a:t>
            </a:r>
          </a:p>
          <a:p>
            <a:pPr algn="just">
              <a:defRPr/>
            </a:pPr>
            <a:r>
              <a:rPr lang="ru-RU" sz="4000" spc="-85" dirty="0">
                <a:solidFill>
                  <a:srgbClr val="343433"/>
                </a:solidFill>
                <a:latin typeface="Calibri" panose="020F0502020204030204" pitchFamily="34" charset="0"/>
                <a:cs typeface="Calibri" panose="020F0502020204030204" pitchFamily="34" charset="0"/>
              </a:rPr>
              <a:t>Иако основна дејност остана музичката индустрија, во текот на годините SoundCloud почна да биде привлечна платформа за аудио забава воопшто, вклучувајќи подкасти и емитување вести.</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6248400" y="2933700"/>
            <a:ext cx="1600200" cy="995082"/>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0080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537046"/>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p>
          <a:p>
            <a:pPr algn="just">
              <a:defRPr/>
            </a:pPr>
            <a:r>
              <a:rPr lang="en-GB" sz="4000" spc="-85" dirty="0">
                <a:solidFill>
                  <a:srgbClr val="343433"/>
                </a:solidFill>
                <a:latin typeface="Calibri" panose="020F0502020204030204" pitchFamily="34" charset="0"/>
                <a:cs typeface="Calibri" panose="020F0502020204030204" pitchFamily="34" charset="0"/>
              </a:rPr>
              <a:t> </a:t>
            </a:r>
            <a:r>
              <a:rPr lang="ru-RU" sz="4000" spc="-85" dirty="0">
                <a:solidFill>
                  <a:srgbClr val="343433"/>
                </a:solidFill>
                <a:latin typeface="Calibri" panose="020F0502020204030204" pitchFamily="34" charset="0"/>
                <a:cs typeface="Calibri" panose="020F0502020204030204" pitchFamily="34" charset="0"/>
              </a:rPr>
              <a:t>Кога зборуваме за споделување музика и подкасти, невозможно е да не го споменеме Spotify.</a:t>
            </a:r>
          </a:p>
          <a:p>
            <a:pPr algn="just">
              <a:defRPr/>
            </a:pPr>
            <a:r>
              <a:rPr lang="ru-RU" sz="4000" spc="-85" dirty="0">
                <a:solidFill>
                  <a:srgbClr val="343433"/>
                </a:solidFill>
                <a:latin typeface="Calibri" panose="020F0502020204030204" pitchFamily="34" charset="0"/>
                <a:cs typeface="Calibri" panose="020F0502020204030204" pitchFamily="34" charset="0"/>
              </a:rPr>
              <a:t>Spotify е услуга за уживање во прилагодена компилација од омилениот музички жанр, од вашата омилена историја, општа култура, кулинарски рецепти итн., наратор.</a:t>
            </a:r>
          </a:p>
          <a:p>
            <a:pPr algn="just">
              <a:defRPr/>
            </a:pPr>
            <a:endParaRPr lang="en-GB" sz="4000"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8" name="Immagine 7"/>
          <p:cNvPicPr>
            <a:picLocks noChangeAspect="1"/>
          </p:cNvPicPr>
          <p:nvPr/>
        </p:nvPicPr>
        <p:blipFill>
          <a:blip r:embed="rId3"/>
          <a:stretch>
            <a:fillRect/>
          </a:stretch>
        </p:blipFill>
        <p:spPr>
          <a:xfrm>
            <a:off x="6096000" y="2705100"/>
            <a:ext cx="1295400" cy="1295400"/>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1"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4434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5921493"/>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smtClean="0">
                <a:solidFill>
                  <a:srgbClr val="343433"/>
                </a:solidFill>
                <a:latin typeface="Calibri" panose="020F0502020204030204" pitchFamily="34" charset="0"/>
                <a:cs typeface="Calibri" panose="020F0502020204030204" pitchFamily="34" charset="0"/>
              </a:rPr>
              <a:t>–</a:t>
            </a:r>
            <a:endParaRPr lang="mk-MK" sz="4000" b="1" i="1" spc="-85" dirty="0" smtClean="0">
              <a:solidFill>
                <a:srgbClr val="343433"/>
              </a:solidFill>
              <a:latin typeface="Calibri" panose="020F0502020204030204" pitchFamily="34" charset="0"/>
              <a:cs typeface="Calibri" panose="020F0502020204030204" pitchFamily="34" charset="0"/>
            </a:endParaRPr>
          </a:p>
          <a:p>
            <a:pPr algn="just">
              <a:defRPr/>
            </a:pPr>
            <a:r>
              <a:rPr lang="en-GB" sz="4000" b="1" i="1" spc="-85" dirty="0" smtClean="0">
                <a:solidFill>
                  <a:srgbClr val="343433"/>
                </a:solidFill>
                <a:latin typeface="Calibri" panose="020F0502020204030204" pitchFamily="34" charset="0"/>
                <a:cs typeface="Calibri" panose="020F0502020204030204" pitchFamily="34" charset="0"/>
              </a:rPr>
              <a:t>  </a:t>
            </a:r>
            <a:r>
              <a:rPr lang="ru-RU" sz="4000" spc="-85" dirty="0">
                <a:solidFill>
                  <a:srgbClr val="343433"/>
                </a:solidFill>
                <a:latin typeface="Calibri" panose="020F0502020204030204" pitchFamily="34" charset="0"/>
                <a:cs typeface="Calibri" panose="020F0502020204030204" pitchFamily="34" charset="0"/>
              </a:rPr>
              <a:t>iTunes е услуга на Apple Inc. Апликацијата претставува еден од најголемите дигитални пазари за музика.</a:t>
            </a:r>
          </a:p>
          <a:p>
            <a:pPr algn="just">
              <a:defRPr/>
            </a:pPr>
            <a:r>
              <a:rPr lang="ru-RU" sz="4000" spc="-85" dirty="0">
                <a:solidFill>
                  <a:srgbClr val="343433"/>
                </a:solidFill>
                <a:latin typeface="Calibri" panose="020F0502020204030204" pitchFamily="34" charset="0"/>
                <a:cs typeface="Calibri" panose="020F0502020204030204" pitchFamily="34" charset="0"/>
              </a:rPr>
              <a:t>Корисниците можат да ја чуваат и организираат својата дигитална библиотека по албуми и песни на многу интуитивен и лесен начин.</a:t>
            </a:r>
          </a:p>
          <a:p>
            <a:pPr algn="just">
              <a:defRPr/>
            </a:pPr>
            <a:endParaRPr lang="mk-MK" sz="4000" b="1" i="1" spc="-85" dirty="0" smtClean="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6096000" y="2933700"/>
            <a:ext cx="828675" cy="83563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9378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8876148"/>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r>
              <a:rPr lang="mk-MK" altLang="es-ES" sz="7200" dirty="0">
                <a:latin typeface="Calibri" panose="020F0502020204030204" pitchFamily="34" charset="0"/>
                <a:cs typeface="Calibri" panose="020F0502020204030204" pitchFamily="34" charset="0"/>
              </a:rPr>
              <a:t> </a:t>
            </a:r>
            <a:endParaRPr lang="mk-MK" altLang="es-ES" sz="7200" dirty="0" smtClean="0">
              <a:latin typeface="Calibri" panose="020F0502020204030204" pitchFamily="34" charset="0"/>
              <a:cs typeface="Calibri" panose="020F0502020204030204" pitchFamily="34" charset="0"/>
            </a:endParaRPr>
          </a:p>
          <a:p>
            <a:pPr>
              <a:defRPr/>
            </a:pPr>
            <a:r>
              <a:rPr lang="mk-MK" altLang="es-ES" sz="3000" dirty="0" smtClean="0">
                <a:latin typeface="Calibri" panose="020F0502020204030204" pitchFamily="34" charset="0"/>
                <a:cs typeface="Calibri" panose="020F0502020204030204" pitchFamily="34" charset="0"/>
              </a:rPr>
              <a:t>Ако </a:t>
            </a:r>
            <a:r>
              <a:rPr lang="mk-MK" altLang="es-ES" sz="3000" dirty="0">
                <a:latin typeface="Calibri" panose="020F0502020204030204" pitchFamily="34" charset="0"/>
                <a:cs typeface="Calibri" panose="020F0502020204030204" pitchFamily="34" charset="0"/>
              </a:rPr>
              <a:t>сте старомодни и не сакате да се откажете од задоволството на читањето, еве список на апликации за е-книги кои можете да ги земете во предвид:</a:t>
            </a:r>
          </a:p>
          <a:p>
            <a:pPr>
              <a:defRPr/>
            </a:pPr>
            <a:r>
              <a:rPr lang="mk-MK" altLang="es-ES" sz="3000" dirty="0">
                <a:latin typeface="Calibri" panose="020F0502020204030204" pitchFamily="34" charset="0"/>
                <a:cs typeface="Calibri" panose="020F0502020204030204" pitchFamily="34" charset="0"/>
              </a:rPr>
              <a:t>•	</a:t>
            </a:r>
            <a:r>
              <a:rPr lang="en-GB" altLang="es-ES" sz="3000" dirty="0">
                <a:latin typeface="Calibri" panose="020F0502020204030204" pitchFamily="34" charset="0"/>
                <a:cs typeface="Calibri" panose="020F0502020204030204" pitchFamily="34" charset="0"/>
              </a:rPr>
              <a:t>Amazon Kindle App</a:t>
            </a:r>
          </a:p>
          <a:p>
            <a:pPr>
              <a:defRPr/>
            </a:pPr>
            <a:r>
              <a:rPr lang="en-GB" altLang="es-ES" sz="3000" dirty="0">
                <a:latin typeface="Calibri" panose="020F0502020204030204" pitchFamily="34" charset="0"/>
                <a:cs typeface="Calibri" panose="020F0502020204030204" pitchFamily="34" charset="0"/>
              </a:rPr>
              <a:t>•	Google Play Books</a:t>
            </a:r>
          </a:p>
          <a:p>
            <a:pPr>
              <a:defRPr/>
            </a:pPr>
            <a:r>
              <a:rPr lang="en-GB" altLang="es-ES" sz="3000" dirty="0">
                <a:latin typeface="Calibri" panose="020F0502020204030204" pitchFamily="34" charset="0"/>
                <a:cs typeface="Calibri" panose="020F0502020204030204" pitchFamily="34" charset="0"/>
              </a:rPr>
              <a:t>•	Apple Books</a:t>
            </a:r>
          </a:p>
          <a:p>
            <a:pPr>
              <a:defRPr/>
            </a:pPr>
            <a:r>
              <a:rPr lang="en-GB" altLang="es-ES" sz="3000" dirty="0">
                <a:latin typeface="Calibri" panose="020F0502020204030204" pitchFamily="34" charset="0"/>
                <a:cs typeface="Calibri" panose="020F0502020204030204" pitchFamily="34" charset="0"/>
              </a:rPr>
              <a:t>•	Barnes &amp; Noble Nook</a:t>
            </a:r>
          </a:p>
          <a:p>
            <a:pPr>
              <a:defRPr/>
            </a:pPr>
            <a:r>
              <a:rPr lang="en-GB" altLang="es-ES" sz="3000" dirty="0">
                <a:latin typeface="Calibri" panose="020F0502020204030204" pitchFamily="34" charset="0"/>
                <a:cs typeface="Calibri" panose="020F0502020204030204" pitchFamily="34" charset="0"/>
              </a:rPr>
              <a:t>•	Kobo Books</a:t>
            </a:r>
          </a:p>
          <a:p>
            <a:pPr>
              <a:defRPr/>
            </a:pPr>
            <a:r>
              <a:rPr lang="en-GB" altLang="es-ES" sz="3000" dirty="0">
                <a:latin typeface="Calibri" panose="020F0502020204030204" pitchFamily="34" charset="0"/>
                <a:cs typeface="Calibri" panose="020F0502020204030204" pitchFamily="34" charset="0"/>
              </a:rPr>
              <a:t>•	Libby</a:t>
            </a:r>
          </a:p>
          <a:p>
            <a:pPr>
              <a:defRPr/>
            </a:pPr>
            <a:r>
              <a:rPr lang="en-GB" altLang="es-ES" sz="3000" dirty="0">
                <a:latin typeface="Calibri" panose="020F0502020204030204" pitchFamily="34" charset="0"/>
                <a:cs typeface="Calibri" panose="020F0502020204030204" pitchFamily="34" charset="0"/>
              </a:rPr>
              <a:t>•	</a:t>
            </a:r>
            <a:r>
              <a:rPr lang="en-GB" altLang="es-ES" sz="3000" dirty="0" err="1">
                <a:latin typeface="Calibri" panose="020F0502020204030204" pitchFamily="34" charset="0"/>
                <a:cs typeface="Calibri" panose="020F0502020204030204" pitchFamily="34" charset="0"/>
              </a:rPr>
              <a:t>FBReader</a:t>
            </a:r>
            <a:endParaRPr lang="en-GB" altLang="es-ES" sz="3000" dirty="0">
              <a:latin typeface="Calibri" panose="020F0502020204030204" pitchFamily="34" charset="0"/>
              <a:cs typeface="Calibri" panose="020F0502020204030204" pitchFamily="34" charset="0"/>
            </a:endParaRPr>
          </a:p>
          <a:p>
            <a:pPr>
              <a:defRPr/>
            </a:pPr>
            <a:r>
              <a:rPr lang="en-GB" altLang="es-ES" sz="3000" dirty="0">
                <a:latin typeface="Calibri" panose="020F0502020204030204" pitchFamily="34" charset="0"/>
                <a:cs typeface="Calibri" panose="020F0502020204030204" pitchFamily="34" charset="0"/>
              </a:rPr>
              <a:t>•	</a:t>
            </a:r>
            <a:r>
              <a:rPr lang="en-GB" altLang="es-ES" sz="3000" dirty="0" err="1">
                <a:latin typeface="Calibri" panose="020F0502020204030204" pitchFamily="34" charset="0"/>
                <a:cs typeface="Calibri" panose="020F0502020204030204" pitchFamily="34" charset="0"/>
              </a:rPr>
              <a:t>KyBook</a:t>
            </a:r>
            <a:endParaRPr lang="en-GB" altLang="es-ES" sz="3000" dirty="0">
              <a:latin typeface="Calibri" panose="020F0502020204030204" pitchFamily="34" charset="0"/>
              <a:cs typeface="Calibri" panose="020F0502020204030204" pitchFamily="34" charset="0"/>
            </a:endParaRPr>
          </a:p>
          <a:p>
            <a:pPr>
              <a:defRPr/>
            </a:pPr>
            <a:r>
              <a:rPr lang="en-GB" altLang="es-ES" sz="3000" dirty="0">
                <a:latin typeface="Calibri" panose="020F0502020204030204" pitchFamily="34" charset="0"/>
                <a:cs typeface="Calibri" panose="020F0502020204030204" pitchFamily="34" charset="0"/>
              </a:rPr>
              <a:t>•	</a:t>
            </a:r>
            <a:r>
              <a:rPr lang="en-GB" altLang="es-ES" sz="3000" dirty="0" err="1">
                <a:latin typeface="Calibri" panose="020F0502020204030204" pitchFamily="34" charset="0"/>
                <a:cs typeface="Calibri" panose="020F0502020204030204" pitchFamily="34" charset="0"/>
              </a:rPr>
              <a:t>FullReader</a:t>
            </a:r>
            <a:endParaRPr lang="en-GB" altLang="es-ES" sz="3000" dirty="0">
              <a:latin typeface="Calibri" panose="020F0502020204030204" pitchFamily="34" charset="0"/>
              <a:cs typeface="Calibri" panose="020F0502020204030204" pitchFamily="34" charset="0"/>
            </a:endParaRPr>
          </a:p>
          <a:p>
            <a:pPr>
              <a:defRPr/>
            </a:pPr>
            <a:r>
              <a:rPr lang="en-GB" altLang="es-ES" sz="3000" dirty="0">
                <a:latin typeface="Calibri" panose="020F0502020204030204" pitchFamily="34" charset="0"/>
                <a:cs typeface="Calibri" panose="020F0502020204030204" pitchFamily="34" charset="0"/>
              </a:rPr>
              <a:t>•	</a:t>
            </a:r>
            <a:r>
              <a:rPr lang="en-GB" altLang="es-ES" sz="3000" dirty="0" err="1">
                <a:latin typeface="Calibri" panose="020F0502020204030204" pitchFamily="34" charset="0"/>
                <a:cs typeface="Calibri" panose="020F0502020204030204" pitchFamily="34" charset="0"/>
              </a:rPr>
              <a:t>PocketBook</a:t>
            </a:r>
            <a:r>
              <a:rPr lang="en-GB" altLang="es-ES" sz="3000" dirty="0">
                <a:latin typeface="Calibri" panose="020F0502020204030204" pitchFamily="34" charset="0"/>
                <a:cs typeface="Calibri" panose="020F0502020204030204" pitchFamily="34" charset="0"/>
              </a:rPr>
              <a:t> Reader</a:t>
            </a:r>
          </a:p>
          <a:p>
            <a:pPr>
              <a:defRPr/>
            </a:pPr>
            <a:endParaRPr lang="en-GB" altLang="es-ES" sz="7200" dirty="0">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0463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4074833"/>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Дигитален трансфер на пари</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ru-RU" sz="4000" b="1" i="1" spc="-85" dirty="0">
                <a:solidFill>
                  <a:srgbClr val="343433"/>
                </a:solidFill>
                <a:latin typeface="Calibri" panose="020F0502020204030204" pitchFamily="34" charset="0"/>
                <a:cs typeface="Calibri" panose="020F0502020204030204" pitchFamily="34" charset="0"/>
              </a:rPr>
              <a:t>Најдобрите апликации за мобилни плаќања за 2021 година</a:t>
            </a:r>
            <a:endParaRPr lang="en-GB"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Поради COVID пандемијата, новите решенија за бесконтактни плаќања имаат експоненцијален раст во 2020 и 2021 </a:t>
            </a:r>
            <a:r>
              <a:rPr lang="ru-RU" sz="4000" spc="-85" dirty="0" smtClean="0">
                <a:solidFill>
                  <a:srgbClr val="343433"/>
                </a:solidFill>
                <a:latin typeface="Calibri" panose="020F0502020204030204" pitchFamily="34" charset="0"/>
                <a:cs typeface="Calibri" panose="020F0502020204030204" pitchFamily="34" charset="0"/>
              </a:rPr>
              <a:t>година</a:t>
            </a:r>
            <a:endParaRPr lang="en-GB" sz="4000"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a:hlinkClick r:id="rId3"/>
          </p:cNvPr>
          <p:cNvPicPr>
            <a:picLocks noChangeAspect="1"/>
          </p:cNvPicPr>
          <p:nvPr/>
        </p:nvPicPr>
        <p:blipFill>
          <a:blip r:embed="rId4"/>
          <a:stretch>
            <a:fillRect/>
          </a:stretch>
        </p:blipFill>
        <p:spPr>
          <a:xfrm>
            <a:off x="609600" y="5736897"/>
            <a:ext cx="2315183" cy="914400"/>
          </a:xfrm>
          <a:prstGeom prst="rect">
            <a:avLst/>
          </a:prstGeom>
        </p:spPr>
      </p:pic>
      <p:pic>
        <p:nvPicPr>
          <p:cNvPr id="7" name="Immagine 6">
            <a:hlinkClick r:id="rId5"/>
          </p:cNvPr>
          <p:cNvPicPr>
            <a:picLocks noChangeAspect="1"/>
          </p:cNvPicPr>
          <p:nvPr/>
        </p:nvPicPr>
        <p:blipFill>
          <a:blip r:embed="rId6"/>
          <a:stretch>
            <a:fillRect/>
          </a:stretch>
        </p:blipFill>
        <p:spPr>
          <a:xfrm>
            <a:off x="3748392" y="5902127"/>
            <a:ext cx="2285470" cy="614580"/>
          </a:xfrm>
          <a:prstGeom prst="rect">
            <a:avLst/>
          </a:prstGeom>
        </p:spPr>
      </p:pic>
      <p:pic>
        <p:nvPicPr>
          <p:cNvPr id="1026" name="Picture 2" descr="upload.wikimedia.org/wikipedia/commons/thumb/b/...">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7471" y="5736897"/>
            <a:ext cx="2355108" cy="965962"/>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7">
            <a:hlinkClick r:id="rId9"/>
          </p:cNvPr>
          <p:cNvPicPr>
            <a:picLocks noChangeAspect="1"/>
          </p:cNvPicPr>
          <p:nvPr/>
        </p:nvPicPr>
        <p:blipFill>
          <a:blip r:embed="rId10"/>
          <a:stretch>
            <a:fillRect/>
          </a:stretch>
        </p:blipFill>
        <p:spPr>
          <a:xfrm>
            <a:off x="10036188" y="5356843"/>
            <a:ext cx="2943225" cy="1659268"/>
          </a:xfrm>
          <a:prstGeom prst="rect">
            <a:avLst/>
          </a:prstGeom>
        </p:spPr>
      </p:pic>
      <p:pic>
        <p:nvPicPr>
          <p:cNvPr id="9" name="Immagine 8">
            <a:hlinkClick r:id="rId11"/>
          </p:cNvPr>
          <p:cNvPicPr>
            <a:picLocks noChangeAspect="1"/>
          </p:cNvPicPr>
          <p:nvPr/>
        </p:nvPicPr>
        <p:blipFill>
          <a:blip r:embed="rId12"/>
          <a:stretch>
            <a:fillRect/>
          </a:stretch>
        </p:blipFill>
        <p:spPr>
          <a:xfrm>
            <a:off x="13803022" y="5619739"/>
            <a:ext cx="1133475" cy="1133475"/>
          </a:xfrm>
          <a:prstGeom prst="rect">
            <a:avLst/>
          </a:prstGeom>
        </p:spPr>
      </p:pic>
      <p:pic>
        <p:nvPicPr>
          <p:cNvPr id="10" name="Immagine 9">
            <a:hlinkClick r:id="rId13"/>
          </p:cNvPr>
          <p:cNvPicPr>
            <a:picLocks noChangeAspect="1"/>
          </p:cNvPicPr>
          <p:nvPr/>
        </p:nvPicPr>
        <p:blipFill>
          <a:blip r:embed="rId14"/>
          <a:stretch>
            <a:fillRect/>
          </a:stretch>
        </p:blipFill>
        <p:spPr>
          <a:xfrm>
            <a:off x="15761321" y="5580635"/>
            <a:ext cx="1415454" cy="1391665"/>
          </a:xfrm>
          <a:prstGeom prst="rect">
            <a:avLst/>
          </a:prstGeom>
        </p:spPr>
      </p:pic>
      <p:sp>
        <p:nvSpPr>
          <p:cNvPr id="12"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3"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14" name="Immagine 13"/>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5"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3119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5429050"/>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es-ES" sz="7200" b="1" spc="-85" dirty="0">
                <a:solidFill>
                  <a:srgbClr val="343433"/>
                </a:solidFill>
                <a:latin typeface="Tahoma"/>
                <a:cs typeface="Tahoma"/>
              </a:rPr>
              <a:t>DigComp</a:t>
            </a:r>
            <a:r>
              <a:rPr lang="mk-MK" sz="7200" b="1" spc="-85" dirty="0">
                <a:solidFill>
                  <a:srgbClr val="343433"/>
                </a:solidFill>
                <a:latin typeface="Tahoma"/>
                <a:cs typeface="Tahoma"/>
              </a:rPr>
              <a:t> рамка</a:t>
            </a:r>
            <a:endParaRPr lang="en-GB" altLang="es-ES" sz="7200" dirty="0">
              <a:latin typeface="Calibri" panose="020F0502020204030204" pitchFamily="34" charset="0"/>
              <a:cs typeface="Calibri" panose="020F0502020204030204" pitchFamily="34" charset="0"/>
            </a:endParaRPr>
          </a:p>
          <a:p>
            <a:pPr algn="just">
              <a:defRPr/>
            </a:pP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Што претставува </a:t>
            </a:r>
            <a:r>
              <a:rPr lang="en-US" sz="4000" b="1" i="1" spc="-85" dirty="0">
                <a:solidFill>
                  <a:srgbClr val="343433"/>
                </a:solidFill>
                <a:latin typeface="Calibri" panose="020F0502020204030204" pitchFamily="34" charset="0"/>
                <a:cs typeface="Calibri" panose="020F0502020204030204" pitchFamily="34" charset="0"/>
              </a:rPr>
              <a:t>DigComp </a:t>
            </a:r>
            <a:r>
              <a:rPr lang="mk-MK" sz="4000" b="1" i="1" spc="-85" dirty="0">
                <a:solidFill>
                  <a:srgbClr val="343433"/>
                </a:solidFill>
                <a:latin typeface="Calibri" panose="020F0502020204030204" pitchFamily="34" charset="0"/>
                <a:cs typeface="Calibri" panose="020F0502020204030204" pitchFamily="34" charset="0"/>
              </a:rPr>
              <a:t>рамката?</a:t>
            </a:r>
          </a:p>
          <a:p>
            <a:pPr algn="just">
              <a:defRPr/>
            </a:pPr>
            <a:r>
              <a:rPr lang="ru-RU" sz="4000" spc="-85" dirty="0">
                <a:solidFill>
                  <a:srgbClr val="343433"/>
                </a:solidFill>
                <a:latin typeface="Calibri" panose="020F0502020204030204" pitchFamily="34" charset="0"/>
                <a:cs typeface="Calibri" panose="020F0502020204030204" pitchFamily="34" charset="0"/>
              </a:rPr>
              <a:t>Ако сметате дека ви е премногу тешко да бидете во тек со сите нови дигитални технологии, тоа е најверојатно затоа што можеби немате опипливи упатства што ве водат низ процесот на вашата дигитализација.</a:t>
            </a:r>
          </a:p>
          <a:p>
            <a:pPr algn="just">
              <a:defRPr/>
            </a:pPr>
            <a:r>
              <a:rPr lang="ru-RU" sz="4000" spc="-85" dirty="0">
                <a:solidFill>
                  <a:srgbClr val="343433"/>
                </a:solidFill>
                <a:latin typeface="Calibri" panose="020F0502020204030204" pitchFamily="34" charset="0"/>
                <a:cs typeface="Calibri" panose="020F0502020204030204" pitchFamily="34" charset="0"/>
              </a:rPr>
              <a:t>Ако е така, дозволете ни да ве запознаеме со DigComp рамката развиена од Заедничкиот истражувачки центар на Европската комисија. </a:t>
            </a: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4190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0407625" cy="7152599"/>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es-ES" sz="7200" b="1" spc="-85" dirty="0">
                <a:solidFill>
                  <a:srgbClr val="343433"/>
                </a:solidFill>
                <a:latin typeface="Tahoma"/>
                <a:cs typeface="Tahoma"/>
              </a:rPr>
              <a:t>DigComp</a:t>
            </a:r>
            <a:r>
              <a:rPr lang="mk-MK" sz="7200" b="1" spc="-85" dirty="0">
                <a:solidFill>
                  <a:srgbClr val="343433"/>
                </a:solidFill>
                <a:latin typeface="Tahoma"/>
                <a:cs typeface="Tahoma"/>
              </a:rPr>
              <a:t> рамка</a:t>
            </a:r>
            <a:endParaRPr lang="en-GB" altLang="es-ES" sz="7200" b="1" spc="-85" dirty="0">
              <a:solidFill>
                <a:srgbClr val="343433"/>
              </a:solidFill>
              <a:latin typeface="Tahoma"/>
              <a:cs typeface="Tahoma"/>
            </a:endParaRPr>
          </a:p>
          <a:p>
            <a:pPr algn="just">
              <a:defRPr/>
            </a:pPr>
            <a:endParaRPr lang="mk-MK" sz="7200" dirty="0">
              <a:latin typeface="Calibri" panose="020F0502020204030204" pitchFamily="34" charset="0"/>
              <a:cs typeface="Calibri" panose="020F0502020204030204" pitchFamily="34" charset="0"/>
            </a:endParaRPr>
          </a:p>
          <a:p>
            <a:pPr algn="just">
              <a:defRPr/>
            </a:pPr>
            <a:r>
              <a:rPr lang="en-GB" sz="4000" b="1" i="1" spc="-85" dirty="0">
                <a:solidFill>
                  <a:srgbClr val="343433"/>
                </a:solidFill>
                <a:latin typeface="Calibri" panose="020F0502020204030204" pitchFamily="34" charset="0"/>
                <a:cs typeface="Calibri" panose="020F0502020204030204" pitchFamily="34" charset="0"/>
              </a:rPr>
              <a:t>DigComp 2.1</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DigComp е официјална рамка на ЕУ за образование и обука на граѓаните на ЕУ за дигитални вештини и ИТ </a:t>
            </a:r>
            <a:r>
              <a:rPr lang="ru-RU" sz="4000" spc="-85" dirty="0" smtClean="0">
                <a:solidFill>
                  <a:srgbClr val="343433"/>
                </a:solidFill>
                <a:latin typeface="Calibri" panose="020F0502020204030204" pitchFamily="34" charset="0"/>
                <a:cs typeface="Calibri" panose="020F0502020204030204" pitchFamily="34" charset="0"/>
              </a:rPr>
              <a:t>знаење</a:t>
            </a:r>
          </a:p>
          <a:p>
            <a:pPr algn="just">
              <a:defRPr/>
            </a:pPr>
            <a:endParaRPr lang="ru-RU" sz="4000" spc="-85" dirty="0">
              <a:solidFill>
                <a:srgbClr val="343433"/>
              </a:solidFill>
              <a:latin typeface="Calibri" panose="020F0502020204030204" pitchFamily="34" charset="0"/>
              <a:cs typeface="Calibri" panose="020F0502020204030204" pitchFamily="34" charset="0"/>
            </a:endParaRPr>
          </a:p>
          <a:p>
            <a:pPr algn="just">
              <a:defRPr/>
            </a:pPr>
            <a:r>
              <a:rPr lang="ru-RU" sz="4000" b="1" i="1" spc="-85" dirty="0">
                <a:solidFill>
                  <a:srgbClr val="343433"/>
                </a:solidFill>
                <a:latin typeface="Calibri" panose="020F0502020204030204" pitchFamily="34" charset="0"/>
                <a:cs typeface="Calibri" panose="020F0502020204030204" pitchFamily="34" charset="0"/>
              </a:rPr>
              <a:t> </a:t>
            </a:r>
            <a:r>
              <a:rPr lang="ru-RU" sz="4000" spc="-85" dirty="0">
                <a:solidFill>
                  <a:srgbClr val="343433"/>
                </a:solidFill>
                <a:latin typeface="Calibri" panose="020F0502020204030204" pitchFamily="34" charset="0"/>
                <a:cs typeface="Calibri" panose="020F0502020204030204" pitchFamily="34" charset="0"/>
              </a:rPr>
              <a:t>Развиена во 2013 година, најновата верзија на DigComp (DigComp 2.1, 2017) наведува вкупно 21 компетенции во 5 области за обука од интерес.</a:t>
            </a:r>
            <a:endParaRPr lang="en-GB" sz="4000"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11498819" y="2113309"/>
            <a:ext cx="4949903" cy="7022813"/>
          </a:xfrm>
          <a:prstGeom prst="rect">
            <a:avLst/>
          </a:prstGeom>
          <a:ln w="38100">
            <a:solidFill>
              <a:srgbClr val="0070C0"/>
            </a:solidFill>
          </a:ln>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9160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2228174"/>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es-ES" sz="7200" b="1" spc="-85" dirty="0">
                <a:solidFill>
                  <a:srgbClr val="343433"/>
                </a:solidFill>
                <a:latin typeface="Tahoma"/>
                <a:cs typeface="Tahoma"/>
              </a:rPr>
              <a:t>DigComp</a:t>
            </a:r>
            <a:r>
              <a:rPr lang="mk-MK" sz="7200" b="1" spc="-85" dirty="0">
                <a:solidFill>
                  <a:srgbClr val="343433"/>
                </a:solidFill>
                <a:latin typeface="Tahoma"/>
                <a:cs typeface="Tahoma"/>
              </a:rPr>
              <a:t> рамка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graphicFrame>
        <p:nvGraphicFramePr>
          <p:cNvPr id="7" name="Tabella 4">
            <a:extLst>
              <a:ext uri="{FF2B5EF4-FFF2-40B4-BE49-F238E27FC236}">
                <a16:creationId xmlns:a16="http://schemas.microsoft.com/office/drawing/2014/main" xmlns="" id="{46A9099B-BC41-4E04-BD19-AB22A49C46AF}"/>
              </a:ext>
            </a:extLst>
          </p:cNvPr>
          <p:cNvGraphicFramePr>
            <a:graphicFrameLocks noGrp="1"/>
          </p:cNvGraphicFramePr>
          <p:nvPr>
            <p:extLst>
              <p:ext uri="{D42A27DB-BD31-4B8C-83A1-F6EECF244321}">
                <p14:modId xmlns:p14="http://schemas.microsoft.com/office/powerpoint/2010/main" val="1422542125"/>
              </p:ext>
            </p:extLst>
          </p:nvPr>
        </p:nvGraphicFramePr>
        <p:xfrm>
          <a:off x="347934" y="2702469"/>
          <a:ext cx="17369930" cy="6131196"/>
        </p:xfrm>
        <a:graphic>
          <a:graphicData uri="http://schemas.openxmlformats.org/drawingml/2006/table">
            <a:tbl>
              <a:tblPr firstRow="1" bandRow="1"/>
              <a:tblGrid>
                <a:gridCol w="3473986">
                  <a:extLst>
                    <a:ext uri="{9D8B030D-6E8A-4147-A177-3AD203B41FA5}">
                      <a16:colId xmlns:a16="http://schemas.microsoft.com/office/drawing/2014/main" xmlns="" val="821952852"/>
                    </a:ext>
                  </a:extLst>
                </a:gridCol>
                <a:gridCol w="3473986">
                  <a:extLst>
                    <a:ext uri="{9D8B030D-6E8A-4147-A177-3AD203B41FA5}">
                      <a16:colId xmlns:a16="http://schemas.microsoft.com/office/drawing/2014/main" xmlns="" val="2058387191"/>
                    </a:ext>
                  </a:extLst>
                </a:gridCol>
                <a:gridCol w="3473986">
                  <a:extLst>
                    <a:ext uri="{9D8B030D-6E8A-4147-A177-3AD203B41FA5}">
                      <a16:colId xmlns:a16="http://schemas.microsoft.com/office/drawing/2014/main" xmlns="" val="1284630000"/>
                    </a:ext>
                  </a:extLst>
                </a:gridCol>
                <a:gridCol w="3473986">
                  <a:extLst>
                    <a:ext uri="{9D8B030D-6E8A-4147-A177-3AD203B41FA5}">
                      <a16:colId xmlns:a16="http://schemas.microsoft.com/office/drawing/2014/main" xmlns="" val="1550310676"/>
                    </a:ext>
                  </a:extLst>
                </a:gridCol>
                <a:gridCol w="3473986">
                  <a:extLst>
                    <a:ext uri="{9D8B030D-6E8A-4147-A177-3AD203B41FA5}">
                      <a16:colId xmlns:a16="http://schemas.microsoft.com/office/drawing/2014/main" xmlns="" val="819861291"/>
                    </a:ext>
                  </a:extLst>
                </a:gridCol>
              </a:tblGrid>
              <a:tr h="510740">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n-US" sz="2000" dirty="0">
                          <a:solidFill>
                            <a:srgbClr val="0070C0"/>
                          </a:solidFill>
                        </a:rPr>
                        <a:t>1. </a:t>
                      </a:r>
                      <a:r>
                        <a:rPr lang="mk-MK" sz="2000" dirty="0">
                          <a:solidFill>
                            <a:srgbClr val="0070C0"/>
                          </a:solidFill>
                        </a:rPr>
                        <a:t>Информатика и податочна писменост</a:t>
                      </a:r>
                      <a:endParaRPr lang="en-US" sz="2000" dirty="0">
                        <a:solidFill>
                          <a:srgbClr val="0070C0"/>
                        </a:solidFill>
                      </a:endParaRPr>
                    </a:p>
                  </a:txBody>
                  <a:tcPr anchor="ctr">
                    <a:lnL w="12700" cmpd="sng">
                      <a:solidFill>
                        <a:sysClr val="window" lastClr="FFFFFF"/>
                      </a:solidFill>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n-US" sz="2000" dirty="0">
                          <a:solidFill>
                            <a:srgbClr val="0070C0"/>
                          </a:solidFill>
                        </a:rPr>
                        <a:t>2. </a:t>
                      </a:r>
                      <a:r>
                        <a:rPr lang="mk-MK" sz="2000" dirty="0">
                          <a:solidFill>
                            <a:srgbClr val="0070C0"/>
                          </a:solidFill>
                        </a:rPr>
                        <a:t>Комуникација и соработка</a:t>
                      </a:r>
                      <a:endParaRPr lang="en-US" sz="20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n-US" sz="2000" dirty="0">
                          <a:solidFill>
                            <a:srgbClr val="0070C0"/>
                          </a:solidFill>
                        </a:rPr>
                        <a:t>3. </a:t>
                      </a:r>
                      <a:r>
                        <a:rPr lang="mk-MK" sz="2000" dirty="0">
                          <a:solidFill>
                            <a:srgbClr val="0070C0"/>
                          </a:solidFill>
                        </a:rPr>
                        <a:t>Креирање на дигитална содржина</a:t>
                      </a:r>
                      <a:endParaRPr lang="en-US" sz="20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n-US" sz="2000" dirty="0">
                          <a:solidFill>
                            <a:srgbClr val="0070C0"/>
                          </a:solidFill>
                        </a:rPr>
                        <a:t>4. </a:t>
                      </a:r>
                      <a:r>
                        <a:rPr lang="mk-MK" sz="2000" dirty="0">
                          <a:solidFill>
                            <a:srgbClr val="0070C0"/>
                          </a:solidFill>
                        </a:rPr>
                        <a:t>Безбедност</a:t>
                      </a:r>
                      <a:endParaRPr lang="en-US" sz="2000" dirty="0">
                        <a:solidFill>
                          <a:srgbClr val="0070C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n-US" sz="2000" dirty="0">
                          <a:solidFill>
                            <a:srgbClr val="0070C0"/>
                          </a:solidFill>
                        </a:rPr>
                        <a:t>5. </a:t>
                      </a:r>
                      <a:r>
                        <a:rPr lang="mk-MK" sz="2000" dirty="0">
                          <a:solidFill>
                            <a:srgbClr val="0070C0"/>
                          </a:solidFill>
                        </a:rPr>
                        <a:t>Решавање на проблеми</a:t>
                      </a:r>
                      <a:endParaRPr lang="en-US" sz="2000" dirty="0">
                        <a:solidFill>
                          <a:srgbClr val="0070C0"/>
                        </a:solidFill>
                      </a:endParaRPr>
                    </a:p>
                  </a:txBody>
                  <a:tcPr anchor="ctr">
                    <a:lnL w="12700" cap="flat" cmpd="sng" algn="ctr">
                      <a:solidFill>
                        <a:schemeClr val="tx1"/>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18767087"/>
                  </a:ext>
                </a:extLst>
              </a:tr>
              <a:tr h="5430156">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285750" indent="-285750">
                        <a:buFont typeface="Arial" panose="020B0604020202020204" pitchFamily="34" charset="0"/>
                        <a:buChar char="•"/>
                      </a:pPr>
                      <a:r>
                        <a:rPr lang="en-GB" sz="2000" b="1" dirty="0"/>
                        <a:t>1.1 </a:t>
                      </a:r>
                      <a:r>
                        <a:rPr lang="mk-MK" sz="2000" b="1" dirty="0"/>
                        <a:t>Пребарување и филтрирање на податоци, информации и дигитална содржина</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1.2 </a:t>
                      </a:r>
                      <a:r>
                        <a:rPr lang="mk-MK" sz="2000" b="1" dirty="0"/>
                        <a:t>Евалуација на податоци и дигитална содржина</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1.3 </a:t>
                      </a:r>
                      <a:r>
                        <a:rPr lang="mk-MK" sz="2000" b="1" dirty="0"/>
                        <a:t>Менаџирање на податоци, информации и дигитална содржина</a:t>
                      </a:r>
                      <a:endParaRPr lang="en-US" sz="2000" b="1" dirty="0"/>
                    </a:p>
                  </a:txBody>
                  <a:tcPr>
                    <a:lnL w="12700" cmpd="sng">
                      <a:solidFill>
                        <a:sysClr val="window" lastClr="FFFFFF"/>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285750" indent="-285750">
                        <a:buFont typeface="Arial" panose="020B0604020202020204" pitchFamily="34" charset="0"/>
                        <a:buChar char="•"/>
                      </a:pPr>
                      <a:r>
                        <a:rPr lang="en-GB" sz="2000" b="1" dirty="0"/>
                        <a:t>2.1 </a:t>
                      </a:r>
                      <a:r>
                        <a:rPr lang="mk-MK" sz="2000" b="1" dirty="0"/>
                        <a:t>Интеракција преку дигитална технологија</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2.2 </a:t>
                      </a:r>
                      <a:r>
                        <a:rPr lang="mk-MK" sz="2000" b="1" dirty="0"/>
                        <a:t>Споделување преку дигитална технологија</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2.3 </a:t>
                      </a:r>
                      <a:r>
                        <a:rPr lang="mk-MK" sz="2000" b="1" dirty="0"/>
                        <a:t>Учество во општеството преку дигиталните технологии</a:t>
                      </a:r>
                      <a:r>
                        <a:rPr lang="en-GB" sz="2000" b="1" dirty="0"/>
                        <a:t> </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2.4 </a:t>
                      </a:r>
                      <a:r>
                        <a:rPr lang="mk-MK" sz="2000" b="1" dirty="0"/>
                        <a:t>Соработка преку дигиталните технологии</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2.5 </a:t>
                      </a:r>
                      <a:r>
                        <a:rPr lang="mk-MK" sz="2000" b="1" dirty="0"/>
                        <a:t>Нетикет</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2.6 </a:t>
                      </a:r>
                      <a:r>
                        <a:rPr lang="mk-MK" sz="2000" b="1" dirty="0"/>
                        <a:t>Менаџирање на дигиталниот идентитет</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171450" indent="-171450">
                        <a:buFont typeface="Arial" panose="020B0604020202020204" pitchFamily="34" charset="0"/>
                        <a:buChar char="•"/>
                      </a:pPr>
                      <a:r>
                        <a:rPr lang="en-GB" sz="2000" b="1" dirty="0"/>
                        <a:t>3.1 </a:t>
                      </a:r>
                      <a:r>
                        <a:rPr lang="mk-MK" sz="2000" b="1" dirty="0"/>
                        <a:t>Развој на дигитална содржина</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3.2 </a:t>
                      </a:r>
                      <a:r>
                        <a:rPr lang="mk-MK" sz="2000" b="1" dirty="0"/>
                        <a:t>Интеграција и реелаборирање на дигитална содржина</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3.3 </a:t>
                      </a:r>
                      <a:r>
                        <a:rPr lang="mk-MK" sz="2000" b="1" dirty="0"/>
                        <a:t>Авторски права и лиценци</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3.4 </a:t>
                      </a:r>
                      <a:r>
                        <a:rPr lang="mk-MK" sz="2000" b="1" dirty="0"/>
                        <a:t>Програмирање</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171450" indent="-171450">
                        <a:buFont typeface="Arial" panose="020B0604020202020204" pitchFamily="34" charset="0"/>
                        <a:buChar char="•"/>
                      </a:pPr>
                      <a:r>
                        <a:rPr lang="en-GB" sz="2000" b="1" dirty="0"/>
                        <a:t>4.1 </a:t>
                      </a:r>
                      <a:r>
                        <a:rPr lang="mk-MK" sz="2000" b="1" dirty="0"/>
                        <a:t>Заштита на уреди</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4.2 </a:t>
                      </a:r>
                      <a:r>
                        <a:rPr lang="mk-MK" sz="2000" b="1" dirty="0"/>
                        <a:t>Заштита на лични податоци и приватност</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4.3 </a:t>
                      </a:r>
                      <a:r>
                        <a:rPr lang="mk-MK" sz="2000" b="1" dirty="0"/>
                        <a:t>Заштита на здравјето и добросостојбата</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4.4 </a:t>
                      </a:r>
                      <a:r>
                        <a:rPr lang="mk-MK" sz="2000" b="1" dirty="0"/>
                        <a:t>Заштита на средината</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171450" indent="-171450">
                        <a:buFont typeface="Arial" panose="020B0604020202020204" pitchFamily="34" charset="0"/>
                        <a:buChar char="•"/>
                      </a:pPr>
                      <a:r>
                        <a:rPr lang="en-GB" sz="2000" b="1" dirty="0"/>
                        <a:t>5.1 </a:t>
                      </a:r>
                      <a:r>
                        <a:rPr lang="mk-MK" sz="2000" b="1" dirty="0"/>
                        <a:t>Решавање на технички проблеми</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GB" sz="2000" b="1" dirty="0"/>
                        <a:t>5.2 </a:t>
                      </a:r>
                      <a:r>
                        <a:rPr lang="mk-MK" sz="2000" b="1" dirty="0"/>
                        <a:t>Идентификација на потребите и технолошките одговори</a:t>
                      </a:r>
                      <a:endParaRPr lang="en-GB" sz="2000" b="1" dirty="0"/>
                    </a:p>
                    <a:p>
                      <a:pPr marL="171450" indent="-171450">
                        <a:buFont typeface="Arial" panose="020B0604020202020204" pitchFamily="34" charset="0"/>
                        <a:buChar char="•"/>
                      </a:pPr>
                      <a:endParaRPr lang="en-GB" sz="2000" b="1" dirty="0"/>
                    </a:p>
                    <a:p>
                      <a:pPr marL="171450" indent="-171450">
                        <a:buFont typeface="Arial" panose="020B0604020202020204" pitchFamily="34" charset="0"/>
                        <a:buChar char="•"/>
                      </a:pPr>
                      <a:r>
                        <a:rPr lang="en-US" sz="2000" b="1" dirty="0"/>
                        <a:t>5.3 </a:t>
                      </a:r>
                      <a:r>
                        <a:rPr lang="mk-MK" sz="2000" b="1" dirty="0"/>
                        <a:t>Креативност преку дигитални технологии</a:t>
                      </a:r>
                      <a:endParaRPr lang="en-US" sz="2000" b="1" dirty="0"/>
                    </a:p>
                    <a:p>
                      <a:pPr marL="171450" indent="-171450">
                        <a:buFont typeface="Arial" panose="020B0604020202020204" pitchFamily="34" charset="0"/>
                        <a:buChar char="•"/>
                      </a:pPr>
                      <a:endParaRPr lang="en-US" sz="2000" b="1" dirty="0"/>
                    </a:p>
                    <a:p>
                      <a:pPr marL="171450" indent="-171450">
                        <a:buFont typeface="Arial" panose="020B0604020202020204" pitchFamily="34" charset="0"/>
                        <a:buChar char="•"/>
                      </a:pPr>
                      <a:r>
                        <a:rPr lang="en-US" sz="2000" b="1" dirty="0"/>
                        <a:t>5.4 </a:t>
                      </a:r>
                      <a:r>
                        <a:rPr lang="ru-RU" sz="2000" b="1" dirty="0"/>
                        <a:t>Идентификување празнини во дигиталната компетентност</a:t>
                      </a:r>
                      <a:endParaRPr lang="en-US" sz="2000" b="1" dirty="0"/>
                    </a:p>
                  </a:txBody>
                  <a:tcPr>
                    <a:lnL w="12700" cap="flat" cmpd="sng" algn="ctr">
                      <a:solidFill>
                        <a:schemeClr val="tx1"/>
                      </a:solidFill>
                      <a:prstDash val="solid"/>
                      <a:round/>
                      <a:headEnd type="none" w="med" len="med"/>
                      <a:tailEnd type="none" w="med" len="med"/>
                    </a:lnL>
                    <a:lnR w="12700" cmpd="sng">
                      <a:solidFill>
                        <a:sysClr val="window" lastClr="FFFFFF"/>
                      </a:solidFill>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xmlns="" val="687716327"/>
                  </a:ext>
                </a:extLst>
              </a:tr>
            </a:tbl>
          </a:graphicData>
        </a:graphic>
      </p:graphicFrame>
      <p:sp>
        <p:nvSpPr>
          <p:cNvPr id="2" name="Rettangolo arrotondato 1"/>
          <p:cNvSpPr/>
          <p:nvPr/>
        </p:nvSpPr>
        <p:spPr>
          <a:xfrm>
            <a:off x="347934" y="2532198"/>
            <a:ext cx="6967266" cy="6477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1"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926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6000" y="2734122"/>
            <a:ext cx="12090400" cy="874598"/>
          </a:xfrm>
          <a:prstGeom prst="rect">
            <a:avLst/>
          </a:prstGeom>
        </p:spPr>
        <p:txBody>
          <a:bodyPr vert="horz" wrap="square" lIns="0" tIns="12700" rIns="0" bIns="0" rtlCol="0">
            <a:spAutoFit/>
          </a:bodyPr>
          <a:lstStyle/>
          <a:p>
            <a:pPr algn="just"/>
            <a:r>
              <a:rPr lang="mk-MK" sz="2800" b="1" dirty="0">
                <a:effectLst/>
                <a:latin typeface="Calibri" panose="020F0502020204030204" pitchFamily="34" charset="0"/>
                <a:ea typeface="Calibri" panose="020F0502020204030204" pitchFamily="34" charset="0"/>
                <a:cs typeface="Times New Roman" panose="02020603050405020304" pitchFamily="18" charset="0"/>
              </a:rPr>
              <a:t>До крајот на овој модул, ќе имате </a:t>
            </a:r>
            <a:r>
              <a:rPr lang="mk-MK" sz="2800" b="1" dirty="0" smtClean="0">
                <a:effectLst/>
                <a:latin typeface="Calibri" panose="020F0502020204030204" pitchFamily="34" charset="0"/>
                <a:ea typeface="Calibri" panose="020F0502020204030204" pitchFamily="34" charset="0"/>
                <a:cs typeface="Times New Roman" panose="02020603050405020304" pitchFamily="18" charset="0"/>
              </a:rPr>
              <a:t>можност</a:t>
            </a: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sz="2800" b="1" dirty="0">
              <a:latin typeface="Calibri" panose="020F0502020204030204" pitchFamily="34" charset="0"/>
              <a:cs typeface="Times New Roman" panose="02020603050405020304" pitchFamily="18" charset="0"/>
            </a:endParaRPr>
          </a:p>
        </p:txBody>
      </p:sp>
      <p:sp>
        <p:nvSpPr>
          <p:cNvPr id="3" name="object 3"/>
          <p:cNvSpPr txBox="1"/>
          <p:nvPr/>
        </p:nvSpPr>
        <p:spPr>
          <a:xfrm>
            <a:off x="1016000" y="972671"/>
            <a:ext cx="10871200" cy="1120178"/>
          </a:xfrm>
          <a:prstGeom prst="rect">
            <a:avLst/>
          </a:prstGeom>
        </p:spPr>
        <p:txBody>
          <a:bodyPr vert="horz" wrap="square" lIns="0" tIns="12065" rIns="0" bIns="0" rtlCol="0">
            <a:spAutoFit/>
          </a:bodyPr>
          <a:lstStyle/>
          <a:p>
            <a:pPr marL="12700">
              <a:lnSpc>
                <a:spcPct val="100000"/>
              </a:lnSpc>
              <a:spcBef>
                <a:spcPts val="95"/>
              </a:spcBef>
            </a:pPr>
            <a:r>
              <a:rPr sz="7200" b="1" spc="-1850" dirty="0">
                <a:solidFill>
                  <a:srgbClr val="343433"/>
                </a:solidFill>
                <a:latin typeface="Tahoma"/>
                <a:cs typeface="Tahoma"/>
              </a:rPr>
              <a:t>1</a:t>
            </a:r>
            <a:r>
              <a:rPr sz="7200" b="1" spc="-500" dirty="0">
                <a:solidFill>
                  <a:srgbClr val="343433"/>
                </a:solidFill>
                <a:latin typeface="Tahoma"/>
                <a:cs typeface="Tahoma"/>
              </a:rPr>
              <a:t>.</a:t>
            </a:r>
            <a:r>
              <a:rPr lang="mk-MK" sz="7200" b="1" spc="-500" dirty="0">
                <a:solidFill>
                  <a:srgbClr val="343433"/>
                </a:solidFill>
                <a:latin typeface="Tahoma"/>
                <a:cs typeface="Tahoma"/>
              </a:rPr>
              <a:t> РЕЗУЛТАТИ И ЦЕЛИ</a:t>
            </a:r>
            <a:r>
              <a:rPr lang="es-ES" sz="7200" b="1" spc="-85" dirty="0">
                <a:solidFill>
                  <a:srgbClr val="343433"/>
                </a:solidFill>
                <a:latin typeface="Tahoma"/>
                <a:ea typeface="Calibri" panose="020F0502020204030204" pitchFamily="34" charset="0"/>
                <a:cs typeface="Tahoma"/>
              </a:rPr>
              <a:t> </a:t>
            </a:r>
            <a:endParaRPr sz="7200" dirty="0">
              <a:latin typeface="Tahoma"/>
              <a:cs typeface="Tahoma"/>
            </a:endParaRPr>
          </a:p>
        </p:txBody>
      </p:sp>
      <p:pic>
        <p:nvPicPr>
          <p:cNvPr id="4" name="object 4"/>
          <p:cNvPicPr/>
          <p:nvPr/>
        </p:nvPicPr>
        <p:blipFill>
          <a:blip r:embed="rId2" cstate="print"/>
          <a:stretch>
            <a:fillRect/>
          </a:stretch>
        </p:blipFill>
        <p:spPr>
          <a:xfrm>
            <a:off x="15423261" y="1046746"/>
            <a:ext cx="1838324" cy="1066799"/>
          </a:xfrm>
          <a:prstGeom prst="rect">
            <a:avLst/>
          </a:prstGeom>
        </p:spPr>
      </p:pic>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4281474"/>
            <a:ext cx="6832876" cy="3904678"/>
          </a:xfrm>
          <a:prstGeom prst="rect">
            <a:avLst/>
          </a:prstGeom>
        </p:spPr>
      </p:pic>
      <p:grpSp>
        <p:nvGrpSpPr>
          <p:cNvPr id="23" name="Group 2">
            <a:extLst>
              <a:ext uri="{FF2B5EF4-FFF2-40B4-BE49-F238E27FC236}">
                <a16:creationId xmlns:a16="http://schemas.microsoft.com/office/drawing/2014/main" xmlns="" id="{182FD971-7582-46F6-BF10-F255B9505257}"/>
              </a:ext>
            </a:extLst>
          </p:cNvPr>
          <p:cNvGrpSpPr/>
          <p:nvPr/>
        </p:nvGrpSpPr>
        <p:grpSpPr>
          <a:xfrm>
            <a:off x="1246882" y="4047412"/>
            <a:ext cx="9802118" cy="1446550"/>
            <a:chOff x="4834470" y="1482096"/>
            <a:chExt cx="9802118" cy="1446550"/>
          </a:xfrm>
        </p:grpSpPr>
        <p:sp>
          <p:nvSpPr>
            <p:cNvPr id="24" name="TextBox 8">
              <a:extLst>
                <a:ext uri="{FF2B5EF4-FFF2-40B4-BE49-F238E27FC236}">
                  <a16:creationId xmlns:a16="http://schemas.microsoft.com/office/drawing/2014/main" xmlns="" id="{EF559382-5BC6-4147-90C8-4D908DE12B94}"/>
                </a:ext>
              </a:extLst>
            </p:cNvPr>
            <p:cNvSpPr txBox="1"/>
            <p:nvPr/>
          </p:nvSpPr>
          <p:spPr>
            <a:xfrm>
              <a:off x="5895648" y="1482096"/>
              <a:ext cx="8740940" cy="1446550"/>
            </a:xfrm>
            <a:prstGeom prst="rect">
              <a:avLst/>
            </a:prstGeom>
            <a:noFill/>
          </p:spPr>
          <p:txBody>
            <a:bodyPr wrap="square" lIns="108000" rIns="108000" rtlCol="0">
              <a:spAutoFit/>
            </a:bodyPr>
            <a:lstStyle/>
            <a:p>
              <a:r>
                <a:rPr lang="ru-RU" altLang="ko-KR" sz="2200" b="1" dirty="0">
                  <a:cs typeface="Arial" pitchFamily="34" charset="0"/>
                </a:rPr>
                <a:t>Да се  запознаете со нови ИТ услуги за лична забава</a:t>
              </a:r>
            </a:p>
            <a:p>
              <a:r>
                <a:rPr lang="ru-RU" altLang="ko-KR" sz="2200" dirty="0">
                  <a:cs typeface="Arial" pitchFamily="34" charset="0"/>
                </a:rPr>
                <a:t>Читање книги, уживање во музика, повторно гледање на вашиот омилен филм...</a:t>
              </a:r>
            </a:p>
            <a:p>
              <a:endParaRPr lang="ko-KR" altLang="en-US" sz="2200" dirty="0">
                <a:cs typeface="Arial" pitchFamily="34" charset="0"/>
              </a:endParaRPr>
            </a:p>
          </p:txBody>
        </p:sp>
        <p:sp>
          <p:nvSpPr>
            <p:cNvPr id="25" name="Oval 5">
              <a:extLst>
                <a:ext uri="{FF2B5EF4-FFF2-40B4-BE49-F238E27FC236}">
                  <a16:creationId xmlns:a16="http://schemas.microsoft.com/office/drawing/2014/main" xmlns="" id="{E450FE67-0C42-4C85-8C94-2C99E1B43EC7}"/>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grpSp>
      <p:grpSp>
        <p:nvGrpSpPr>
          <p:cNvPr id="27" name="Group 2">
            <a:extLst>
              <a:ext uri="{FF2B5EF4-FFF2-40B4-BE49-F238E27FC236}">
                <a16:creationId xmlns:a16="http://schemas.microsoft.com/office/drawing/2014/main" xmlns="" id="{48AF574C-433C-4343-A90F-9DFE416DFD22}"/>
              </a:ext>
            </a:extLst>
          </p:cNvPr>
          <p:cNvGrpSpPr/>
          <p:nvPr/>
        </p:nvGrpSpPr>
        <p:grpSpPr>
          <a:xfrm>
            <a:off x="1183379" y="5360093"/>
            <a:ext cx="7198621" cy="1785104"/>
            <a:chOff x="4834470" y="1482096"/>
            <a:chExt cx="7198621" cy="1785104"/>
          </a:xfrm>
        </p:grpSpPr>
        <p:sp>
          <p:nvSpPr>
            <p:cNvPr id="28" name="TextBox 8">
              <a:extLst>
                <a:ext uri="{FF2B5EF4-FFF2-40B4-BE49-F238E27FC236}">
                  <a16:creationId xmlns:a16="http://schemas.microsoft.com/office/drawing/2014/main" xmlns="" id="{EA0A3824-3737-4177-B92F-8AF4B162DD5A}"/>
                </a:ext>
              </a:extLst>
            </p:cNvPr>
            <p:cNvSpPr txBox="1"/>
            <p:nvPr/>
          </p:nvSpPr>
          <p:spPr>
            <a:xfrm>
              <a:off x="5971848" y="1482096"/>
              <a:ext cx="6061243" cy="1785104"/>
            </a:xfrm>
            <a:prstGeom prst="rect">
              <a:avLst/>
            </a:prstGeom>
            <a:noFill/>
          </p:spPr>
          <p:txBody>
            <a:bodyPr wrap="square" lIns="108000" rIns="108000" rtlCol="0">
              <a:spAutoFit/>
            </a:bodyPr>
            <a:lstStyle/>
            <a:p>
              <a:r>
                <a:rPr lang="ru-RU" altLang="ko-KR" sz="2200" b="1" dirty="0" smtClean="0">
                  <a:cs typeface="Arial" pitchFamily="34" charset="0"/>
                </a:rPr>
                <a:t>Да откриете </a:t>
              </a:r>
              <a:r>
                <a:rPr lang="ru-RU" altLang="ko-KR" sz="2200" b="1" dirty="0">
                  <a:cs typeface="Arial" pitchFamily="34" charset="0"/>
                </a:rPr>
                <a:t>нови решенија за дигитално плаќање</a:t>
              </a:r>
            </a:p>
            <a:p>
              <a:r>
                <a:rPr lang="ru-RU" altLang="ko-KR" sz="2200" dirty="0">
                  <a:cs typeface="Arial" pitchFamily="34" charset="0"/>
                </a:rPr>
                <a:t>Сигурни и доверливи начини</a:t>
              </a:r>
            </a:p>
            <a:p>
              <a:endParaRPr lang="mk-MK" altLang="ko-KR" sz="2200" b="1" i="1" dirty="0">
                <a:cs typeface="Arial" pitchFamily="34" charset="0"/>
              </a:endParaRPr>
            </a:p>
            <a:p>
              <a:endParaRPr lang="en-US" altLang="ko-KR" sz="2200" b="1" i="1" dirty="0">
                <a:cs typeface="Arial" pitchFamily="34" charset="0"/>
              </a:endParaRPr>
            </a:p>
          </p:txBody>
        </p:sp>
        <p:sp>
          <p:nvSpPr>
            <p:cNvPr id="29" name="Oval 5">
              <a:extLst>
                <a:ext uri="{FF2B5EF4-FFF2-40B4-BE49-F238E27FC236}">
                  <a16:creationId xmlns:a16="http://schemas.microsoft.com/office/drawing/2014/main" xmlns="" id="{14EA3F99-097F-4F1D-902D-A7D94DDA5B29}"/>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grpSp>
      <p:grpSp>
        <p:nvGrpSpPr>
          <p:cNvPr id="30" name="Group 2">
            <a:extLst>
              <a:ext uri="{FF2B5EF4-FFF2-40B4-BE49-F238E27FC236}">
                <a16:creationId xmlns:a16="http://schemas.microsoft.com/office/drawing/2014/main" xmlns="" id="{085D909D-84AE-44EC-99CD-AE69100A999D}"/>
              </a:ext>
            </a:extLst>
          </p:cNvPr>
          <p:cNvGrpSpPr/>
          <p:nvPr/>
        </p:nvGrpSpPr>
        <p:grpSpPr>
          <a:xfrm>
            <a:off x="1283827" y="6667500"/>
            <a:ext cx="11060573" cy="881929"/>
            <a:chOff x="4834470" y="1390674"/>
            <a:chExt cx="11060573" cy="881929"/>
          </a:xfrm>
        </p:grpSpPr>
        <p:sp>
          <p:nvSpPr>
            <p:cNvPr id="31" name="TextBox 8">
              <a:extLst>
                <a:ext uri="{FF2B5EF4-FFF2-40B4-BE49-F238E27FC236}">
                  <a16:creationId xmlns:a16="http://schemas.microsoft.com/office/drawing/2014/main" xmlns="" id="{CCA36400-1013-4A26-957A-B62364F73658}"/>
                </a:ext>
              </a:extLst>
            </p:cNvPr>
            <p:cNvSpPr txBox="1"/>
            <p:nvPr/>
          </p:nvSpPr>
          <p:spPr>
            <a:xfrm>
              <a:off x="5895648" y="1390674"/>
              <a:ext cx="9999395" cy="430887"/>
            </a:xfrm>
            <a:prstGeom prst="rect">
              <a:avLst/>
            </a:prstGeom>
            <a:noFill/>
          </p:spPr>
          <p:txBody>
            <a:bodyPr wrap="square" lIns="108000" rIns="108000" rtlCol="0">
              <a:spAutoFit/>
            </a:bodyPr>
            <a:lstStyle/>
            <a:p>
              <a:endParaRPr lang="ko-KR" altLang="en-US" sz="2200" b="1" dirty="0">
                <a:cs typeface="Arial" pitchFamily="34" charset="0"/>
              </a:endParaRPr>
            </a:p>
          </p:txBody>
        </p:sp>
        <p:sp>
          <p:nvSpPr>
            <p:cNvPr id="32" name="Oval 5">
              <a:extLst>
                <a:ext uri="{FF2B5EF4-FFF2-40B4-BE49-F238E27FC236}">
                  <a16:creationId xmlns:a16="http://schemas.microsoft.com/office/drawing/2014/main" xmlns="" id="{C7BA9E55-01DD-4A75-814E-4B4A70E8ADF3}"/>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grpSp>
      <p:sp>
        <p:nvSpPr>
          <p:cNvPr id="8" name="Rectangle 7"/>
          <p:cNvSpPr/>
          <p:nvPr/>
        </p:nvSpPr>
        <p:spPr>
          <a:xfrm>
            <a:off x="2308060" y="6798274"/>
            <a:ext cx="9144000" cy="1107996"/>
          </a:xfrm>
          <a:prstGeom prst="rect">
            <a:avLst/>
          </a:prstGeom>
        </p:spPr>
        <p:txBody>
          <a:bodyPr>
            <a:spAutoFit/>
          </a:bodyPr>
          <a:lstStyle/>
          <a:p>
            <a:r>
              <a:rPr lang="ru-RU" sz="2200" b="1" dirty="0" smtClean="0"/>
              <a:t>Да ја погледнете рамката </a:t>
            </a:r>
            <a:r>
              <a:rPr lang="ru-RU" sz="2200" b="1" dirty="0"/>
              <a:t>DigComp 2.1</a:t>
            </a:r>
          </a:p>
          <a:p>
            <a:r>
              <a:rPr lang="ru-RU" sz="2200" dirty="0"/>
              <a:t>Официјална рамка на ЕУ за образование и обука за дигитални вештини за сите граѓани на ЕУ</a:t>
            </a:r>
          </a:p>
        </p:txBody>
      </p:sp>
      <p:sp>
        <p:nvSpPr>
          <p:cNvPr id="18"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9"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20" name="Immagine 1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21"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8014373"/>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es-ES" sz="7200" b="1" spc="-85" dirty="0">
                <a:solidFill>
                  <a:srgbClr val="343433"/>
                </a:solidFill>
                <a:latin typeface="Tahoma"/>
                <a:cs typeface="Tahoma"/>
              </a:rPr>
              <a:t>DigComp </a:t>
            </a:r>
            <a:r>
              <a:rPr lang="mk-MK" sz="7200" b="1" spc="-85" dirty="0">
                <a:solidFill>
                  <a:srgbClr val="343433"/>
                </a:solidFill>
                <a:latin typeface="Tahoma"/>
                <a:cs typeface="Tahoma"/>
              </a:rPr>
              <a:t>рамка</a:t>
            </a:r>
            <a:endParaRPr lang="en-GB" altLang="es-ES" sz="7200" b="1" spc="-85" dirty="0">
              <a:solidFill>
                <a:srgbClr val="343433"/>
              </a:solidFill>
              <a:latin typeface="Tahoma"/>
              <a:cs typeface="Tahoma"/>
            </a:endParaRPr>
          </a:p>
          <a:p>
            <a:pPr>
              <a:defRPr/>
            </a:pPr>
            <a:endParaRPr lang="en-GB" altLang="es-ES" sz="48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Во контекст на овој </a:t>
            </a:r>
            <a:r>
              <a:rPr lang="mk-MK" sz="4000" b="1" i="1" spc="-85" dirty="0" smtClean="0">
                <a:solidFill>
                  <a:srgbClr val="343433"/>
                </a:solidFill>
                <a:latin typeface="Calibri" panose="020F0502020204030204" pitchFamily="34" charset="0"/>
                <a:cs typeface="Calibri" panose="020F0502020204030204" pitchFamily="34" charset="0"/>
              </a:rPr>
              <a:t>тренинг модул</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…првите две области за обука може да бидат од особен интерес за вас. Тие вклучуваат компетенции и вештини кои можат да ви помогнат подобро да се движите низ дигиталниот екосистем (т.е. споделување вкусни рецепти за готвење со вашите пријатели и семејство, видео разговор со вашата внука на колеџ, итн.).</a:t>
            </a:r>
          </a:p>
          <a:p>
            <a:pPr algn="just">
              <a:defRPr/>
            </a:pPr>
            <a:r>
              <a:rPr lang="ru-RU" sz="4000" spc="-85" dirty="0">
                <a:solidFill>
                  <a:srgbClr val="343433"/>
                </a:solidFill>
                <a:latin typeface="Calibri" panose="020F0502020204030204" pitchFamily="34" charset="0"/>
                <a:cs typeface="Calibri" panose="020F0502020204030204" pitchFamily="34" charset="0"/>
              </a:rPr>
              <a:t>DigComp доаѓа и со 8-слоен модел за знаење на кој можете да се потпрете за да го(само) процените вашиот напредок во секоја од 21-те компетенции на DigComp (страница 12 – 13).</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695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15423261" y="1056655"/>
            <a:ext cx="1838324" cy="1066799"/>
          </a:xfrm>
          <a:prstGeom prst="rect">
            <a:avLst/>
          </a:prstGeom>
        </p:spPr>
      </p:pic>
      <p:sp>
        <p:nvSpPr>
          <p:cNvPr id="40" name="CuadroTexto 39">
            <a:extLst>
              <a:ext uri="{FF2B5EF4-FFF2-40B4-BE49-F238E27FC236}">
                <a16:creationId xmlns:a16="http://schemas.microsoft.com/office/drawing/2014/main" xmlns="" id="{C9CB3459-7285-4B4B-B10E-539E3C000F31}"/>
              </a:ext>
            </a:extLst>
          </p:cNvPr>
          <p:cNvSpPr txBox="1"/>
          <p:nvPr/>
        </p:nvSpPr>
        <p:spPr>
          <a:xfrm>
            <a:off x="5410200" y="851390"/>
            <a:ext cx="7010400" cy="1477328"/>
          </a:xfrm>
          <a:prstGeom prst="rect">
            <a:avLst/>
          </a:prstGeom>
          <a:noFill/>
        </p:spPr>
        <p:txBody>
          <a:bodyPr wrap="square" rtlCol="0">
            <a:spAutoFit/>
          </a:bodyPr>
          <a:lstStyle/>
          <a:p>
            <a:pPr algn="ctr"/>
            <a:r>
              <a:rPr lang="mk-MK" sz="7200" b="1" spc="-85" dirty="0">
                <a:solidFill>
                  <a:srgbClr val="343433"/>
                </a:solidFill>
                <a:latin typeface="Tahoma"/>
                <a:cs typeface="Tahoma"/>
              </a:rPr>
              <a:t>Резиме</a:t>
            </a:r>
            <a:endParaRPr lang="es-ES" sz="7200" b="1" spc="-85" dirty="0">
              <a:solidFill>
                <a:srgbClr val="343433"/>
              </a:solidFill>
              <a:latin typeface="Tahoma"/>
              <a:cs typeface="Tahoma"/>
            </a:endParaRPr>
          </a:p>
          <a:p>
            <a:endParaRPr lang="es-ES" dirty="0"/>
          </a:p>
        </p:txBody>
      </p:sp>
      <p:pic>
        <p:nvPicPr>
          <p:cNvPr id="15" name="Imagen 6">
            <a:extLst>
              <a:ext uri="{FF2B5EF4-FFF2-40B4-BE49-F238E27FC236}">
                <a16:creationId xmlns:a16="http://schemas.microsoft.com/office/drawing/2014/main" xmlns="" id="{A071A84A-6E4F-4244-B1E7-A5C5CC5D72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572" y="3233992"/>
            <a:ext cx="2055338" cy="2968821"/>
          </a:xfrm>
          <a:prstGeom prst="rect">
            <a:avLst/>
          </a:prstGeom>
        </p:spPr>
      </p:pic>
      <p:sp>
        <p:nvSpPr>
          <p:cNvPr id="16" name="CuadroTexto 17">
            <a:extLst>
              <a:ext uri="{FF2B5EF4-FFF2-40B4-BE49-F238E27FC236}">
                <a16:creationId xmlns:a16="http://schemas.microsoft.com/office/drawing/2014/main" xmlns="" id="{758A1B85-EB9D-4B90-95DF-C5C91401D912}"/>
              </a:ext>
            </a:extLst>
          </p:cNvPr>
          <p:cNvSpPr txBox="1"/>
          <p:nvPr/>
        </p:nvSpPr>
        <p:spPr>
          <a:xfrm>
            <a:off x="9446738" y="6453731"/>
            <a:ext cx="7814847" cy="430887"/>
          </a:xfrm>
          <a:prstGeom prst="rect">
            <a:avLst/>
          </a:prstGeom>
          <a:noFill/>
        </p:spPr>
        <p:txBody>
          <a:bodyPr wrap="square">
            <a:spAutoFit/>
          </a:bodyPr>
          <a:lstStyle/>
          <a:p>
            <a:pPr algn="r"/>
            <a:r>
              <a:rPr lang="en-US" altLang="ko-KR" sz="2200" b="1" dirty="0">
                <a:solidFill>
                  <a:schemeClr val="tx1">
                    <a:lumMod val="75000"/>
                    <a:lumOff val="25000"/>
                  </a:schemeClr>
                </a:solidFill>
                <a:cs typeface="Arial" pitchFamily="34" charset="0"/>
              </a:rPr>
              <a:t>DigComp 2.1:</a:t>
            </a:r>
            <a:r>
              <a:rPr lang="mk-MK" altLang="ko-KR" sz="2200" b="1" dirty="0">
                <a:solidFill>
                  <a:schemeClr val="tx1">
                    <a:lumMod val="75000"/>
                    <a:lumOff val="25000"/>
                  </a:schemeClr>
                </a:solidFill>
                <a:cs typeface="Arial" pitchFamily="34" charset="0"/>
              </a:rPr>
              <a:t> официјална рамка на ЕУ за дигитални вештини</a:t>
            </a:r>
            <a:endParaRPr lang="ko-KR" altLang="en-US" sz="2200" b="1" dirty="0">
              <a:solidFill>
                <a:schemeClr val="tx1">
                  <a:lumMod val="75000"/>
                  <a:lumOff val="25000"/>
                </a:schemeClr>
              </a:solidFill>
              <a:cs typeface="Arial" pitchFamily="34" charset="0"/>
            </a:endParaRPr>
          </a:p>
        </p:txBody>
      </p:sp>
      <p:sp>
        <p:nvSpPr>
          <p:cNvPr id="17" name="CuadroTexto 37">
            <a:extLst>
              <a:ext uri="{FF2B5EF4-FFF2-40B4-BE49-F238E27FC236}">
                <a16:creationId xmlns:a16="http://schemas.microsoft.com/office/drawing/2014/main" xmlns="" id="{B0EECADB-0E75-45CD-8D96-8B234E1B5160}"/>
              </a:ext>
            </a:extLst>
          </p:cNvPr>
          <p:cNvSpPr txBox="1"/>
          <p:nvPr/>
        </p:nvSpPr>
        <p:spPr>
          <a:xfrm>
            <a:off x="1600200" y="2766844"/>
            <a:ext cx="4191000" cy="430887"/>
          </a:xfrm>
          <a:prstGeom prst="rect">
            <a:avLst/>
          </a:prstGeom>
          <a:noFill/>
        </p:spPr>
        <p:txBody>
          <a:bodyPr wrap="square">
            <a:spAutoFit/>
          </a:bodyPr>
          <a:lstStyle/>
          <a:p>
            <a:pPr algn="r"/>
            <a:r>
              <a:rPr lang="mk-MK" altLang="ko-KR" sz="2200" b="1" dirty="0">
                <a:solidFill>
                  <a:schemeClr val="tx1">
                    <a:lumMod val="75000"/>
                    <a:lumOff val="25000"/>
                  </a:schemeClr>
                </a:solidFill>
                <a:cs typeface="Arial" pitchFamily="34" charset="0"/>
              </a:rPr>
              <a:t>Гледање на филмови и ТВ серии</a:t>
            </a:r>
            <a:endParaRPr lang="ko-KR" altLang="en-US" sz="2200" b="1" dirty="0">
              <a:solidFill>
                <a:schemeClr val="tx1">
                  <a:lumMod val="75000"/>
                  <a:lumOff val="25000"/>
                </a:schemeClr>
              </a:solidFill>
              <a:cs typeface="Arial" pitchFamily="34" charset="0"/>
            </a:endParaRPr>
          </a:p>
        </p:txBody>
      </p:sp>
      <p:sp>
        <p:nvSpPr>
          <p:cNvPr id="19" name="TextBox 10">
            <a:extLst>
              <a:ext uri="{FF2B5EF4-FFF2-40B4-BE49-F238E27FC236}">
                <a16:creationId xmlns:a16="http://schemas.microsoft.com/office/drawing/2014/main" xmlns="" id="{23BDAA39-70FD-4EC5-BD3C-EA267E540AFF}"/>
              </a:ext>
            </a:extLst>
          </p:cNvPr>
          <p:cNvSpPr txBox="1"/>
          <p:nvPr/>
        </p:nvSpPr>
        <p:spPr>
          <a:xfrm>
            <a:off x="964072" y="3323730"/>
            <a:ext cx="4827128" cy="43088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200" dirty="0">
                <a:solidFill>
                  <a:schemeClr val="tx1">
                    <a:lumMod val="75000"/>
                    <a:lumOff val="25000"/>
                  </a:schemeClr>
                </a:solidFill>
                <a:cs typeface="Arial" pitchFamily="34" charset="0"/>
              </a:rPr>
              <a:t>Netflix, Apple TV, Disney+, Prime Video…</a:t>
            </a:r>
          </a:p>
        </p:txBody>
      </p:sp>
      <p:sp>
        <p:nvSpPr>
          <p:cNvPr id="21" name="CuadroTexto 37">
            <a:extLst>
              <a:ext uri="{FF2B5EF4-FFF2-40B4-BE49-F238E27FC236}">
                <a16:creationId xmlns:a16="http://schemas.microsoft.com/office/drawing/2014/main" xmlns="" id="{B0EECADB-0E75-45CD-8D96-8B234E1B5160}"/>
              </a:ext>
            </a:extLst>
          </p:cNvPr>
          <p:cNvSpPr txBox="1"/>
          <p:nvPr/>
        </p:nvSpPr>
        <p:spPr>
          <a:xfrm>
            <a:off x="2779210" y="6441380"/>
            <a:ext cx="3164390" cy="430887"/>
          </a:xfrm>
          <a:prstGeom prst="rect">
            <a:avLst/>
          </a:prstGeom>
          <a:noFill/>
        </p:spPr>
        <p:txBody>
          <a:bodyPr wrap="square">
            <a:spAutoFit/>
          </a:bodyPr>
          <a:lstStyle/>
          <a:p>
            <a:pPr algn="r"/>
            <a:r>
              <a:rPr lang="mk-MK" altLang="ko-KR" sz="2200" b="1" dirty="0">
                <a:solidFill>
                  <a:schemeClr val="tx1">
                    <a:lumMod val="75000"/>
                    <a:lumOff val="25000"/>
                  </a:schemeClr>
                </a:solidFill>
                <a:cs typeface="Arial" pitchFamily="34" charset="0"/>
              </a:rPr>
              <a:t>Дигитални плаќања</a:t>
            </a:r>
            <a:endParaRPr lang="ko-KR" altLang="en-US" sz="2200" b="1" dirty="0">
              <a:solidFill>
                <a:schemeClr val="tx1">
                  <a:lumMod val="75000"/>
                  <a:lumOff val="25000"/>
                </a:schemeClr>
              </a:solidFill>
              <a:cs typeface="Arial" pitchFamily="34" charset="0"/>
            </a:endParaRPr>
          </a:p>
        </p:txBody>
      </p:sp>
      <p:sp>
        <p:nvSpPr>
          <p:cNvPr id="22" name="TextBox 10">
            <a:extLst>
              <a:ext uri="{FF2B5EF4-FFF2-40B4-BE49-F238E27FC236}">
                <a16:creationId xmlns:a16="http://schemas.microsoft.com/office/drawing/2014/main" xmlns="" id="{23BDAA39-70FD-4EC5-BD3C-EA267E540AFF}"/>
              </a:ext>
            </a:extLst>
          </p:cNvPr>
          <p:cNvSpPr txBox="1"/>
          <p:nvPr/>
        </p:nvSpPr>
        <p:spPr>
          <a:xfrm>
            <a:off x="1364968" y="6994892"/>
            <a:ext cx="4661464" cy="76944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200" dirty="0">
                <a:solidFill>
                  <a:schemeClr val="tx1">
                    <a:lumMod val="75000"/>
                    <a:lumOff val="25000"/>
                  </a:schemeClr>
                </a:solidFill>
                <a:cs typeface="Arial" pitchFamily="34" charset="0"/>
              </a:rPr>
              <a:t>Google Pay, PayPal, Venmo, CashApp…</a:t>
            </a:r>
          </a:p>
          <a:p>
            <a:endParaRPr lang="ko-KR" altLang="en-US" sz="2200" dirty="0">
              <a:solidFill>
                <a:schemeClr val="tx1">
                  <a:lumMod val="75000"/>
                  <a:lumOff val="25000"/>
                </a:schemeClr>
              </a:solidFill>
              <a:cs typeface="Arial" pitchFamily="34" charset="0"/>
            </a:endParaRPr>
          </a:p>
        </p:txBody>
      </p:sp>
      <p:sp>
        <p:nvSpPr>
          <p:cNvPr id="23" name="CuadroTexto 37">
            <a:extLst>
              <a:ext uri="{FF2B5EF4-FFF2-40B4-BE49-F238E27FC236}">
                <a16:creationId xmlns:a16="http://schemas.microsoft.com/office/drawing/2014/main" xmlns="" id="{B0EECADB-0E75-45CD-8D96-8B234E1B5160}"/>
              </a:ext>
            </a:extLst>
          </p:cNvPr>
          <p:cNvSpPr txBox="1"/>
          <p:nvPr/>
        </p:nvSpPr>
        <p:spPr>
          <a:xfrm>
            <a:off x="12039600" y="2766844"/>
            <a:ext cx="3164390" cy="430887"/>
          </a:xfrm>
          <a:prstGeom prst="rect">
            <a:avLst/>
          </a:prstGeom>
          <a:noFill/>
        </p:spPr>
        <p:txBody>
          <a:bodyPr wrap="square">
            <a:spAutoFit/>
          </a:bodyPr>
          <a:lstStyle/>
          <a:p>
            <a:pPr algn="r"/>
            <a:r>
              <a:rPr lang="mk-MK" altLang="ko-KR" sz="2200" b="1" dirty="0">
                <a:solidFill>
                  <a:schemeClr val="tx1">
                    <a:lumMod val="75000"/>
                    <a:lumOff val="25000"/>
                  </a:schemeClr>
                </a:solidFill>
                <a:cs typeface="Arial" pitchFamily="34" charset="0"/>
              </a:rPr>
              <a:t>Подкасти и музика</a:t>
            </a:r>
            <a:endParaRPr lang="ko-KR" altLang="en-US" sz="2200" b="1" dirty="0">
              <a:solidFill>
                <a:schemeClr val="tx1">
                  <a:lumMod val="75000"/>
                  <a:lumOff val="25000"/>
                </a:schemeClr>
              </a:solidFill>
              <a:cs typeface="Arial" pitchFamily="34" charset="0"/>
            </a:endParaRPr>
          </a:p>
        </p:txBody>
      </p:sp>
      <p:sp>
        <p:nvSpPr>
          <p:cNvPr id="24" name="TextBox 10">
            <a:extLst>
              <a:ext uri="{FF2B5EF4-FFF2-40B4-BE49-F238E27FC236}">
                <a16:creationId xmlns:a16="http://schemas.microsoft.com/office/drawing/2014/main" xmlns="" id="{23BDAA39-70FD-4EC5-BD3C-EA267E540AFF}"/>
              </a:ext>
            </a:extLst>
          </p:cNvPr>
          <p:cNvSpPr txBox="1"/>
          <p:nvPr/>
        </p:nvSpPr>
        <p:spPr>
          <a:xfrm>
            <a:off x="11427725" y="3259192"/>
            <a:ext cx="3776265" cy="43088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200" dirty="0">
                <a:solidFill>
                  <a:schemeClr val="tx1">
                    <a:lumMod val="75000"/>
                    <a:lumOff val="25000"/>
                  </a:schemeClr>
                </a:solidFill>
                <a:cs typeface="Arial" pitchFamily="34" charset="0"/>
              </a:rPr>
              <a:t>Spotify, Soundcloud, Audible…</a:t>
            </a:r>
          </a:p>
        </p:txBody>
      </p:sp>
      <p:sp>
        <p:nvSpPr>
          <p:cNvPr id="25" name="TextBox 10">
            <a:extLst>
              <a:ext uri="{FF2B5EF4-FFF2-40B4-BE49-F238E27FC236}">
                <a16:creationId xmlns:a16="http://schemas.microsoft.com/office/drawing/2014/main" xmlns="" id="{23BDAA39-70FD-4EC5-BD3C-EA267E540AFF}"/>
              </a:ext>
            </a:extLst>
          </p:cNvPr>
          <p:cNvSpPr txBox="1"/>
          <p:nvPr/>
        </p:nvSpPr>
        <p:spPr>
          <a:xfrm>
            <a:off x="12671869" y="6948725"/>
            <a:ext cx="5539931" cy="43088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mk-MK" altLang="ko-KR" sz="2200">
                <a:solidFill>
                  <a:schemeClr val="tx1">
                    <a:lumMod val="75000"/>
                    <a:lumOff val="25000"/>
                  </a:schemeClr>
                </a:solidFill>
                <a:cs typeface="Arial" pitchFamily="34" charset="0"/>
              </a:rPr>
              <a:t>Со </a:t>
            </a:r>
            <a:r>
              <a:rPr lang="mk-MK" altLang="ko-KR" sz="2200" smtClean="0">
                <a:solidFill>
                  <a:schemeClr val="tx1">
                    <a:lumMod val="75000"/>
                    <a:lumOff val="25000"/>
                  </a:schemeClr>
                </a:solidFill>
                <a:cs typeface="Arial" pitchFamily="34" charset="0"/>
              </a:rPr>
              <a:t>посебен акцент на </a:t>
            </a:r>
            <a:r>
              <a:rPr lang="mk-MK" altLang="ko-KR" sz="2200" dirty="0">
                <a:solidFill>
                  <a:schemeClr val="tx1">
                    <a:lumMod val="75000"/>
                    <a:lumOff val="25000"/>
                  </a:schemeClr>
                </a:solidFill>
                <a:cs typeface="Arial" pitchFamily="34" charset="0"/>
              </a:rPr>
              <a:t>Дел 1 и Дел 2</a:t>
            </a:r>
            <a:endParaRPr lang="en-US" altLang="ko-KR" sz="2200" dirty="0">
              <a:solidFill>
                <a:schemeClr val="tx1">
                  <a:lumMod val="75000"/>
                  <a:lumOff val="25000"/>
                </a:schemeClr>
              </a:solidFill>
              <a:cs typeface="Arial" pitchFamily="34" charset="0"/>
            </a:endParaRPr>
          </a:p>
        </p:txBody>
      </p:sp>
      <p:sp>
        <p:nvSpPr>
          <p:cNvPr id="18"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20"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26" name="Immagine 2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27"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191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62760" y="2520861"/>
            <a:ext cx="16535400" cy="2474395"/>
          </a:xfrm>
          <a:prstGeom prst="rect">
            <a:avLst/>
          </a:prstGeom>
        </p:spPr>
        <p:txBody>
          <a:bodyPr vert="horz" wrap="square" lIns="0" tIns="12065" rIns="0" bIns="0" rtlCol="0">
            <a:spAutoFit/>
          </a:bodyPr>
          <a:lstStyle/>
          <a:p>
            <a:pPr marL="7780020">
              <a:lnSpc>
                <a:spcPct val="100000"/>
              </a:lnSpc>
              <a:spcBef>
                <a:spcPts val="95"/>
              </a:spcBef>
            </a:pPr>
            <a:r>
              <a:rPr lang="mk-MK" sz="8000" spc="80" dirty="0"/>
              <a:t>ВИ БЛАГОДАРИМЕ</a:t>
            </a:r>
            <a:r>
              <a:rPr sz="8000" spc="80" dirty="0"/>
              <a:t>!</a:t>
            </a:r>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0820400" y="5524500"/>
            <a:ext cx="6019800" cy="2241639"/>
          </a:xfrm>
          <a:prstGeom prst="rect">
            <a:avLst/>
          </a:prstGeom>
          <a:noFill/>
        </p:spPr>
        <p:txBody>
          <a:bodyPr wrap="square">
            <a:spAutoFit/>
          </a:bodyPr>
          <a:lstStyle/>
          <a:p>
            <a:pPr marL="12700" algn="ctr">
              <a:spcBef>
                <a:spcPts val="100"/>
              </a:spcBef>
            </a:pPr>
            <a:r>
              <a:rPr lang="mk-MK" sz="4600" b="1" spc="-65" dirty="0">
                <a:latin typeface="Tahoma"/>
                <a:cs typeface="Tahoma"/>
              </a:rPr>
              <a:t>ПАРТНЕР</a:t>
            </a:r>
            <a:r>
              <a:rPr lang="en-US" sz="4600" b="1" spc="-65" dirty="0">
                <a:latin typeface="Tahoma"/>
                <a:cs typeface="Tahoma"/>
              </a:rPr>
              <a:t>: CIRCLE</a:t>
            </a:r>
          </a:p>
          <a:p>
            <a:pPr marL="12700">
              <a:spcBef>
                <a:spcPts val="100"/>
              </a:spcBef>
            </a:pPr>
            <a:endParaRPr lang="en-US" sz="4600" b="1" spc="-65" dirty="0">
              <a:latin typeface="Tahoma"/>
              <a:cs typeface="Tahoma"/>
            </a:endParaRPr>
          </a:p>
          <a:p>
            <a:pPr marL="12700" algn="ctr">
              <a:spcBef>
                <a:spcPts val="100"/>
              </a:spcBef>
            </a:pPr>
            <a:endParaRPr lang="en-US" sz="4600" b="1" spc="-65" dirty="0">
              <a:latin typeface="Tahoma"/>
              <a:cs typeface="Tahoma"/>
            </a:endParaRPr>
          </a:p>
        </p:txBody>
      </p:sp>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798930"/>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lnSpc>
                <a:spcPct val="115000"/>
              </a:lnSpc>
            </a:pPr>
            <a:r>
              <a:rPr lang="en-GB" sz="4000" dirty="0" err="1">
                <a:solidFill>
                  <a:srgbClr val="000000"/>
                </a:solidFill>
                <a:latin typeface="Calibri" panose="020F0502020204030204" pitchFamily="34" charset="0"/>
                <a:ea typeface="Calibri" panose="020F0502020204030204" pitchFamily="34" charset="0"/>
              </a:rPr>
              <a:t>Во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последните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неколку</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години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дигиталните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технологии</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многу </a:t>
            </a:r>
            <a:r>
              <a:rPr lang="en-GB" sz="4000" dirty="0" err="1">
                <a:solidFill>
                  <a:srgbClr val="000000"/>
                </a:solidFill>
                <a:latin typeface="Calibri" panose="020F0502020204030204" pitchFamily="34" charset="0"/>
                <a:ea typeface="Calibri" panose="020F0502020204030204" pitchFamily="34" charset="0"/>
              </a:rPr>
              <a:t>го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сменија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начинот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кој</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ги</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користиме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производите</a:t>
            </a:r>
            <a:r>
              <a:rPr lang="en-GB" sz="4000" dirty="0">
                <a:solidFill>
                  <a:srgbClr val="000000"/>
                </a:solidFill>
                <a:latin typeface="Calibri" panose="020F0502020204030204" pitchFamily="34" charset="0"/>
                <a:ea typeface="Calibri" panose="020F0502020204030204" pitchFamily="34" charset="0"/>
              </a:rPr>
              <a:t> и </a:t>
            </a:r>
            <a:r>
              <a:rPr lang="en-GB" sz="4000" dirty="0" err="1">
                <a:solidFill>
                  <a:srgbClr val="000000"/>
                </a:solidFill>
                <a:latin typeface="Calibri" panose="020F0502020204030204" pitchFamily="34" charset="0"/>
                <a:ea typeface="Calibri" panose="020F0502020204030204" pitchFamily="34" charset="0"/>
              </a:rPr>
              <a:t>услугите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од</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забавната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индустрија</a:t>
            </a:r>
            <a:r>
              <a:rPr lang="en-GB" sz="4000" dirty="0">
                <a:solidFill>
                  <a:srgbClr val="000000"/>
                </a:solidFill>
                <a:latin typeface="Calibri" panose="020F0502020204030204" pitchFamily="34" charset="0"/>
                <a:ea typeface="Calibri" panose="020F0502020204030204" pitchFamily="34" charset="0"/>
              </a:rPr>
              <a:t>.</a:t>
            </a:r>
            <a:endParaRPr lang="en-US" sz="4000" dirty="0">
              <a:latin typeface="Calibri" panose="020F0502020204030204" pitchFamily="34" charset="0"/>
              <a:ea typeface="Calibri" panose="020F0502020204030204" pitchFamily="34" charset="0"/>
            </a:endParaRPr>
          </a:p>
          <a:p>
            <a:pPr algn="just">
              <a:lnSpc>
                <a:spcPct val="115000"/>
              </a:lnSpc>
            </a:pPr>
            <a:r>
              <a:rPr lang="en-GB" sz="4000" dirty="0">
                <a:solidFill>
                  <a:srgbClr val="000000"/>
                </a:solidFill>
                <a:latin typeface="Calibri" panose="020F0502020204030204" pitchFamily="34" charset="0"/>
                <a:ea typeface="Calibri" panose="020F0502020204030204" pitchFamily="34" charset="0"/>
              </a:rPr>
              <a:t> </a:t>
            </a:r>
            <a:endParaRPr lang="en-US" sz="4000" dirty="0">
              <a:latin typeface="Calibri" panose="020F0502020204030204" pitchFamily="34" charset="0"/>
              <a:ea typeface="Calibri" panose="020F0502020204030204" pitchFamily="34" charset="0"/>
            </a:endParaRPr>
          </a:p>
          <a:p>
            <a:pPr indent="-1270" algn="just">
              <a:lnSpc>
                <a:spcPct val="115000"/>
              </a:lnSpc>
            </a:pPr>
            <a:r>
              <a:rPr lang="en-GB" sz="4000" dirty="0" err="1">
                <a:solidFill>
                  <a:srgbClr val="000000"/>
                </a:solidFill>
                <a:latin typeface="Calibri" panose="020F0502020204030204" pitchFamily="34" charset="0"/>
                <a:ea typeface="Calibri" panose="020F0502020204030204" pitchFamily="34" charset="0"/>
              </a:rPr>
              <a:t>Во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контекст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овој</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модул</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обука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ќе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запознаете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вообичаените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дигитални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услуги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ваше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уживање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слободното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време</a:t>
            </a:r>
            <a:r>
              <a:rPr lang="en-GB" sz="4000" dirty="0">
                <a:solidFill>
                  <a:srgbClr val="000000"/>
                </a:solidFill>
                <a:latin typeface="Calibri" panose="020F0502020204030204" pitchFamily="34" charset="0"/>
                <a:ea typeface="Calibri" panose="020F0502020204030204" pitchFamily="34" charset="0"/>
              </a:rPr>
              <a:t> - </a:t>
            </a:r>
            <a:r>
              <a:rPr lang="en-GB" sz="4000" dirty="0" err="1">
                <a:solidFill>
                  <a:srgbClr val="000000"/>
                </a:solidFill>
                <a:latin typeface="Calibri" panose="020F0502020204030204" pitchFamily="34" charset="0"/>
                <a:ea typeface="Calibri" panose="020F0502020204030204" pitchFamily="34" charset="0"/>
              </a:rPr>
              <a:t>читање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книга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гледање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филм</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или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слушање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вашиот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омилен</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музичар</a:t>
            </a:r>
            <a:r>
              <a:rPr lang="en-GB" sz="4000" dirty="0">
                <a:solidFill>
                  <a:srgbClr val="000000"/>
                </a:solidFill>
                <a:latin typeface="Calibri" panose="020F0502020204030204" pitchFamily="34" charset="0"/>
                <a:ea typeface="Calibri" panose="020F0502020204030204" pitchFamily="34" charset="0"/>
              </a:rPr>
              <a:t>.</a:t>
            </a:r>
            <a:endParaRPr lang="en-US" sz="4000" dirty="0">
              <a:latin typeface="Calibri" panose="020F0502020204030204" pitchFamily="34" charset="0"/>
              <a:ea typeface="Calibri" panose="020F0502020204030204" pitchFamily="34" charset="0"/>
            </a:endParaRPr>
          </a:p>
          <a:p>
            <a:pPr algn="just">
              <a:defRPr/>
            </a:pPr>
            <a:endParaRPr lang="en-GB" sz="4000" b="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8722260"/>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err="1">
                <a:solidFill>
                  <a:srgbClr val="343433"/>
                </a:solidFill>
                <a:latin typeface="Tahoma"/>
                <a:cs typeface="Tahoma"/>
              </a:rPr>
              <a:t>Индустија</a:t>
            </a:r>
            <a:r>
              <a:rPr lang="mk-MK" sz="7200" b="1" spc="-85" dirty="0">
                <a:solidFill>
                  <a:srgbClr val="343433"/>
                </a:solidFill>
                <a:latin typeface="Tahoma"/>
                <a:cs typeface="Tahoma"/>
              </a:rPr>
              <a:t> за дигитална забава</a:t>
            </a:r>
          </a:p>
          <a:p>
            <a:pPr>
              <a:defRPr/>
            </a:pPr>
            <a:endParaRPr lang="en-GB" altLang="es-ES" sz="4000" dirty="0">
              <a:latin typeface="Calibri" panose="020F0502020204030204" pitchFamily="34" charset="0"/>
              <a:cs typeface="Calibri" panose="020F0502020204030204" pitchFamily="34" charset="0"/>
            </a:endParaRPr>
          </a:p>
          <a:p>
            <a:pPr indent="-1270" algn="just">
              <a:lnSpc>
                <a:spcPct val="115000"/>
              </a:lnSpc>
            </a:pPr>
            <a:r>
              <a:rPr lang="en-GB" sz="4000" dirty="0" err="1">
                <a:solidFill>
                  <a:srgbClr val="000000"/>
                </a:solidFill>
                <a:latin typeface="Calibri" panose="020F0502020204030204" pitchFamily="34" charset="0"/>
                <a:ea typeface="Calibri" panose="020F0502020204030204" pitchFamily="34" charset="0"/>
              </a:rPr>
              <a:t>Несомнено</a:t>
            </a:r>
            <a:r>
              <a:rPr lang="en-GB" sz="4000" dirty="0">
                <a:solidFill>
                  <a:srgbClr val="000000"/>
                </a:solidFill>
                <a:latin typeface="Calibri" panose="020F0502020204030204" pitchFamily="34" charset="0"/>
                <a:ea typeface="Calibri" panose="020F0502020204030204" pitchFamily="34" charset="0"/>
              </a:rPr>
              <a:t> е </a:t>
            </a:r>
            <a:r>
              <a:rPr lang="en-GB" sz="4000" dirty="0" err="1">
                <a:solidFill>
                  <a:srgbClr val="000000"/>
                </a:solidFill>
                <a:latin typeface="Calibri" panose="020F0502020204030204" pitchFamily="34" charset="0"/>
                <a:ea typeface="Calibri" panose="020F0502020204030204" pitchFamily="34" charset="0"/>
              </a:rPr>
              <a:t>дека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услугите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како</a:t>
            </a:r>
            <a:r>
              <a:rPr lang="en-GB" sz="4000" dirty="0">
                <a:solidFill>
                  <a:srgbClr val="000000"/>
                </a:solidFill>
                <a:latin typeface="Calibri" panose="020F0502020204030204" pitchFamily="34" charset="0"/>
                <a:ea typeface="Calibri" panose="020F0502020204030204" pitchFamily="34" charset="0"/>
              </a:rPr>
              <a:t> YouTube, Netflix, Audible </a:t>
            </a:r>
            <a:r>
              <a:rPr lang="en-GB" sz="4000" dirty="0" err="1">
                <a:solidFill>
                  <a:srgbClr val="000000"/>
                </a:solidFill>
                <a:latin typeface="Calibri" panose="020F0502020204030204" pitchFamily="34" charset="0"/>
                <a:ea typeface="Calibri" panose="020F0502020204030204" pitchFamily="34" charset="0"/>
              </a:rPr>
              <a:t>итн</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го</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променија </a:t>
            </a:r>
            <a:r>
              <a:rPr lang="en-GB" sz="4000" dirty="0" err="1">
                <a:solidFill>
                  <a:srgbClr val="000000"/>
                </a:solidFill>
                <a:latin typeface="Calibri" panose="020F0502020204030204" pitchFamily="34" charset="0"/>
                <a:ea typeface="Calibri" panose="020F0502020204030204" pitchFamily="34" charset="0"/>
              </a:rPr>
              <a:t>начинот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кој</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луѓето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поминуваат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времето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Интернет</a:t>
            </a:r>
            <a:r>
              <a:rPr lang="en-GB" sz="4000" dirty="0">
                <a:solidFill>
                  <a:srgbClr val="000000"/>
                </a:solidFill>
                <a:latin typeface="Calibri" panose="020F0502020204030204" pitchFamily="34" charset="0"/>
                <a:ea typeface="Calibri" panose="020F0502020204030204" pitchFamily="34" charset="0"/>
              </a:rPr>
              <a:t> и </a:t>
            </a:r>
            <a:r>
              <a:rPr lang="en-GB" sz="4000" dirty="0" err="1">
                <a:solidFill>
                  <a:srgbClr val="000000"/>
                </a:solidFill>
                <a:latin typeface="Calibri" panose="020F0502020204030204" pitchFamily="34" charset="0"/>
                <a:ea typeface="Calibri" panose="020F0502020204030204" pitchFamily="34" charset="0"/>
              </a:rPr>
              <a:t>ги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негуваат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сопствените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интереси</a:t>
            </a:r>
            <a:r>
              <a:rPr lang="en-GB" sz="4000" dirty="0">
                <a:solidFill>
                  <a:srgbClr val="000000"/>
                </a:solidFill>
                <a:latin typeface="Calibri" panose="020F0502020204030204" pitchFamily="34" charset="0"/>
                <a:ea typeface="Calibri" panose="020F0502020204030204" pitchFamily="34" charset="0"/>
              </a:rPr>
              <a:t>/</a:t>
            </a:r>
            <a:r>
              <a:rPr lang="en-GB" sz="4000" dirty="0" err="1">
                <a:solidFill>
                  <a:srgbClr val="000000"/>
                </a:solidFill>
                <a:latin typeface="Calibri" panose="020F0502020204030204" pitchFamily="34" charset="0"/>
                <a:ea typeface="Calibri" panose="020F0502020204030204" pitchFamily="34" charset="0"/>
              </a:rPr>
              <a:t>хоби</a:t>
            </a:r>
            <a:r>
              <a:rPr lang="en-GB" sz="4000" dirty="0">
                <a:solidFill>
                  <a:srgbClr val="000000"/>
                </a:solidFill>
                <a:latin typeface="Calibri" panose="020F0502020204030204" pitchFamily="34" charset="0"/>
                <a:ea typeface="Calibri" panose="020F0502020204030204" pitchFamily="34" charset="0"/>
              </a:rPr>
              <a:t>.</a:t>
            </a:r>
            <a:endParaRPr lang="en-US" sz="4000" dirty="0">
              <a:latin typeface="Calibri" panose="020F0502020204030204" pitchFamily="34" charset="0"/>
              <a:ea typeface="Calibri" panose="020F0502020204030204" pitchFamily="34" charset="0"/>
            </a:endParaRPr>
          </a:p>
          <a:p>
            <a:pPr indent="-1270" algn="just">
              <a:lnSpc>
                <a:spcPct val="115000"/>
              </a:lnSpc>
            </a:pPr>
            <a:r>
              <a:rPr lang="en-GB" sz="4000" dirty="0">
                <a:solidFill>
                  <a:srgbClr val="000000"/>
                </a:solidFill>
                <a:latin typeface="Calibri" panose="020F0502020204030204" pitchFamily="34" charset="0"/>
                <a:ea typeface="Calibri" panose="020F0502020204030204" pitchFamily="34" charset="0"/>
              </a:rPr>
              <a:t> </a:t>
            </a:r>
            <a:endParaRPr lang="en-US" sz="4000" dirty="0">
              <a:latin typeface="Calibri" panose="020F0502020204030204" pitchFamily="34" charset="0"/>
              <a:ea typeface="Calibri" panose="020F0502020204030204" pitchFamily="34" charset="0"/>
            </a:endParaRPr>
          </a:p>
          <a:p>
            <a:pPr indent="-1270" algn="just">
              <a:lnSpc>
                <a:spcPct val="115000"/>
              </a:lnSpc>
            </a:pPr>
            <a:r>
              <a:rPr lang="en-GB" sz="4000" dirty="0" err="1">
                <a:solidFill>
                  <a:srgbClr val="000000"/>
                </a:solidFill>
                <a:latin typeface="Calibri" panose="020F0502020204030204" pitchFamily="34" charset="0"/>
                <a:ea typeface="Calibri" panose="020F0502020204030204" pitchFamily="34" charset="0"/>
              </a:rPr>
              <a:t>Во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денешно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време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луѓето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навикнати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(удобно) </a:t>
            </a:r>
            <a:r>
              <a:rPr lang="en-GB" sz="4000" dirty="0">
                <a:solidFill>
                  <a:srgbClr val="000000"/>
                </a:solidFill>
                <a:latin typeface="Calibri" panose="020F0502020204030204" pitchFamily="34" charset="0"/>
                <a:ea typeface="Calibri" panose="020F0502020204030204" pitchFamily="34" charset="0"/>
              </a:rPr>
              <a:t>и „</a:t>
            </a:r>
            <a:r>
              <a:rPr lang="mk-MK" sz="4000" dirty="0">
                <a:solidFill>
                  <a:srgbClr val="000000"/>
                </a:solidFill>
                <a:latin typeface="Calibri" panose="020F0502020204030204" pitchFamily="34" charset="0"/>
                <a:ea typeface="Calibri" panose="020F0502020204030204" pitchFamily="34" charset="0"/>
              </a:rPr>
              <a:t>брзо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задоволство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што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објаснува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зошто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таквите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услуги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имаат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таков</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светски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успех</a:t>
            </a:r>
            <a:r>
              <a:rPr lang="en-GB" sz="4000" dirty="0">
                <a:solidFill>
                  <a:srgbClr val="000000"/>
                </a:solidFill>
                <a:latin typeface="Calibri" panose="020F0502020204030204" pitchFamily="34" charset="0"/>
                <a:ea typeface="Calibri" panose="020F0502020204030204" pitchFamily="34" charset="0"/>
              </a:rPr>
              <a:t> и </a:t>
            </a:r>
            <a:r>
              <a:rPr lang="en-GB" sz="4000" dirty="0" err="1">
                <a:solidFill>
                  <a:srgbClr val="000000"/>
                </a:solidFill>
                <a:latin typeface="Calibri" panose="020F0502020204030204" pitchFamily="34" charset="0"/>
                <a:ea typeface="Calibri" panose="020F0502020204030204" pitchFamily="34" charset="0"/>
              </a:rPr>
              <a:t>признание</a:t>
            </a:r>
            <a:r>
              <a:rPr lang="en-GB" sz="4000" dirty="0">
                <a:solidFill>
                  <a:srgbClr val="000000"/>
                </a:solidFill>
                <a:latin typeface="Calibri" panose="020F0502020204030204" pitchFamily="34" charset="0"/>
                <a:ea typeface="Calibri" panose="020F0502020204030204" pitchFamily="34" charset="0"/>
              </a:rPr>
              <a:t>.</a:t>
            </a:r>
            <a:endParaRPr lang="en-US" sz="4000" dirty="0">
              <a:latin typeface="Calibri" panose="020F0502020204030204" pitchFamily="34" charset="0"/>
              <a:ea typeface="Calibri" panose="020F0502020204030204" pitchFamily="34" charset="0"/>
            </a:endParaRPr>
          </a:p>
          <a:p>
            <a:pPr algn="just">
              <a:lnSpc>
                <a:spcPct val="115000"/>
              </a:lnSpc>
            </a:pPr>
            <a:r>
              <a:rPr lang="en-GB" sz="4000" dirty="0">
                <a:solidFill>
                  <a:srgbClr val="000000"/>
                </a:solidFill>
                <a:latin typeface="Calibri" panose="020F0502020204030204" pitchFamily="34" charset="0"/>
                <a:ea typeface="Calibri" panose="020F0502020204030204" pitchFamily="34" charset="0"/>
              </a:rPr>
              <a:t> </a:t>
            </a:r>
            <a:endParaRPr lang="en-US" sz="4000" dirty="0">
              <a:latin typeface="Calibri" panose="020F0502020204030204" pitchFamily="34" charset="0"/>
              <a:ea typeface="Calibri" panose="020F0502020204030204" pitchFamily="34" charset="0"/>
            </a:endParaRPr>
          </a:p>
          <a:p>
            <a:pPr indent="-1270" algn="just">
              <a:lnSpc>
                <a:spcPct val="115000"/>
              </a:lnSpc>
            </a:pPr>
            <a:r>
              <a:rPr lang="en-GB" sz="4000" dirty="0" err="1">
                <a:solidFill>
                  <a:srgbClr val="000000"/>
                </a:solidFill>
                <a:latin typeface="Calibri" panose="020F0502020204030204" pitchFamily="34" charset="0"/>
                <a:ea typeface="Calibri" panose="020F0502020204030204" pitchFamily="34" charset="0"/>
              </a:rPr>
              <a:t>Овие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дигитални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услуги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елиминираат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бариери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временско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одложување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од</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појавата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потреба</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до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нејзино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непосредно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задоволување</a:t>
            </a:r>
            <a:r>
              <a:rPr lang="en-GB" sz="4000" dirty="0">
                <a:solidFill>
                  <a:srgbClr val="000000"/>
                </a:solidFill>
                <a:latin typeface="Calibri" panose="020F0502020204030204" pitchFamily="34" charset="0"/>
                <a:ea typeface="Calibri" panose="020F0502020204030204" pitchFamily="34" charset="0"/>
              </a:rPr>
              <a:t>.</a:t>
            </a:r>
            <a:endParaRPr lang="en-US" sz="4000" dirty="0">
              <a:latin typeface="Calibri" panose="020F0502020204030204" pitchFamily="34" charset="0"/>
              <a:ea typeface="Calibri" panose="020F0502020204030204" pitchFamily="34" charset="0"/>
            </a:endParaRPr>
          </a:p>
          <a:p>
            <a:pPr algn="just">
              <a:defRPr/>
            </a:pPr>
            <a:endParaRPr lang="en-GB" sz="4000" b="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419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798930"/>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indent="-1270" algn="just">
              <a:lnSpc>
                <a:spcPct val="115000"/>
              </a:lnSpc>
            </a:pPr>
            <a:r>
              <a:rPr lang="en-GB" sz="4000" dirty="0" err="1">
                <a:solidFill>
                  <a:srgbClr val="000000"/>
                </a:solidFill>
                <a:latin typeface="Calibri" panose="020F0502020204030204" pitchFamily="34" charset="0"/>
                <a:ea typeface="Calibri" panose="020F0502020204030204" pitchFamily="34" charset="0"/>
              </a:rPr>
              <a:t>Кината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библиотеките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театрите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музеите</a:t>
            </a:r>
            <a:r>
              <a:rPr lang="en-GB" sz="4000" dirty="0">
                <a:solidFill>
                  <a:srgbClr val="000000"/>
                </a:solidFill>
                <a:latin typeface="Calibri" panose="020F0502020204030204" pitchFamily="34" charset="0"/>
                <a:ea typeface="Calibri" panose="020F0502020204030204" pitchFamily="34" charset="0"/>
              </a:rPr>
              <a:t> и </a:t>
            </a:r>
            <a:r>
              <a:rPr lang="en-GB" sz="4000" dirty="0" err="1">
                <a:solidFill>
                  <a:srgbClr val="000000"/>
                </a:solidFill>
                <a:latin typeface="Calibri" panose="020F0502020204030204" pitchFamily="34" charset="0"/>
                <a:ea typeface="Calibri" panose="020F0502020204030204" pitchFamily="34" charset="0"/>
              </a:rPr>
              <a:t>слично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заменуваат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нивните</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соодветни 2.0 онлајн замени.</a:t>
            </a:r>
            <a:endParaRPr lang="en-US" sz="4000" dirty="0">
              <a:latin typeface="Calibri" panose="020F0502020204030204" pitchFamily="34" charset="0"/>
              <a:ea typeface="Calibri" panose="020F0502020204030204" pitchFamily="34" charset="0"/>
            </a:endParaRPr>
          </a:p>
          <a:p>
            <a:pPr algn="just">
              <a:lnSpc>
                <a:spcPct val="115000"/>
              </a:lnSpc>
            </a:pPr>
            <a:r>
              <a:rPr lang="en-GB" sz="4000" dirty="0">
                <a:solidFill>
                  <a:srgbClr val="000000"/>
                </a:solidFill>
                <a:latin typeface="Calibri" panose="020F0502020204030204" pitchFamily="34" charset="0"/>
                <a:ea typeface="Calibri" panose="020F0502020204030204" pitchFamily="34" charset="0"/>
              </a:rPr>
              <a:t> </a:t>
            </a:r>
            <a:endParaRPr lang="en-US" sz="4000" dirty="0">
              <a:latin typeface="Calibri" panose="020F0502020204030204" pitchFamily="34" charset="0"/>
              <a:ea typeface="Calibri" panose="020F0502020204030204" pitchFamily="34" charset="0"/>
            </a:endParaRPr>
          </a:p>
          <a:p>
            <a:pPr indent="-1270" algn="just">
              <a:lnSpc>
                <a:spcPct val="115000"/>
              </a:lnSpc>
            </a:pPr>
            <a:r>
              <a:rPr lang="en-GB" sz="4000" dirty="0" err="1">
                <a:solidFill>
                  <a:srgbClr val="000000"/>
                </a:solidFill>
                <a:latin typeface="Calibri" panose="020F0502020204030204" pitchFamily="34" charset="0"/>
                <a:ea typeface="Calibri" panose="020F0502020204030204" pitchFamily="34" charset="0"/>
              </a:rPr>
              <a:t>Организациите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кои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припаѓаат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оваа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традиционална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индустрија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т.е</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култура</a:t>
            </a:r>
            <a:r>
              <a:rPr lang="en-GB" sz="4000" dirty="0">
                <a:solidFill>
                  <a:srgbClr val="000000"/>
                </a:solidFill>
                <a:latin typeface="Calibri" panose="020F0502020204030204" pitchFamily="34" charset="0"/>
                <a:ea typeface="Calibri" panose="020F0502020204030204" pitchFamily="34" charset="0"/>
              </a:rPr>
              <a:t> и </a:t>
            </a:r>
            <a:r>
              <a:rPr lang="en-GB" sz="4000" dirty="0" err="1">
                <a:solidFill>
                  <a:srgbClr val="000000"/>
                </a:solidFill>
                <a:latin typeface="Calibri" panose="020F0502020204030204" pitchFamily="34" charset="0"/>
                <a:ea typeface="Calibri" panose="020F0502020204030204" pitchFamily="34" charset="0"/>
              </a:rPr>
              <a:t>забава</a:t>
            </a:r>
            <a:r>
              <a:rPr lang="en-GB" sz="4000" dirty="0">
                <a:solidFill>
                  <a:srgbClr val="000000"/>
                </a:solidFill>
                <a:latin typeface="Calibri" panose="020F0502020204030204" pitchFamily="34" charset="0"/>
                <a:ea typeface="Calibri" panose="020F0502020204030204" pitchFamily="34" charset="0"/>
              </a:rPr>
              <a:t>)</a:t>
            </a:r>
            <a:r>
              <a:rPr lang="mk-MK" sz="4000" dirty="0">
                <a:solidFill>
                  <a:srgbClr val="000000"/>
                </a:solidFill>
                <a:latin typeface="Calibri" panose="020F0502020204030204" pitchFamily="34" charset="0"/>
                <a:ea typeface="Calibri" panose="020F0502020204030204" pitchFamily="34" charset="0"/>
              </a:rPr>
              <a:t>,</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го</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следат </a:t>
            </a:r>
            <a:r>
              <a:rPr lang="en-GB" sz="4000" dirty="0" err="1">
                <a:solidFill>
                  <a:srgbClr val="000000"/>
                </a:solidFill>
                <a:latin typeface="Calibri" panose="020F0502020204030204" pitchFamily="34" charset="0"/>
                <a:ea typeface="Calibri" panose="020F0502020204030204" pitchFamily="34" charset="0"/>
              </a:rPr>
              <a:t>трендот</a:t>
            </a:r>
            <a:r>
              <a:rPr lang="mk-MK" sz="4000" dirty="0">
                <a:solidFill>
                  <a:srgbClr val="000000"/>
                </a:solidFill>
                <a:latin typeface="Calibri" panose="020F0502020204030204" pitchFamily="34" charset="0"/>
                <a:ea typeface="Calibri" panose="020F0502020204030204" pitchFamily="34" charset="0"/>
              </a:rPr>
              <a:t>,</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бидејќи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многу</a:t>
            </a:r>
            <a:r>
              <a:rPr lang="en-GB" sz="4000" dirty="0">
                <a:solidFill>
                  <a:srgbClr val="000000"/>
                </a:solidFill>
                <a:latin typeface="Calibri" panose="020F0502020204030204" pitchFamily="34" charset="0"/>
                <a:ea typeface="Calibri" panose="020F0502020204030204" pitchFamily="34" charset="0"/>
              </a:rPr>
              <a:t> </a:t>
            </a:r>
            <a:r>
              <a:rPr lang="mk-MK" sz="4000" dirty="0">
                <a:solidFill>
                  <a:srgbClr val="000000"/>
                </a:solidFill>
                <a:latin typeface="Calibri" panose="020F0502020204030204" pitchFamily="34" charset="0"/>
                <a:ea typeface="Calibri" panose="020F0502020204030204" pitchFamily="34" charset="0"/>
              </a:rPr>
              <a:t>големи </a:t>
            </a:r>
            <a:r>
              <a:rPr lang="en-GB" sz="4000" dirty="0" err="1">
                <a:solidFill>
                  <a:srgbClr val="000000"/>
                </a:solidFill>
                <a:latin typeface="Calibri" panose="020F0502020204030204" pitchFamily="34" charset="0"/>
                <a:ea typeface="Calibri" panose="020F0502020204030204" pitchFamily="34" charset="0"/>
              </a:rPr>
              <a:t>технолошки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гиганти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направија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овој</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тренд</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нивна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основна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дејност</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со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ризик</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целосно</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да</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ги</a:t>
            </a:r>
            <a:r>
              <a:rPr lang="en-GB" sz="4000" dirty="0">
                <a:solidFill>
                  <a:srgbClr val="000000"/>
                </a:solidFill>
                <a:latin typeface="Calibri" panose="020F0502020204030204" pitchFamily="34" charset="0"/>
                <a:ea typeface="Calibri" panose="020F0502020204030204" pitchFamily="34" charset="0"/>
              </a:rPr>
              <a:t> </a:t>
            </a:r>
            <a:r>
              <a:rPr lang="en-GB" sz="4000" dirty="0" err="1">
                <a:solidFill>
                  <a:srgbClr val="000000"/>
                </a:solidFill>
                <a:latin typeface="Calibri" panose="020F0502020204030204" pitchFamily="34" charset="0"/>
                <a:ea typeface="Calibri" panose="020F0502020204030204" pitchFamily="34" charset="0"/>
              </a:rPr>
              <a:t>засени</a:t>
            </a:r>
            <a:r>
              <a:rPr lang="en-GB" sz="4000" dirty="0">
                <a:solidFill>
                  <a:srgbClr val="000000"/>
                </a:solidFill>
                <a:latin typeface="Calibri" panose="020F0502020204030204" pitchFamily="34" charset="0"/>
                <a:ea typeface="Calibri" panose="020F0502020204030204" pitchFamily="34" charset="0"/>
              </a:rPr>
              <a:t>.</a:t>
            </a:r>
            <a:endParaRPr lang="en-US" sz="4000" dirty="0">
              <a:latin typeface="Calibri" panose="020F0502020204030204" pitchFamily="34" charset="0"/>
              <a:ea typeface="Calibri" panose="020F0502020204030204" pitchFamily="34" charset="0"/>
            </a:endParaRPr>
          </a:p>
          <a:p>
            <a:pPr algn="just">
              <a:defRPr/>
            </a:pPr>
            <a:endParaRPr lang="en-GB" sz="4000"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49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8383705"/>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endParaRPr lang="mk-MK" sz="4000" b="1" i="1" spc="-85" dirty="0" smtClean="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Кога станува збор за дигитална забава, YouTube нема конкуренција. Основана во февруари 2005 година од страна на Чад Харли, Стив Чен и Џавед Карим (поранешни вработени во PayPal), YouTube е платформа за споделување видеа која брои милијарди и милијарди корисници.</a:t>
            </a:r>
          </a:p>
          <a:p>
            <a:pPr algn="just">
              <a:defRPr/>
            </a:pPr>
            <a:r>
              <a:rPr lang="ru-RU" sz="4000" spc="-85" dirty="0">
                <a:solidFill>
                  <a:srgbClr val="343433"/>
                </a:solidFill>
                <a:latin typeface="Calibri" panose="020F0502020204030204" pitchFamily="34" charset="0"/>
                <a:cs typeface="Calibri" panose="020F0502020204030204" pitchFamily="34" charset="0"/>
              </a:rPr>
              <a:t>Веќе во 2006 година, Google го препозна неверојатниот потенцијал на YouTube и го купи за 1,65 милијарди долари. Ако имате било какво хоби, YouTube може да ви понуди илјадници и илјадници видеа за ваша забава.</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6291580" y="3162300"/>
            <a:ext cx="2857500" cy="638175"/>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9697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152599"/>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Каде што има бизнис можност, најверојатно во неа е вклучено и името на Џеф Безос. Prime Video е услуга на барање на Amazon.</a:t>
            </a:r>
          </a:p>
          <a:p>
            <a:pPr algn="just">
              <a:defRPr/>
            </a:pPr>
            <a:r>
              <a:rPr lang="ru-RU" sz="4000" spc="-85" dirty="0">
                <a:solidFill>
                  <a:srgbClr val="343433"/>
                </a:solidFill>
                <a:latin typeface="Calibri" panose="020F0502020204030204" pitchFamily="34" charset="0"/>
                <a:cs typeface="Calibri" panose="020F0502020204030204" pitchFamily="34" charset="0"/>
              </a:rPr>
              <a:t>Првично лансиран во 2006 година, до ден денес Prime Video има ексклузивно право на некои од најголемите холивудски блокбастери - како сагата за Џејмс Бонд - и спортски настани како УЕФА Лига на шампиони и УЕФА Суперкуп.</a:t>
            </a:r>
          </a:p>
          <a:p>
            <a:pPr algn="just">
              <a:defRPr/>
            </a:pPr>
            <a:endParaRPr lang="ru-RU" sz="4000" b="1" i="1" spc="-85" dirty="0">
              <a:solidFill>
                <a:srgbClr val="343433"/>
              </a:solidFill>
              <a:latin typeface="Calibri" panose="020F0502020204030204" pitchFamily="34" charset="0"/>
              <a:cs typeface="Calibri" panose="020F0502020204030204" pitchFamily="34" charset="0"/>
            </a:endParaRP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7" name="Immagine 6"/>
          <p:cNvPicPr>
            <a:picLocks noChangeAspect="1"/>
          </p:cNvPicPr>
          <p:nvPr/>
        </p:nvPicPr>
        <p:blipFill>
          <a:blip r:embed="rId3"/>
          <a:stretch>
            <a:fillRect/>
          </a:stretch>
        </p:blipFill>
        <p:spPr>
          <a:xfrm>
            <a:off x="6248400" y="3238500"/>
            <a:ext cx="2363857" cy="724916"/>
          </a:xfrm>
          <a:prstGeom prst="rect">
            <a:avLst/>
          </a:prstGeom>
        </p:spPr>
      </p:pic>
      <p:sp>
        <p:nvSpPr>
          <p:cNvPr id="8"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1"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0952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5921493"/>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ru-RU" sz="4000" spc="-85" dirty="0">
                <a:solidFill>
                  <a:srgbClr val="343433"/>
                </a:solidFill>
                <a:latin typeface="Calibri" panose="020F0502020204030204" pitchFamily="34" charset="0"/>
                <a:cs typeface="Calibri" panose="020F0502020204030204" pitchFamily="34" charset="0"/>
              </a:rPr>
              <a:t>Најголемиот конкурент на Prime Video, Netflix, останува една од најпознатите услуги за ТВ серии и забавни услуги на барање.</a:t>
            </a:r>
          </a:p>
          <a:p>
            <a:pPr algn="just">
              <a:defRPr/>
            </a:pPr>
            <a:r>
              <a:rPr lang="ru-RU" sz="4000" spc="-85" dirty="0">
                <a:solidFill>
                  <a:srgbClr val="343433"/>
                </a:solidFill>
                <a:latin typeface="Calibri" panose="020F0502020204030204" pitchFamily="34" charset="0"/>
                <a:cs typeface="Calibri" panose="020F0502020204030204" pitchFamily="34" charset="0"/>
              </a:rPr>
              <a:t>Низ годините, Netflix стана толку голем феномен што почна да произведува свои серии - од кои повеќето собраа огромен успех и популарни признанија.</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6096000" y="3009900"/>
            <a:ext cx="1676400" cy="943856"/>
          </a:xfrm>
          <a:prstGeom prst="rect">
            <a:avLst/>
          </a:prstGeom>
        </p:spPr>
      </p:pic>
      <p:sp>
        <p:nvSpPr>
          <p:cNvPr id="7"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0"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78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152599"/>
          </a:xfrm>
          <a:prstGeom prst="rect">
            <a:avLst/>
          </a:prstGeom>
        </p:spPr>
        <p:txBody>
          <a:bodyPr vert="horz" wrap="square" lIns="0" tIns="12065" rIns="0" bIns="0" rtlCol="0">
            <a:spAutoFit/>
          </a:bodyPr>
          <a:lstStyle/>
          <a:p>
            <a:pPr>
              <a:defRPr/>
            </a:pPr>
            <a:r>
              <a:rPr sz="7200" b="1" spc="-400" dirty="0">
                <a:solidFill>
                  <a:srgbClr val="343433"/>
                </a:solidFill>
                <a:latin typeface="Tahoma"/>
                <a:cs typeface="Tahoma"/>
              </a:rPr>
              <a:t>2</a:t>
            </a:r>
            <a:r>
              <a:rPr sz="7200" b="1" spc="-500" dirty="0">
                <a:solidFill>
                  <a:srgbClr val="343433"/>
                </a:solidFill>
                <a:latin typeface="Tahoma"/>
                <a:cs typeface="Tahoma"/>
              </a:rPr>
              <a:t>.</a:t>
            </a:r>
            <a:r>
              <a:rPr lang="es-ES" sz="1800" dirty="0">
                <a:effectLst/>
                <a:latin typeface="Calibri" panose="020F0502020204030204" pitchFamily="34" charset="0"/>
                <a:ea typeface="Calibri" panose="020F0502020204030204" pitchFamily="34" charset="0"/>
              </a:rPr>
              <a:t> </a:t>
            </a:r>
            <a:r>
              <a:rPr lang="mk-MK" sz="7200" b="1" spc="-85" dirty="0">
                <a:solidFill>
                  <a:srgbClr val="343433"/>
                </a:solidFill>
                <a:latin typeface="Tahoma"/>
                <a:cs typeface="Tahoma"/>
              </a:rPr>
              <a:t>Индустрија за дигитална забава</a:t>
            </a:r>
            <a:endParaRPr lang="en-GB" altLang="es-ES" sz="72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mk-MK" sz="4000" b="1" i="1" spc="-85" dirty="0">
                <a:solidFill>
                  <a:srgbClr val="343433"/>
                </a:solidFill>
                <a:latin typeface="Calibri" panose="020F0502020204030204" pitchFamily="34" charset="0"/>
                <a:cs typeface="Calibri" panose="020F0502020204030204" pitchFamily="34" charset="0"/>
              </a:rPr>
              <a:t>Слоновите во собата </a:t>
            </a:r>
            <a:r>
              <a:rPr lang="en-GB" sz="4000" b="1" i="1" spc="-85" dirty="0">
                <a:solidFill>
                  <a:srgbClr val="343433"/>
                </a:solidFill>
                <a:latin typeface="Calibri" panose="020F0502020204030204" pitchFamily="34" charset="0"/>
                <a:cs typeface="Calibri" panose="020F0502020204030204" pitchFamily="34" charset="0"/>
              </a:rPr>
              <a:t>– </a:t>
            </a:r>
            <a:endParaRPr lang="mk-MK" sz="4000" b="1" i="1" spc="-85" dirty="0">
              <a:solidFill>
                <a:srgbClr val="343433"/>
              </a:solidFill>
              <a:latin typeface="Calibri" panose="020F0502020204030204" pitchFamily="34" charset="0"/>
              <a:cs typeface="Calibri" panose="020F0502020204030204" pitchFamily="34" charset="0"/>
            </a:endParaRPr>
          </a:p>
          <a:p>
            <a:pPr algn="just">
              <a:defRPr/>
            </a:pPr>
            <a:r>
              <a:rPr lang="mk-MK" sz="4000" spc="-85" dirty="0">
                <a:solidFill>
                  <a:srgbClr val="343433"/>
                </a:solidFill>
                <a:latin typeface="Calibri" panose="020F0502020204030204" pitchFamily="34" charset="0"/>
                <a:cs typeface="Calibri" panose="020F0502020204030204" pitchFamily="34" charset="0"/>
              </a:rPr>
              <a:t>Лансиран во 2019 година, </a:t>
            </a:r>
            <a:r>
              <a:rPr lang="en-GB" sz="4000" spc="-85" dirty="0">
                <a:solidFill>
                  <a:srgbClr val="343433"/>
                </a:solidFill>
                <a:latin typeface="Calibri" panose="020F0502020204030204" pitchFamily="34" charset="0"/>
                <a:cs typeface="Calibri" panose="020F0502020204030204" pitchFamily="34" charset="0"/>
              </a:rPr>
              <a:t>Disney+ </a:t>
            </a:r>
            <a:r>
              <a:rPr lang="mk-MK" sz="4000" spc="-85" dirty="0">
                <a:solidFill>
                  <a:srgbClr val="343433"/>
                </a:solidFill>
                <a:latin typeface="Calibri" panose="020F0502020204030204" pitchFamily="34" charset="0"/>
                <a:cs typeface="Calibri" panose="020F0502020204030204" pitchFamily="34" charset="0"/>
              </a:rPr>
              <a:t>е најновата видео услуга на барање, достапна на пазарот.</a:t>
            </a:r>
          </a:p>
          <a:p>
            <a:pPr algn="just">
              <a:defRPr/>
            </a:pPr>
            <a:r>
              <a:rPr lang="mk-MK" sz="4000" spc="-85" dirty="0">
                <a:solidFill>
                  <a:srgbClr val="343433"/>
                </a:solidFill>
                <a:latin typeface="Calibri" panose="020F0502020204030204" pitchFamily="34" charset="0"/>
                <a:cs typeface="Calibri" panose="020F0502020204030204" pitchFamily="34" charset="0"/>
              </a:rPr>
              <a:t>Забележувајќи го овој тренд, компанијата </a:t>
            </a:r>
            <a:r>
              <a:rPr lang="en-GB" sz="4000" spc="-85" dirty="0">
                <a:solidFill>
                  <a:srgbClr val="343433"/>
                </a:solidFill>
                <a:latin typeface="Calibri" panose="020F0502020204030204" pitchFamily="34" charset="0"/>
                <a:cs typeface="Calibri" panose="020F0502020204030204" pitchFamily="34" charset="0"/>
              </a:rPr>
              <a:t>Walt Disney </a:t>
            </a:r>
            <a:r>
              <a:rPr lang="mk-MK" sz="4000" spc="-85" dirty="0">
                <a:solidFill>
                  <a:srgbClr val="343433"/>
                </a:solidFill>
                <a:latin typeface="Calibri" panose="020F0502020204030204" pitchFamily="34" charset="0"/>
                <a:cs typeface="Calibri" panose="020F0502020204030204" pitchFamily="34" charset="0"/>
              </a:rPr>
              <a:t>скокна во вагонот со „непропустливи“ наслови од </a:t>
            </a:r>
            <a:r>
              <a:rPr lang="en-GB" sz="4000" spc="-85" dirty="0">
                <a:solidFill>
                  <a:srgbClr val="343433"/>
                </a:solidFill>
                <a:latin typeface="Calibri" panose="020F0502020204030204" pitchFamily="34" charset="0"/>
                <a:cs typeface="Calibri" panose="020F0502020204030204" pitchFamily="34" charset="0"/>
              </a:rPr>
              <a:t>Disney, </a:t>
            </a:r>
            <a:r>
              <a:rPr lang="mk-MK" sz="4000" spc="-85" dirty="0">
                <a:solidFill>
                  <a:srgbClr val="343433"/>
                </a:solidFill>
                <a:latin typeface="Calibri" panose="020F0502020204030204" pitchFamily="34" charset="0"/>
                <a:cs typeface="Calibri" panose="020F0502020204030204" pitchFamily="34" charset="0"/>
              </a:rPr>
              <a:t>се разбира, како и </a:t>
            </a:r>
            <a:r>
              <a:rPr lang="en-GB" sz="4000" spc="-85" dirty="0">
                <a:solidFill>
                  <a:srgbClr val="343433"/>
                </a:solidFill>
                <a:latin typeface="Calibri" panose="020F0502020204030204" pitchFamily="34" charset="0"/>
                <a:cs typeface="Calibri" panose="020F0502020204030204" pitchFamily="34" charset="0"/>
              </a:rPr>
              <a:t>Pixar, 20th Century Studios Marvel, Lucas Films (</a:t>
            </a:r>
            <a:r>
              <a:rPr lang="mk-MK" sz="4000" spc="-85" dirty="0">
                <a:solidFill>
                  <a:srgbClr val="343433"/>
                </a:solidFill>
                <a:latin typeface="Calibri" panose="020F0502020204030204" pitchFamily="34" charset="0"/>
                <a:cs typeface="Calibri" panose="020F0502020204030204" pitchFamily="34" charset="0"/>
              </a:rPr>
              <a:t>издавач на </a:t>
            </a:r>
            <a:r>
              <a:rPr lang="en-GB" sz="4000" spc="-85" dirty="0">
                <a:solidFill>
                  <a:srgbClr val="343433"/>
                </a:solidFill>
                <a:latin typeface="Calibri" panose="020F0502020204030204" pitchFamily="34" charset="0"/>
                <a:cs typeface="Calibri" panose="020F0502020204030204" pitchFamily="34" charset="0"/>
              </a:rPr>
              <a:t>Star Wars), National Geographic </a:t>
            </a:r>
            <a:r>
              <a:rPr lang="mk-MK" sz="4000" spc="-85" dirty="0">
                <a:solidFill>
                  <a:srgbClr val="343433"/>
                </a:solidFill>
                <a:latin typeface="Calibri" panose="020F0502020204030204" pitchFamily="34" charset="0"/>
                <a:cs typeface="Calibri" panose="020F0502020204030204" pitchFamily="34" charset="0"/>
              </a:rPr>
              <a:t>и многу други.</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7" name="Immagine 6"/>
          <p:cNvPicPr>
            <a:picLocks noChangeAspect="1"/>
          </p:cNvPicPr>
          <p:nvPr/>
        </p:nvPicPr>
        <p:blipFill>
          <a:blip r:embed="rId3"/>
          <a:stretch>
            <a:fillRect/>
          </a:stretch>
        </p:blipFill>
        <p:spPr>
          <a:xfrm>
            <a:off x="5943600" y="2628900"/>
            <a:ext cx="2428875" cy="1373124"/>
          </a:xfrm>
          <a:prstGeom prst="rect">
            <a:avLst/>
          </a:prstGeom>
        </p:spPr>
      </p:pic>
      <p:sp>
        <p:nvSpPr>
          <p:cNvPr id="8" name="CuadroTexto 34">
            <a:extLst>
              <a:ext uri="{FF2B5EF4-FFF2-40B4-BE49-F238E27FC236}">
                <a16:creationId xmlns:lc="http://schemas.openxmlformats.org/drawingml/2006/lockedCanvas" xmlns="" xmlns:a16="http://schemas.microsoft.com/office/drawing/2014/main" id="{44E54EA5-B936-477F-B276-BB60E2C6703D}"/>
              </a:ext>
            </a:extLst>
          </p:cNvPr>
          <p:cNvSpPr txBox="1"/>
          <p:nvPr/>
        </p:nvSpPr>
        <p:spPr>
          <a:xfrm>
            <a:off x="980869" y="9508580"/>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lc="http://schemas.openxmlformats.org/drawingml/2006/lockedCanvas" xmlns:a16="http://schemas.microsoft.com/office/drawing/2014/main" xmln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498" y="9578205"/>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9078" y="9659446"/>
            <a:ext cx="1453337" cy="495465"/>
          </a:xfrm>
          <a:prstGeom prst="rect">
            <a:avLst/>
          </a:prstGeom>
          <a:noFill/>
        </p:spPr>
      </p:pic>
      <p:sp>
        <p:nvSpPr>
          <p:cNvPr id="11" name="CasellaDiTesto 22"/>
          <p:cNvSpPr txBox="1"/>
          <p:nvPr/>
        </p:nvSpPr>
        <p:spPr>
          <a:xfrm>
            <a:off x="10152978" y="9508580"/>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0660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TotalTime>
  <Words>3654</Words>
  <Application>Microsoft Office PowerPoint</Application>
  <PresentationFormat>Personalizzato</PresentationFormat>
  <Paragraphs>208</Paragraphs>
  <Slides>22</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22</vt:i4>
      </vt:variant>
    </vt:vector>
  </HeadingPairs>
  <TitlesOfParts>
    <vt:vector size="30" baseType="lpstr">
      <vt:lpstr>맑은 고딕</vt:lpstr>
      <vt:lpstr>Arial</vt:lpstr>
      <vt:lpstr>Calibri</vt:lpstr>
      <vt:lpstr>Tahoma</vt:lpstr>
      <vt:lpstr>Times New Roman</vt:lpstr>
      <vt:lpstr>Verdana</vt:lpstr>
      <vt:lpstr>YADLjI9qxTA 0</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ВИ БЛАГОДАРИМЕ!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45</cp:revision>
  <dcterms:created xsi:type="dcterms:W3CDTF">2021-03-23T16:52:22Z</dcterms:created>
  <dcterms:modified xsi:type="dcterms:W3CDTF">2022-08-09T07:46:15Z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ies>
</file>