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0" r:id="rId3"/>
    <p:sldId id="263" r:id="rId4"/>
    <p:sldId id="289" r:id="rId5"/>
    <p:sldId id="266" r:id="rId6"/>
    <p:sldId id="268" r:id="rId7"/>
    <p:sldId id="267" r:id="rId8"/>
    <p:sldId id="269" r:id="rId9"/>
    <p:sldId id="270" r:id="rId10"/>
    <p:sldId id="273" r:id="rId11"/>
    <p:sldId id="274" r:id="rId12"/>
    <p:sldId id="275" r:id="rId13"/>
    <p:sldId id="276" r:id="rId14"/>
    <p:sldId id="277" r:id="rId15"/>
    <p:sldId id="271" r:id="rId16"/>
    <p:sldId id="272" r:id="rId17"/>
    <p:sldId id="278" r:id="rId18"/>
    <p:sldId id="279" r:id="rId19"/>
    <p:sldId id="280" r:id="rId20"/>
    <p:sldId id="281" r:id="rId21"/>
    <p:sldId id="282" r:id="rId22"/>
    <p:sldId id="283" r:id="rId23"/>
    <p:sldId id="284" r:id="rId24"/>
    <p:sldId id="285" r:id="rId25"/>
    <p:sldId id="286" r:id="rId26"/>
    <p:sldId id="287" r:id="rId27"/>
    <p:sldId id="288" r:id="rId28"/>
    <p:sldId id="290" r:id="rId29"/>
    <p:sldId id="291" r:id="rId30"/>
    <p:sldId id="292" r:id="rId31"/>
    <p:sldId id="293" r:id="rId32"/>
    <p:sldId id="294" r:id="rId33"/>
    <p:sldId id="295" r:id="rId34"/>
    <p:sldId id="296" r:id="rId35"/>
    <p:sldId id="265" r:id="rId36"/>
    <p:sldId id="262" r:id="rId3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732"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378183"/>
            <a:ext cx="18288000" cy="904875"/>
          </a:xfrm>
          <a:custGeom>
            <a:avLst/>
            <a:gdLst/>
            <a:ahLst/>
            <a:cxnLst/>
            <a:rect l="l" t="t" r="r" b="b"/>
            <a:pathLst>
              <a:path w="18288000" h="904875">
                <a:moveTo>
                  <a:pt x="18287998" y="904874"/>
                </a:moveTo>
                <a:lnTo>
                  <a:pt x="0" y="904874"/>
                </a:lnTo>
                <a:lnTo>
                  <a:pt x="0" y="0"/>
                </a:lnTo>
                <a:lnTo>
                  <a:pt x="18287998" y="0"/>
                </a:lnTo>
                <a:lnTo>
                  <a:pt x="18287998" y="904874"/>
                </a:lnTo>
                <a:close/>
              </a:path>
            </a:pathLst>
          </a:custGeom>
          <a:solidFill>
            <a:srgbClr val="FDCF60"/>
          </a:solidFill>
        </p:spPr>
        <p:txBody>
          <a:bodyPr wrap="square" lIns="0" tIns="0" rIns="0" bIns="0" rtlCol="0"/>
          <a:lstStyle/>
          <a:p>
            <a:endParaRPr/>
          </a:p>
        </p:txBody>
      </p:sp>
      <p:sp>
        <p:nvSpPr>
          <p:cNvPr id="17" name="bg object 17"/>
          <p:cNvSpPr/>
          <p:nvPr/>
        </p:nvSpPr>
        <p:spPr>
          <a:xfrm>
            <a:off x="1028700" y="2318456"/>
            <a:ext cx="781050" cy="104775"/>
          </a:xfrm>
          <a:custGeom>
            <a:avLst/>
            <a:gdLst/>
            <a:ahLst/>
            <a:cxnLst/>
            <a:rect l="l" t="t" r="r" b="b"/>
            <a:pathLst>
              <a:path w="781050" h="104775">
                <a:moveTo>
                  <a:pt x="781049" y="104774"/>
                </a:moveTo>
                <a:lnTo>
                  <a:pt x="0" y="104774"/>
                </a:lnTo>
                <a:lnTo>
                  <a:pt x="0" y="0"/>
                </a:lnTo>
                <a:lnTo>
                  <a:pt x="781049" y="0"/>
                </a:lnTo>
                <a:lnTo>
                  <a:pt x="781049" y="104774"/>
                </a:lnTo>
                <a:close/>
              </a:path>
            </a:pathLst>
          </a:custGeom>
          <a:solidFill>
            <a:srgbClr val="343433"/>
          </a:solidFill>
        </p:spPr>
        <p:txBody>
          <a:bodyPr wrap="square" lIns="0" tIns="0" rIns="0" bIns="0" rtlCol="0"/>
          <a:lstStyle/>
          <a:p>
            <a:endParaRPr/>
          </a:p>
        </p:txBody>
      </p:sp>
      <p:sp>
        <p:nvSpPr>
          <p:cNvPr id="2" name="Holder 2"/>
          <p:cNvSpPr>
            <a:spLocks noGrp="1"/>
          </p:cNvSpPr>
          <p:nvPr>
            <p:ph type="ctrTitle"/>
          </p:nvPr>
        </p:nvSpPr>
        <p:spPr>
          <a:xfrm>
            <a:off x="1016000" y="972668"/>
            <a:ext cx="16256000" cy="11226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rgbClr val="343433"/>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rgbClr val="343433"/>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463323" y="0"/>
            <a:ext cx="9820275" cy="10287000"/>
          </a:xfrm>
          <a:custGeom>
            <a:avLst/>
            <a:gdLst/>
            <a:ahLst/>
            <a:cxnLst/>
            <a:rect l="l" t="t" r="r" b="b"/>
            <a:pathLst>
              <a:path w="9820275" h="10287000">
                <a:moveTo>
                  <a:pt x="9820274" y="10286999"/>
                </a:moveTo>
                <a:lnTo>
                  <a:pt x="0" y="10286999"/>
                </a:lnTo>
                <a:lnTo>
                  <a:pt x="0" y="0"/>
                </a:lnTo>
                <a:lnTo>
                  <a:pt x="9820274" y="0"/>
                </a:lnTo>
                <a:lnTo>
                  <a:pt x="9820274" y="10286999"/>
                </a:lnTo>
                <a:close/>
              </a:path>
            </a:pathLst>
          </a:custGeom>
          <a:solidFill>
            <a:srgbClr val="FDCF6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028700" y="1028700"/>
            <a:ext cx="6067424" cy="3533774"/>
          </a:xfrm>
          <a:prstGeom prst="rect">
            <a:avLst/>
          </a:prstGeom>
        </p:spPr>
      </p:pic>
      <p:sp>
        <p:nvSpPr>
          <p:cNvPr id="2" name="Holder 2"/>
          <p:cNvSpPr>
            <a:spLocks noGrp="1"/>
          </p:cNvSpPr>
          <p:nvPr>
            <p:ph type="title"/>
          </p:nvPr>
        </p:nvSpPr>
        <p:spPr/>
        <p:txBody>
          <a:bodyPr lIns="0" tIns="0" rIns="0" bIns="0"/>
          <a:lstStyle>
            <a:lvl1pPr>
              <a:defRPr sz="7200" b="1" i="0">
                <a:solidFill>
                  <a:srgbClr val="343433"/>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688150" y="0"/>
            <a:ext cx="6600825" cy="10287000"/>
          </a:xfrm>
          <a:custGeom>
            <a:avLst/>
            <a:gdLst/>
            <a:ahLst/>
            <a:cxnLst/>
            <a:rect l="l" t="t" r="r" b="b"/>
            <a:pathLst>
              <a:path w="6600825" h="10287000">
                <a:moveTo>
                  <a:pt x="6600824" y="10286999"/>
                </a:moveTo>
                <a:lnTo>
                  <a:pt x="0" y="10286999"/>
                </a:lnTo>
                <a:lnTo>
                  <a:pt x="0" y="0"/>
                </a:lnTo>
                <a:lnTo>
                  <a:pt x="6600824" y="0"/>
                </a:lnTo>
                <a:lnTo>
                  <a:pt x="6600824" y="10286999"/>
                </a:lnTo>
                <a:close/>
              </a:path>
            </a:pathLst>
          </a:custGeom>
          <a:solidFill>
            <a:srgbClr val="FDCF60"/>
          </a:solidFill>
        </p:spPr>
        <p:txBody>
          <a:bodyPr wrap="square" lIns="0" tIns="0" rIns="0" bIns="0" rtlCol="0"/>
          <a:lstStyle/>
          <a:p>
            <a:endParaRPr/>
          </a:p>
        </p:txBody>
      </p:sp>
      <p:sp>
        <p:nvSpPr>
          <p:cNvPr id="17" name="bg object 17"/>
          <p:cNvSpPr/>
          <p:nvPr/>
        </p:nvSpPr>
        <p:spPr>
          <a:xfrm>
            <a:off x="1028700" y="6802415"/>
            <a:ext cx="781050" cy="104775"/>
          </a:xfrm>
          <a:custGeom>
            <a:avLst/>
            <a:gdLst/>
            <a:ahLst/>
            <a:cxnLst/>
            <a:rect l="l" t="t" r="r" b="b"/>
            <a:pathLst>
              <a:path w="781050" h="104775">
                <a:moveTo>
                  <a:pt x="781049" y="104774"/>
                </a:moveTo>
                <a:lnTo>
                  <a:pt x="0" y="104774"/>
                </a:lnTo>
                <a:lnTo>
                  <a:pt x="0" y="0"/>
                </a:lnTo>
                <a:lnTo>
                  <a:pt x="781049" y="0"/>
                </a:lnTo>
                <a:lnTo>
                  <a:pt x="781049" y="104774"/>
                </a:lnTo>
                <a:close/>
              </a:path>
            </a:pathLst>
          </a:custGeom>
          <a:solidFill>
            <a:srgbClr val="343433"/>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55687" y="1641740"/>
            <a:ext cx="13776625" cy="1122680"/>
          </a:xfrm>
          <a:prstGeom prst="rect">
            <a:avLst/>
          </a:prstGeom>
        </p:spPr>
        <p:txBody>
          <a:bodyPr wrap="square" lIns="0" tIns="0" rIns="0" bIns="0">
            <a:spAutoFit/>
          </a:bodyPr>
          <a:lstStyle>
            <a:lvl1pPr>
              <a:defRPr sz="7200" b="1" i="0">
                <a:solidFill>
                  <a:srgbClr val="343433"/>
                </a:solidFill>
                <a:latin typeface="Tahoma"/>
                <a:cs typeface="Tahoma"/>
              </a:defRPr>
            </a:lvl1pPr>
          </a:lstStyle>
          <a:p>
            <a:endParaRPr/>
          </a:p>
        </p:txBody>
      </p:sp>
      <p:sp>
        <p:nvSpPr>
          <p:cNvPr id="3" name="Holder 3"/>
          <p:cNvSpPr>
            <a:spLocks noGrp="1"/>
          </p:cNvSpPr>
          <p:nvPr>
            <p:ph type="body" idx="1"/>
          </p:nvPr>
        </p:nvSpPr>
        <p:spPr>
          <a:xfrm>
            <a:off x="2135080" y="2203962"/>
            <a:ext cx="14017839" cy="25063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8/9/2022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c.europa.eu/info/law/law-topic/data-protection/reform/rights-citizens/redress/what-should-i-do-if-i-think-my-personal-data-protection-rights-havent-been-respected_en"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eur-lex.europa.eu/legal-content/EN/TXT/?uri=CELEX:02016R0679-2016050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uropean-union.europa.eu/institutions-law-budget/law/types-legislation_en"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166" y="7171360"/>
            <a:ext cx="8929370" cy="360680"/>
          </a:xfrm>
          <a:prstGeom prst="rect">
            <a:avLst/>
          </a:prstGeom>
        </p:spPr>
        <p:txBody>
          <a:bodyPr vert="horz" wrap="square" lIns="0" tIns="12700" rIns="0" bIns="0" rtlCol="0">
            <a:spAutoFit/>
          </a:bodyPr>
          <a:lstStyle/>
          <a:p>
            <a:pPr marL="12700">
              <a:lnSpc>
                <a:spcPct val="100000"/>
              </a:lnSpc>
              <a:spcBef>
                <a:spcPts val="100"/>
              </a:spcBef>
              <a:tabLst>
                <a:tab pos="1898650" algn="l"/>
                <a:tab pos="3552190" algn="l"/>
                <a:tab pos="5646420" algn="l"/>
                <a:tab pos="6562090" algn="l"/>
              </a:tabLst>
            </a:pPr>
            <a:r>
              <a:rPr sz="2200" spc="-140" dirty="0">
                <a:solidFill>
                  <a:srgbClr val="16204A"/>
                </a:solidFill>
                <a:latin typeface="Verdana"/>
                <a:cs typeface="Verdana"/>
              </a:rPr>
              <a:t>S</a:t>
            </a:r>
            <a:r>
              <a:rPr sz="2200" spc="-185" dirty="0">
                <a:solidFill>
                  <a:srgbClr val="16204A"/>
                </a:solidFill>
                <a:latin typeface="Verdana"/>
                <a:cs typeface="Verdana"/>
              </a:rPr>
              <a:t> </a:t>
            </a:r>
            <a:r>
              <a:rPr sz="2200" spc="80" dirty="0">
                <a:solidFill>
                  <a:srgbClr val="16204A"/>
                </a:solidFill>
                <a:latin typeface="Verdana"/>
                <a:cs typeface="Verdana"/>
              </a:rPr>
              <a:t>E</a:t>
            </a:r>
            <a:r>
              <a:rPr sz="2200" spc="-185" dirty="0">
                <a:solidFill>
                  <a:srgbClr val="16204A"/>
                </a:solidFill>
                <a:latin typeface="Verdana"/>
                <a:cs typeface="Verdana"/>
              </a:rPr>
              <a:t> </a:t>
            </a:r>
            <a:r>
              <a:rPr sz="2200" spc="140" dirty="0">
                <a:solidFill>
                  <a:srgbClr val="16204A"/>
                </a:solidFill>
                <a:latin typeface="Verdana"/>
                <a:cs typeface="Verdana"/>
              </a:rPr>
              <a:t>N</a:t>
            </a:r>
            <a:r>
              <a:rPr sz="2200" spc="-185" dirty="0">
                <a:solidFill>
                  <a:srgbClr val="16204A"/>
                </a:solidFill>
                <a:latin typeface="Verdana"/>
                <a:cs typeface="Verdana"/>
              </a:rPr>
              <a:t> </a:t>
            </a:r>
            <a:r>
              <a:rPr sz="2200" spc="-245" dirty="0">
                <a:solidFill>
                  <a:srgbClr val="16204A"/>
                </a:solidFill>
                <a:latin typeface="Verdana"/>
                <a:cs typeface="Verdana"/>
              </a:rPr>
              <a:t>I</a:t>
            </a:r>
            <a:r>
              <a:rPr sz="2200" spc="-185" dirty="0">
                <a:solidFill>
                  <a:srgbClr val="16204A"/>
                </a:solidFill>
                <a:latin typeface="Verdana"/>
                <a:cs typeface="Verdana"/>
              </a:rPr>
              <a:t> </a:t>
            </a:r>
            <a:r>
              <a:rPr sz="2200" spc="114" dirty="0">
                <a:solidFill>
                  <a:srgbClr val="16204A"/>
                </a:solidFill>
                <a:latin typeface="Verdana"/>
                <a:cs typeface="Verdana"/>
              </a:rPr>
              <a:t>O</a:t>
            </a:r>
            <a:r>
              <a:rPr sz="2200" spc="-185" dirty="0">
                <a:solidFill>
                  <a:srgbClr val="16204A"/>
                </a:solidFill>
                <a:latin typeface="Verdana"/>
                <a:cs typeface="Verdana"/>
              </a:rPr>
              <a:t> </a:t>
            </a:r>
            <a:r>
              <a:rPr sz="2200" spc="65" dirty="0">
                <a:solidFill>
                  <a:srgbClr val="16204A"/>
                </a:solidFill>
                <a:latin typeface="Verdana"/>
                <a:cs typeface="Verdana"/>
              </a:rPr>
              <a:t>R</a:t>
            </a:r>
            <a:r>
              <a:rPr sz="2200" spc="-185" dirty="0">
                <a:solidFill>
                  <a:srgbClr val="16204A"/>
                </a:solidFill>
                <a:latin typeface="Verdana"/>
                <a:cs typeface="Verdana"/>
              </a:rPr>
              <a:t> </a:t>
            </a:r>
            <a:r>
              <a:rPr sz="2200" spc="-140" dirty="0">
                <a:solidFill>
                  <a:srgbClr val="16204A"/>
                </a:solidFill>
                <a:latin typeface="Verdana"/>
                <a:cs typeface="Verdana"/>
              </a:rPr>
              <a:t>S</a:t>
            </a:r>
            <a:r>
              <a:rPr sz="2200" dirty="0">
                <a:solidFill>
                  <a:srgbClr val="16204A"/>
                </a:solidFill>
                <a:latin typeface="Verdana"/>
                <a:cs typeface="Verdana"/>
              </a:rPr>
              <a:t>	</a:t>
            </a:r>
            <a:r>
              <a:rPr sz="2200" spc="114" dirty="0">
                <a:solidFill>
                  <a:srgbClr val="16204A"/>
                </a:solidFill>
                <a:latin typeface="Verdana"/>
                <a:cs typeface="Verdana"/>
              </a:rPr>
              <a:t>O</a:t>
            </a:r>
            <a:r>
              <a:rPr sz="2200" spc="-185" dirty="0">
                <a:solidFill>
                  <a:srgbClr val="16204A"/>
                </a:solidFill>
                <a:latin typeface="Verdana"/>
                <a:cs typeface="Verdana"/>
              </a:rPr>
              <a:t> </a:t>
            </a:r>
            <a:r>
              <a:rPr sz="2200" spc="140" dirty="0">
                <a:solidFill>
                  <a:srgbClr val="16204A"/>
                </a:solidFill>
                <a:latin typeface="Verdana"/>
                <a:cs typeface="Verdana"/>
              </a:rPr>
              <a:t>N</a:t>
            </a:r>
            <a:r>
              <a:rPr sz="2200" spc="-185" dirty="0">
                <a:solidFill>
                  <a:srgbClr val="16204A"/>
                </a:solidFill>
                <a:latin typeface="Verdana"/>
                <a:cs typeface="Verdana"/>
              </a:rPr>
              <a:t> </a:t>
            </a:r>
            <a:r>
              <a:rPr sz="2200" spc="80" dirty="0">
                <a:solidFill>
                  <a:srgbClr val="16204A"/>
                </a:solidFill>
                <a:latin typeface="Verdana"/>
                <a:cs typeface="Verdana"/>
              </a:rPr>
              <a:t>L</a:t>
            </a:r>
            <a:r>
              <a:rPr sz="2200" spc="-185" dirty="0">
                <a:solidFill>
                  <a:srgbClr val="16204A"/>
                </a:solidFill>
                <a:latin typeface="Verdana"/>
                <a:cs typeface="Verdana"/>
              </a:rPr>
              <a:t> </a:t>
            </a:r>
            <a:r>
              <a:rPr sz="2200" spc="-245" dirty="0">
                <a:solidFill>
                  <a:srgbClr val="16204A"/>
                </a:solidFill>
                <a:latin typeface="Verdana"/>
                <a:cs typeface="Verdana"/>
              </a:rPr>
              <a:t>I</a:t>
            </a:r>
            <a:r>
              <a:rPr sz="2200" spc="-185" dirty="0">
                <a:solidFill>
                  <a:srgbClr val="16204A"/>
                </a:solidFill>
                <a:latin typeface="Verdana"/>
                <a:cs typeface="Verdana"/>
              </a:rPr>
              <a:t> </a:t>
            </a:r>
            <a:r>
              <a:rPr sz="2200" spc="140" dirty="0">
                <a:solidFill>
                  <a:srgbClr val="16204A"/>
                </a:solidFill>
                <a:latin typeface="Verdana"/>
                <a:cs typeface="Verdana"/>
              </a:rPr>
              <a:t>N</a:t>
            </a:r>
            <a:r>
              <a:rPr sz="2200" spc="-185" dirty="0">
                <a:solidFill>
                  <a:srgbClr val="16204A"/>
                </a:solidFill>
                <a:latin typeface="Verdana"/>
                <a:cs typeface="Verdana"/>
              </a:rPr>
              <a:t> </a:t>
            </a:r>
            <a:r>
              <a:rPr sz="2200" spc="80" dirty="0">
                <a:solidFill>
                  <a:srgbClr val="16204A"/>
                </a:solidFill>
                <a:latin typeface="Verdana"/>
                <a:cs typeface="Verdana"/>
              </a:rPr>
              <a:t>E</a:t>
            </a:r>
            <a:r>
              <a:rPr sz="2200" dirty="0">
                <a:solidFill>
                  <a:srgbClr val="16204A"/>
                </a:solidFill>
                <a:latin typeface="Verdana"/>
                <a:cs typeface="Verdana"/>
              </a:rPr>
              <a:t>	</a:t>
            </a:r>
            <a:r>
              <a:rPr sz="2200" spc="-140" dirty="0">
                <a:solidFill>
                  <a:srgbClr val="16204A"/>
                </a:solidFill>
                <a:latin typeface="Verdana"/>
                <a:cs typeface="Verdana"/>
              </a:rPr>
              <a:t>S</a:t>
            </a:r>
            <a:r>
              <a:rPr sz="2200" spc="-185" dirty="0">
                <a:solidFill>
                  <a:srgbClr val="16204A"/>
                </a:solidFill>
                <a:latin typeface="Verdana"/>
                <a:cs typeface="Verdana"/>
              </a:rPr>
              <a:t> </a:t>
            </a:r>
            <a:r>
              <a:rPr sz="2200" spc="80" dirty="0">
                <a:solidFill>
                  <a:srgbClr val="16204A"/>
                </a:solidFill>
                <a:latin typeface="Verdana"/>
                <a:cs typeface="Verdana"/>
              </a:rPr>
              <a:t>E</a:t>
            </a:r>
            <a:r>
              <a:rPr sz="2200" spc="-185" dirty="0">
                <a:solidFill>
                  <a:srgbClr val="16204A"/>
                </a:solidFill>
                <a:latin typeface="Verdana"/>
                <a:cs typeface="Verdana"/>
              </a:rPr>
              <a:t> </a:t>
            </a:r>
            <a:r>
              <a:rPr sz="2200" spc="50" dirty="0">
                <a:solidFill>
                  <a:srgbClr val="16204A"/>
                </a:solidFill>
                <a:latin typeface="Verdana"/>
                <a:cs typeface="Verdana"/>
              </a:rPr>
              <a:t>C</a:t>
            </a:r>
            <a:r>
              <a:rPr sz="2200" spc="-185" dirty="0">
                <a:solidFill>
                  <a:srgbClr val="16204A"/>
                </a:solidFill>
                <a:latin typeface="Verdana"/>
                <a:cs typeface="Verdana"/>
              </a:rPr>
              <a:t> </a:t>
            </a:r>
            <a:r>
              <a:rPr sz="2200" spc="125" dirty="0">
                <a:solidFill>
                  <a:srgbClr val="16204A"/>
                </a:solidFill>
                <a:latin typeface="Verdana"/>
                <a:cs typeface="Verdana"/>
              </a:rPr>
              <a:t>U</a:t>
            </a:r>
            <a:r>
              <a:rPr sz="2200" spc="-185" dirty="0">
                <a:solidFill>
                  <a:srgbClr val="16204A"/>
                </a:solidFill>
                <a:latin typeface="Verdana"/>
                <a:cs typeface="Verdana"/>
              </a:rPr>
              <a:t> </a:t>
            </a:r>
            <a:r>
              <a:rPr sz="2200" spc="65" dirty="0">
                <a:solidFill>
                  <a:srgbClr val="16204A"/>
                </a:solidFill>
                <a:latin typeface="Verdana"/>
                <a:cs typeface="Verdana"/>
              </a:rPr>
              <a:t>R</a:t>
            </a:r>
            <a:r>
              <a:rPr sz="2200" spc="-185" dirty="0">
                <a:solidFill>
                  <a:srgbClr val="16204A"/>
                </a:solidFill>
                <a:latin typeface="Verdana"/>
                <a:cs typeface="Verdana"/>
              </a:rPr>
              <a:t> </a:t>
            </a:r>
            <a:r>
              <a:rPr sz="2200" spc="-245" dirty="0">
                <a:solidFill>
                  <a:srgbClr val="16204A"/>
                </a:solidFill>
                <a:latin typeface="Verdana"/>
                <a:cs typeface="Verdana"/>
              </a:rPr>
              <a:t>I</a:t>
            </a:r>
            <a:r>
              <a:rPr sz="2200" spc="-185" dirty="0">
                <a:solidFill>
                  <a:srgbClr val="16204A"/>
                </a:solidFill>
                <a:latin typeface="Verdana"/>
                <a:cs typeface="Verdana"/>
              </a:rPr>
              <a:t> </a:t>
            </a:r>
            <a:r>
              <a:rPr sz="2200" spc="-65" dirty="0">
                <a:solidFill>
                  <a:srgbClr val="16204A"/>
                </a:solidFill>
                <a:latin typeface="Verdana"/>
                <a:cs typeface="Verdana"/>
              </a:rPr>
              <a:t>T</a:t>
            </a:r>
            <a:r>
              <a:rPr sz="2200" spc="-185" dirty="0">
                <a:solidFill>
                  <a:srgbClr val="16204A"/>
                </a:solidFill>
                <a:latin typeface="Verdana"/>
                <a:cs typeface="Verdana"/>
              </a:rPr>
              <a:t> </a:t>
            </a:r>
            <a:r>
              <a:rPr sz="2200" spc="65" dirty="0">
                <a:solidFill>
                  <a:srgbClr val="16204A"/>
                </a:solidFill>
                <a:latin typeface="Verdana"/>
                <a:cs typeface="Verdana"/>
              </a:rPr>
              <a:t>Y</a:t>
            </a:r>
            <a:r>
              <a:rPr sz="2200" dirty="0">
                <a:solidFill>
                  <a:srgbClr val="16204A"/>
                </a:solidFill>
                <a:latin typeface="Verdana"/>
                <a:cs typeface="Verdana"/>
              </a:rPr>
              <a:t>	</a:t>
            </a:r>
            <a:r>
              <a:rPr sz="2200" spc="130" dirty="0">
                <a:solidFill>
                  <a:srgbClr val="16204A"/>
                </a:solidFill>
                <a:latin typeface="Verdana"/>
                <a:cs typeface="Verdana"/>
              </a:rPr>
              <a:t>F</a:t>
            </a:r>
            <a:r>
              <a:rPr sz="2200" spc="-185" dirty="0">
                <a:solidFill>
                  <a:srgbClr val="16204A"/>
                </a:solidFill>
                <a:latin typeface="Verdana"/>
                <a:cs typeface="Verdana"/>
              </a:rPr>
              <a:t> </a:t>
            </a:r>
            <a:r>
              <a:rPr sz="2200" spc="114" dirty="0">
                <a:solidFill>
                  <a:srgbClr val="16204A"/>
                </a:solidFill>
                <a:latin typeface="Verdana"/>
                <a:cs typeface="Verdana"/>
              </a:rPr>
              <a:t>O</a:t>
            </a:r>
            <a:r>
              <a:rPr sz="2200" spc="-185" dirty="0">
                <a:solidFill>
                  <a:srgbClr val="16204A"/>
                </a:solidFill>
                <a:latin typeface="Verdana"/>
                <a:cs typeface="Verdana"/>
              </a:rPr>
              <a:t> </a:t>
            </a:r>
            <a:r>
              <a:rPr sz="2200" spc="65" dirty="0">
                <a:solidFill>
                  <a:srgbClr val="16204A"/>
                </a:solidFill>
                <a:latin typeface="Verdana"/>
                <a:cs typeface="Verdana"/>
              </a:rPr>
              <a:t>R</a:t>
            </a:r>
            <a:r>
              <a:rPr sz="2200" dirty="0">
                <a:solidFill>
                  <a:srgbClr val="16204A"/>
                </a:solidFill>
                <a:latin typeface="Verdana"/>
                <a:cs typeface="Verdana"/>
              </a:rPr>
              <a:t>	</a:t>
            </a:r>
            <a:r>
              <a:rPr sz="2200" spc="50" dirty="0">
                <a:solidFill>
                  <a:srgbClr val="16204A"/>
                </a:solidFill>
                <a:latin typeface="Verdana"/>
                <a:cs typeface="Verdana"/>
              </a:rPr>
              <a:t>C</a:t>
            </a:r>
            <a:r>
              <a:rPr sz="2200" spc="-185" dirty="0">
                <a:solidFill>
                  <a:srgbClr val="16204A"/>
                </a:solidFill>
                <a:latin typeface="Verdana"/>
                <a:cs typeface="Verdana"/>
              </a:rPr>
              <a:t> </a:t>
            </a:r>
            <a:r>
              <a:rPr sz="2200" spc="65" dirty="0">
                <a:solidFill>
                  <a:srgbClr val="16204A"/>
                </a:solidFill>
                <a:latin typeface="Verdana"/>
                <a:cs typeface="Verdana"/>
              </a:rPr>
              <a:t>R</a:t>
            </a:r>
            <a:r>
              <a:rPr sz="2200" spc="-185" dirty="0">
                <a:solidFill>
                  <a:srgbClr val="16204A"/>
                </a:solidFill>
                <a:latin typeface="Verdana"/>
                <a:cs typeface="Verdana"/>
              </a:rPr>
              <a:t> </a:t>
            </a:r>
            <a:r>
              <a:rPr sz="2200" spc="80" dirty="0">
                <a:solidFill>
                  <a:srgbClr val="16204A"/>
                </a:solidFill>
                <a:latin typeface="Verdana"/>
                <a:cs typeface="Verdana"/>
              </a:rPr>
              <a:t>E</a:t>
            </a:r>
            <a:r>
              <a:rPr sz="2200" spc="-185" dirty="0">
                <a:solidFill>
                  <a:srgbClr val="16204A"/>
                </a:solidFill>
                <a:latin typeface="Verdana"/>
                <a:cs typeface="Verdana"/>
              </a:rPr>
              <a:t> </a:t>
            </a:r>
            <a:r>
              <a:rPr sz="2200" spc="105" dirty="0">
                <a:solidFill>
                  <a:srgbClr val="16204A"/>
                </a:solidFill>
                <a:latin typeface="Verdana"/>
                <a:cs typeface="Verdana"/>
              </a:rPr>
              <a:t>A</a:t>
            </a:r>
            <a:r>
              <a:rPr sz="2200" spc="-185" dirty="0">
                <a:solidFill>
                  <a:srgbClr val="16204A"/>
                </a:solidFill>
                <a:latin typeface="Verdana"/>
                <a:cs typeface="Verdana"/>
              </a:rPr>
              <a:t> </a:t>
            </a:r>
            <a:r>
              <a:rPr sz="2200" spc="-65" dirty="0">
                <a:solidFill>
                  <a:srgbClr val="16204A"/>
                </a:solidFill>
                <a:latin typeface="Verdana"/>
                <a:cs typeface="Verdana"/>
              </a:rPr>
              <a:t>T</a:t>
            </a:r>
            <a:r>
              <a:rPr sz="2200" spc="-185" dirty="0">
                <a:solidFill>
                  <a:srgbClr val="16204A"/>
                </a:solidFill>
                <a:latin typeface="Verdana"/>
                <a:cs typeface="Verdana"/>
              </a:rPr>
              <a:t> </a:t>
            </a:r>
            <a:r>
              <a:rPr sz="2200" spc="-245" dirty="0">
                <a:solidFill>
                  <a:srgbClr val="16204A"/>
                </a:solidFill>
                <a:latin typeface="Verdana"/>
                <a:cs typeface="Verdana"/>
              </a:rPr>
              <a:t>I</a:t>
            </a:r>
            <a:r>
              <a:rPr sz="2200" spc="-185" dirty="0">
                <a:solidFill>
                  <a:srgbClr val="16204A"/>
                </a:solidFill>
                <a:latin typeface="Verdana"/>
                <a:cs typeface="Verdana"/>
              </a:rPr>
              <a:t> </a:t>
            </a:r>
            <a:r>
              <a:rPr sz="2200" spc="60" dirty="0">
                <a:solidFill>
                  <a:srgbClr val="16204A"/>
                </a:solidFill>
                <a:latin typeface="Verdana"/>
                <a:cs typeface="Verdana"/>
              </a:rPr>
              <a:t>V</a:t>
            </a:r>
            <a:r>
              <a:rPr sz="2200" spc="-185" dirty="0">
                <a:solidFill>
                  <a:srgbClr val="16204A"/>
                </a:solidFill>
                <a:latin typeface="Verdana"/>
                <a:cs typeface="Verdana"/>
              </a:rPr>
              <a:t> </a:t>
            </a:r>
            <a:r>
              <a:rPr sz="2200" spc="-245" dirty="0">
                <a:solidFill>
                  <a:srgbClr val="16204A"/>
                </a:solidFill>
                <a:latin typeface="Verdana"/>
                <a:cs typeface="Verdana"/>
              </a:rPr>
              <a:t>I</a:t>
            </a:r>
            <a:r>
              <a:rPr sz="2200" spc="-185" dirty="0">
                <a:solidFill>
                  <a:srgbClr val="16204A"/>
                </a:solidFill>
                <a:latin typeface="Verdana"/>
                <a:cs typeface="Verdana"/>
              </a:rPr>
              <a:t> </a:t>
            </a:r>
            <a:r>
              <a:rPr sz="2200" spc="-65" dirty="0">
                <a:solidFill>
                  <a:srgbClr val="16204A"/>
                </a:solidFill>
                <a:latin typeface="Verdana"/>
                <a:cs typeface="Verdana"/>
              </a:rPr>
              <a:t>T</a:t>
            </a:r>
            <a:r>
              <a:rPr sz="2200" spc="-185" dirty="0">
                <a:solidFill>
                  <a:srgbClr val="16204A"/>
                </a:solidFill>
                <a:latin typeface="Verdana"/>
                <a:cs typeface="Verdana"/>
              </a:rPr>
              <a:t> </a:t>
            </a:r>
            <a:r>
              <a:rPr sz="2200" spc="65" dirty="0">
                <a:solidFill>
                  <a:srgbClr val="16204A"/>
                </a:solidFill>
                <a:latin typeface="Verdana"/>
                <a:cs typeface="Verdana"/>
              </a:rPr>
              <a:t>Y</a:t>
            </a:r>
            <a:endParaRPr sz="2200">
              <a:latin typeface="Verdana"/>
              <a:cs typeface="Verdana"/>
            </a:endParaRPr>
          </a:p>
        </p:txBody>
      </p:sp>
      <p:pic>
        <p:nvPicPr>
          <p:cNvPr id="3" name="object 3"/>
          <p:cNvPicPr/>
          <p:nvPr/>
        </p:nvPicPr>
        <p:blipFill>
          <a:blip r:embed="rId2" cstate="print"/>
          <a:stretch>
            <a:fillRect/>
          </a:stretch>
        </p:blipFill>
        <p:spPr>
          <a:xfrm>
            <a:off x="1028700" y="1028700"/>
            <a:ext cx="9058274" cy="5276849"/>
          </a:xfrm>
          <a:prstGeom prst="rect">
            <a:avLst/>
          </a:prstGeom>
        </p:spPr>
      </p:pic>
      <p:sp>
        <p:nvSpPr>
          <p:cNvPr id="4" name="object 4"/>
          <p:cNvSpPr txBox="1"/>
          <p:nvPr/>
        </p:nvSpPr>
        <p:spPr>
          <a:xfrm>
            <a:off x="12725400" y="1565597"/>
            <a:ext cx="5181600" cy="7155805"/>
          </a:xfrm>
          <a:prstGeom prst="rect">
            <a:avLst/>
          </a:prstGeom>
        </p:spPr>
        <p:txBody>
          <a:bodyPr vert="horz" wrap="square" lIns="0" tIns="12700" rIns="0" bIns="0" rtlCol="0">
            <a:spAutoFit/>
          </a:bodyPr>
          <a:lstStyle/>
          <a:p>
            <a:pPr marL="12700">
              <a:lnSpc>
                <a:spcPct val="100000"/>
              </a:lnSpc>
              <a:spcBef>
                <a:spcPts val="100"/>
              </a:spcBef>
            </a:pPr>
            <a:r>
              <a:rPr lang="es-ES" sz="4600" b="1"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¿Qué es el Reglamento General de Protección de Datos (RGPD)? </a:t>
            </a:r>
            <a:endParaRPr lang="en-US" sz="4600" b="1" i="1" spc="-65"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00"/>
              </a:spcBef>
            </a:pPr>
            <a:endParaRPr lang="en-US" sz="4600" b="1" spc="-65" dirty="0">
              <a:latin typeface="Tahoma"/>
              <a:cs typeface="Tahoma"/>
            </a:endParaRPr>
          </a:p>
          <a:p>
            <a:pPr marL="12700">
              <a:lnSpc>
                <a:spcPct val="100000"/>
              </a:lnSpc>
              <a:spcBef>
                <a:spcPts val="100"/>
              </a:spcBef>
            </a:pPr>
            <a:endParaRPr lang="en-US" sz="4600" b="1" spc="-65" dirty="0">
              <a:latin typeface="Tahoma"/>
              <a:cs typeface="Tahoma"/>
            </a:endParaRPr>
          </a:p>
          <a:p>
            <a:pPr marL="12700">
              <a:lnSpc>
                <a:spcPct val="100000"/>
              </a:lnSpc>
              <a:spcBef>
                <a:spcPts val="100"/>
              </a:spcBef>
            </a:pPr>
            <a:endParaRPr lang="en-US" sz="4600" b="1" spc="-65" dirty="0">
              <a:latin typeface="Tahoma"/>
              <a:cs typeface="Tahoma"/>
            </a:endParaRPr>
          </a:p>
          <a:p>
            <a:pPr marL="12700">
              <a:lnSpc>
                <a:spcPct val="100000"/>
              </a:lnSpc>
              <a:spcBef>
                <a:spcPts val="100"/>
              </a:spcBef>
            </a:pPr>
            <a:endParaRPr lang="en-US" sz="4600" b="1" spc="-65" dirty="0">
              <a:latin typeface="Tahoma"/>
              <a:cs typeface="Tahoma"/>
            </a:endParaRPr>
          </a:p>
          <a:p>
            <a:pPr marL="12700">
              <a:lnSpc>
                <a:spcPct val="100000"/>
              </a:lnSpc>
              <a:spcBef>
                <a:spcPts val="100"/>
              </a:spcBef>
            </a:pPr>
            <a:r>
              <a:rPr lang="en-US" sz="4600" b="1" spc="-65" dirty="0">
                <a:latin typeface="Tahoma"/>
                <a:cs typeface="Tahoma"/>
              </a:rPr>
              <a:t>PARTNER: ESSEI</a:t>
            </a:r>
          </a:p>
        </p:txBody>
      </p:sp>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589349" cy="7275710"/>
          </a:xfrm>
          <a:prstGeom prst="rect">
            <a:avLst/>
          </a:prstGeom>
        </p:spPr>
        <p:txBody>
          <a:bodyPr vert="horz" wrap="square" lIns="0" tIns="12065" rIns="0" bIns="0" rtlCol="0">
            <a:spAutoFit/>
          </a:bodyPr>
          <a:lstStyle/>
          <a:p>
            <a:pPr>
              <a:defRPr/>
            </a:pPr>
            <a:r>
              <a:rPr sz="7200" b="1" spc="-400" dirty="0">
                <a:solidFill>
                  <a:schemeClr val="tx1">
                    <a:lumMod val="75000"/>
                    <a:lumOff val="25000"/>
                  </a:schemeClr>
                </a:solidFill>
                <a:latin typeface="Tahoma"/>
                <a:cs typeface="Tahoma"/>
              </a:rPr>
              <a:t>2</a:t>
            </a:r>
            <a:r>
              <a:rPr sz="7200" b="1" spc="-500" dirty="0">
                <a:solidFill>
                  <a:schemeClr val="tx1">
                    <a:lumMod val="75000"/>
                    <a:lumOff val="25000"/>
                  </a:schemeClr>
                </a:solidFill>
                <a:latin typeface="Tahoma"/>
                <a:cs typeface="Tahoma"/>
              </a:rPr>
              <a:t>.</a:t>
            </a:r>
            <a:r>
              <a:rPr lang="es-ES" sz="1800" dirty="0">
                <a:solidFill>
                  <a:schemeClr val="tx1">
                    <a:lumMod val="75000"/>
                    <a:lumOff val="25000"/>
                  </a:schemeClr>
                </a:solidFill>
                <a:effectLst/>
                <a:latin typeface="Calibri" panose="020F0502020204030204" pitchFamily="34" charset="0"/>
                <a:ea typeface="Calibri" panose="020F0502020204030204" pitchFamily="34" charset="0"/>
              </a:rPr>
              <a:t>  </a:t>
            </a:r>
            <a:r>
              <a:rPr lang="es-ES" sz="7200"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Aspectos destacados</a:t>
            </a:r>
            <a:endParaRPr lang="en-GB" sz="7200" b="1" i="1" spc="-85" dirty="0">
              <a:solidFill>
                <a:schemeClr val="tx1">
                  <a:lumMod val="75000"/>
                  <a:lumOff val="25000"/>
                </a:schemeClr>
              </a:solidFill>
              <a:effectLst/>
              <a:latin typeface="Tahoma"/>
              <a:ea typeface="Calibri" panose="020F0502020204030204" pitchFamily="34" charset="0"/>
              <a:cs typeface="Tahoma"/>
            </a:endParaRPr>
          </a:p>
          <a:p>
            <a:pPr>
              <a:defRPr/>
            </a:pPr>
            <a:endParaRPr lang="es-ES" sz="4000" b="1" i="1" dirty="0">
              <a:effectLst/>
              <a:latin typeface="Calibri" panose="020F0502020204030204" pitchFamily="34" charset="0"/>
              <a:ea typeface="Calibri" panose="020F0502020204030204" pitchFamily="34" charset="0"/>
            </a:endParaRPr>
          </a:p>
          <a:p>
            <a:pPr>
              <a:defRPr/>
            </a:pPr>
            <a:r>
              <a:rPr lang="es-ES" sz="4000" b="1" i="1" dirty="0">
                <a:effectLst/>
                <a:latin typeface="Calibri" panose="020F0502020204030204" pitchFamily="34" charset="0"/>
                <a:ea typeface="Calibri" panose="020F0502020204030204" pitchFamily="34" charset="0"/>
              </a:rPr>
              <a:t>Glosario y términos de referencia – Articulo 4, Definiciones (1)</a:t>
            </a:r>
          </a:p>
          <a:p>
            <a:pPr marL="571500" indent="-571500" algn="just">
              <a:buFont typeface="Arial" panose="020B0604020202020204" pitchFamily="34" charset="0"/>
              <a:buChar char="•"/>
              <a:defRPr/>
            </a:pPr>
            <a:r>
              <a:rPr lang="es-ES" sz="4000" dirty="0">
                <a:effectLst/>
                <a:latin typeface="Calibri" panose="020F0502020204030204" pitchFamily="34" charset="0"/>
                <a:ea typeface="Calibri" panose="020F0502020204030204" pitchFamily="34" charset="0"/>
              </a:rPr>
              <a:t>Datos personales → Cualquier información relacionada con una persona natural identificada o identificable (“persona interesada”); una persona natural identificable es una que puede ser identificada, directamente o indirectamente, en especial por referencia a un identificador como un </a:t>
            </a:r>
            <a:r>
              <a:rPr lang="es-ES" sz="4000" dirty="0">
                <a:solidFill>
                  <a:srgbClr val="0070C0"/>
                </a:solidFill>
                <a:effectLst/>
                <a:latin typeface="Calibri" panose="020F0502020204030204" pitchFamily="34" charset="0"/>
                <a:ea typeface="Calibri" panose="020F0502020204030204" pitchFamily="34" charset="0"/>
              </a:rPr>
              <a:t>nombre</a:t>
            </a:r>
            <a:r>
              <a:rPr lang="es-ES" sz="4000" dirty="0">
                <a:effectLst/>
                <a:latin typeface="Calibri" panose="020F0502020204030204" pitchFamily="34" charset="0"/>
                <a:ea typeface="Calibri" panose="020F0502020204030204" pitchFamily="34" charset="0"/>
              </a:rPr>
              <a:t>,  un </a:t>
            </a:r>
            <a:r>
              <a:rPr lang="es-ES" sz="4000" dirty="0">
                <a:solidFill>
                  <a:srgbClr val="0070C0"/>
                </a:solidFill>
                <a:effectLst/>
                <a:latin typeface="Calibri" panose="020F0502020204030204" pitchFamily="34" charset="0"/>
                <a:ea typeface="Calibri" panose="020F0502020204030204" pitchFamily="34" charset="0"/>
              </a:rPr>
              <a:t>número de identificación</a:t>
            </a:r>
            <a:r>
              <a:rPr lang="es-ES" sz="4000" dirty="0">
                <a:effectLst/>
                <a:latin typeface="Calibri" panose="020F0502020204030204" pitchFamily="34" charset="0"/>
                <a:ea typeface="Calibri" panose="020F0502020204030204" pitchFamily="34" charset="0"/>
              </a:rPr>
              <a:t>, </a:t>
            </a:r>
            <a:r>
              <a:rPr lang="es-ES" sz="4000" dirty="0">
                <a:solidFill>
                  <a:srgbClr val="0070C0"/>
                </a:solidFill>
                <a:effectLst/>
                <a:latin typeface="Calibri" panose="020F0502020204030204" pitchFamily="34" charset="0"/>
                <a:ea typeface="Calibri" panose="020F0502020204030204" pitchFamily="34" charset="0"/>
              </a:rPr>
              <a:t>datos de localización</a:t>
            </a:r>
            <a:r>
              <a:rPr lang="es-ES" sz="4000" dirty="0">
                <a:effectLst/>
                <a:latin typeface="Calibri" panose="020F0502020204030204" pitchFamily="34" charset="0"/>
                <a:ea typeface="Calibri" panose="020F0502020204030204" pitchFamily="34" charset="0"/>
              </a:rPr>
              <a:t>, un </a:t>
            </a:r>
            <a:r>
              <a:rPr lang="es-ES" sz="4000" dirty="0">
                <a:solidFill>
                  <a:srgbClr val="0070C0"/>
                </a:solidFill>
                <a:effectLst/>
                <a:latin typeface="Calibri" panose="020F0502020204030204" pitchFamily="34" charset="0"/>
                <a:ea typeface="Calibri" panose="020F0502020204030204" pitchFamily="34" charset="0"/>
              </a:rPr>
              <a:t>identificador online </a:t>
            </a:r>
            <a:r>
              <a:rPr lang="es-ES" sz="4000" dirty="0">
                <a:effectLst/>
                <a:latin typeface="Calibri" panose="020F0502020204030204" pitchFamily="34" charset="0"/>
                <a:ea typeface="Calibri" panose="020F0502020204030204" pitchFamily="34" charset="0"/>
              </a:rPr>
              <a:t>o uno o más factores específicos sobre la </a:t>
            </a:r>
            <a:r>
              <a:rPr lang="es-ES" sz="4000" dirty="0">
                <a:solidFill>
                  <a:srgbClr val="0070C0"/>
                </a:solidFill>
                <a:effectLst/>
                <a:latin typeface="Calibri" panose="020F0502020204030204" pitchFamily="34" charset="0"/>
                <a:ea typeface="Calibri" panose="020F0502020204030204" pitchFamily="34" charset="0"/>
              </a:rPr>
              <a:t>identidad física</a:t>
            </a:r>
            <a:r>
              <a:rPr lang="es-ES" sz="4000" dirty="0">
                <a:effectLst/>
                <a:latin typeface="Calibri" panose="020F0502020204030204" pitchFamily="34" charset="0"/>
                <a:ea typeface="Calibri" panose="020F0502020204030204" pitchFamily="34" charset="0"/>
              </a:rPr>
              <a:t>, </a:t>
            </a:r>
            <a:r>
              <a:rPr lang="es-ES" sz="4000" dirty="0">
                <a:solidFill>
                  <a:srgbClr val="0070C0"/>
                </a:solidFill>
                <a:effectLst/>
                <a:latin typeface="Calibri" panose="020F0502020204030204" pitchFamily="34" charset="0"/>
                <a:ea typeface="Calibri" panose="020F0502020204030204" pitchFamily="34" charset="0"/>
              </a:rPr>
              <a:t>fisiológica</a:t>
            </a:r>
            <a:r>
              <a:rPr lang="es-ES" sz="4000" dirty="0">
                <a:effectLst/>
                <a:latin typeface="Calibri" panose="020F0502020204030204" pitchFamily="34" charset="0"/>
                <a:ea typeface="Calibri" panose="020F0502020204030204" pitchFamily="34" charset="0"/>
              </a:rPr>
              <a:t>, </a:t>
            </a:r>
            <a:r>
              <a:rPr lang="es-ES" sz="4000" dirty="0">
                <a:solidFill>
                  <a:srgbClr val="0070C0"/>
                </a:solidFill>
                <a:effectLst/>
                <a:latin typeface="Calibri" panose="020F0502020204030204" pitchFamily="34" charset="0"/>
                <a:ea typeface="Calibri" panose="020F0502020204030204" pitchFamily="34" charset="0"/>
              </a:rPr>
              <a:t>genética</a:t>
            </a:r>
            <a:r>
              <a:rPr lang="es-ES" sz="4000" dirty="0">
                <a:effectLst/>
                <a:latin typeface="Calibri" panose="020F0502020204030204" pitchFamily="34" charset="0"/>
                <a:ea typeface="Calibri" panose="020F0502020204030204" pitchFamily="34" charset="0"/>
              </a:rPr>
              <a:t>, </a:t>
            </a:r>
            <a:r>
              <a:rPr lang="es-ES" sz="4000" dirty="0">
                <a:solidFill>
                  <a:srgbClr val="0070C0"/>
                </a:solidFill>
                <a:effectLst/>
                <a:latin typeface="Calibri" panose="020F0502020204030204" pitchFamily="34" charset="0"/>
                <a:ea typeface="Calibri" panose="020F0502020204030204" pitchFamily="34" charset="0"/>
              </a:rPr>
              <a:t>mental</a:t>
            </a:r>
            <a:r>
              <a:rPr lang="es-ES" sz="4000" dirty="0">
                <a:effectLst/>
                <a:latin typeface="Calibri" panose="020F0502020204030204" pitchFamily="34" charset="0"/>
                <a:ea typeface="Calibri" panose="020F0502020204030204" pitchFamily="34" charset="0"/>
              </a:rPr>
              <a:t>, </a:t>
            </a:r>
            <a:r>
              <a:rPr lang="es-ES" sz="4000" dirty="0">
                <a:solidFill>
                  <a:srgbClr val="0070C0"/>
                </a:solidFill>
                <a:effectLst/>
                <a:latin typeface="Calibri" panose="020F0502020204030204" pitchFamily="34" charset="0"/>
                <a:ea typeface="Calibri" panose="020F0502020204030204" pitchFamily="34" charset="0"/>
              </a:rPr>
              <a:t>económica</a:t>
            </a:r>
            <a:r>
              <a:rPr lang="es-ES" sz="4000" dirty="0">
                <a:effectLst/>
                <a:latin typeface="Calibri" panose="020F0502020204030204" pitchFamily="34" charset="0"/>
                <a:ea typeface="Calibri" panose="020F0502020204030204" pitchFamily="34" charset="0"/>
              </a:rPr>
              <a:t>, </a:t>
            </a:r>
            <a:r>
              <a:rPr lang="es-ES" sz="4000" dirty="0">
                <a:solidFill>
                  <a:srgbClr val="0070C0"/>
                </a:solidFill>
                <a:effectLst/>
                <a:latin typeface="Calibri" panose="020F0502020204030204" pitchFamily="34" charset="0"/>
                <a:ea typeface="Calibri" panose="020F0502020204030204" pitchFamily="34" charset="0"/>
              </a:rPr>
              <a:t>cultural</a:t>
            </a:r>
            <a:r>
              <a:rPr lang="es-ES" sz="4000" dirty="0">
                <a:effectLst/>
                <a:latin typeface="Calibri" panose="020F0502020204030204" pitchFamily="34" charset="0"/>
                <a:ea typeface="Calibri" panose="020F0502020204030204" pitchFamily="34" charset="0"/>
              </a:rPr>
              <a:t> o </a:t>
            </a:r>
            <a:r>
              <a:rPr lang="es-ES" sz="4000" dirty="0">
                <a:solidFill>
                  <a:srgbClr val="0070C0"/>
                </a:solidFill>
                <a:effectLst/>
                <a:latin typeface="Calibri" panose="020F0502020204030204" pitchFamily="34" charset="0"/>
                <a:ea typeface="Calibri" panose="020F0502020204030204" pitchFamily="34" charset="0"/>
              </a:rPr>
              <a:t>social</a:t>
            </a:r>
            <a:r>
              <a:rPr lang="es-ES" sz="4000" dirty="0">
                <a:effectLst/>
                <a:latin typeface="Calibri" panose="020F0502020204030204" pitchFamily="34" charset="0"/>
                <a:ea typeface="Calibri" panose="020F0502020204030204" pitchFamily="34" charset="0"/>
              </a:rPr>
              <a:t> de dicha persona natural.  </a:t>
            </a:r>
          </a:p>
          <a:p>
            <a:pPr marL="571500" indent="-571500" algn="just">
              <a:buFont typeface="Arial" panose="020B0604020202020204" pitchFamily="34" charset="0"/>
              <a:buChar char="•"/>
              <a:defRPr/>
            </a:pPr>
            <a:endParaRPr lang="en-GB" sz="4000" i="1" spc="-85"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584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589349" cy="6660157"/>
          </a:xfrm>
          <a:prstGeom prst="rect">
            <a:avLst/>
          </a:prstGeom>
        </p:spPr>
        <p:txBody>
          <a:bodyPr vert="horz" wrap="square" lIns="0" tIns="12065" rIns="0" bIns="0" rtlCol="0">
            <a:spAutoFit/>
          </a:bodyPr>
          <a:lstStyle/>
          <a:p>
            <a:pPr>
              <a:defRPr/>
            </a:pPr>
            <a:r>
              <a:rPr sz="7200" b="1" spc="-400" dirty="0">
                <a:solidFill>
                  <a:schemeClr val="tx1">
                    <a:lumMod val="75000"/>
                    <a:lumOff val="25000"/>
                  </a:schemeClr>
                </a:solidFill>
                <a:latin typeface="Tahoma"/>
                <a:cs typeface="Tahoma"/>
              </a:rPr>
              <a:t>2</a:t>
            </a:r>
            <a:r>
              <a:rPr sz="7200" b="1" spc="-500" dirty="0">
                <a:solidFill>
                  <a:schemeClr val="tx1">
                    <a:lumMod val="75000"/>
                    <a:lumOff val="25000"/>
                  </a:schemeClr>
                </a:solidFill>
                <a:latin typeface="Tahoma"/>
                <a:cs typeface="Tahoma"/>
              </a:rPr>
              <a:t>.</a:t>
            </a:r>
            <a:r>
              <a:rPr lang="es-ES" sz="1800" dirty="0">
                <a:solidFill>
                  <a:schemeClr val="tx1">
                    <a:lumMod val="75000"/>
                    <a:lumOff val="25000"/>
                  </a:schemeClr>
                </a:solidFill>
                <a:effectLst/>
                <a:latin typeface="Calibri" panose="020F0502020204030204" pitchFamily="34" charset="0"/>
                <a:ea typeface="Calibri" panose="020F0502020204030204" pitchFamily="34" charset="0"/>
              </a:rPr>
              <a:t>  </a:t>
            </a:r>
            <a:r>
              <a:rPr lang="es-ES" sz="7200"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Aspectos destacados</a:t>
            </a:r>
            <a:endParaRPr lang="en-GB" altLang="es-ES" sz="7200" b="1" spc="-85" dirty="0">
              <a:solidFill>
                <a:schemeClr val="tx1">
                  <a:lumMod val="75000"/>
                  <a:lumOff val="25000"/>
                </a:schemeClr>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b="1" i="1" dirty="0">
                <a:effectLst/>
                <a:latin typeface="Calibri" panose="020F0502020204030204" pitchFamily="34" charset="0"/>
                <a:ea typeface="Calibri" panose="020F0502020204030204" pitchFamily="34" charset="0"/>
              </a:rPr>
              <a:t>Glosario y términos de referencia – Articulo 4, Definiciones </a:t>
            </a:r>
            <a:r>
              <a:rPr lang="en-GB" sz="4000" b="1" i="1" spc="-85" dirty="0">
                <a:latin typeface="Calibri" panose="020F0502020204030204" pitchFamily="34" charset="0"/>
                <a:cs typeface="Calibri" panose="020F0502020204030204" pitchFamily="34" charset="0"/>
              </a:rPr>
              <a:t>(2)</a:t>
            </a:r>
            <a:endParaRPr lang="en-GB" sz="4000" spc="-85"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defRPr/>
            </a:pPr>
            <a:r>
              <a:rPr lang="es-ES" sz="4000" dirty="0">
                <a:effectLst/>
                <a:latin typeface="Calibri" panose="020F0502020204030204" pitchFamily="34" charset="0"/>
                <a:ea typeface="Calibri" panose="020F0502020204030204" pitchFamily="34" charset="0"/>
              </a:rPr>
              <a:t>Tratamiento → Cualquier </a:t>
            </a:r>
            <a:r>
              <a:rPr lang="es-ES" sz="4000" dirty="0">
                <a:solidFill>
                  <a:srgbClr val="0070C0"/>
                </a:solidFill>
                <a:effectLst/>
                <a:latin typeface="Calibri" panose="020F0502020204030204" pitchFamily="34" charset="0"/>
                <a:ea typeface="Calibri" panose="020F0502020204030204" pitchFamily="34" charset="0"/>
              </a:rPr>
              <a:t>operación o serie de operaciones que se realizan sobre bases personales o sobre una serie de datos personales</a:t>
            </a:r>
            <a:r>
              <a:rPr lang="es-ES" sz="4000" dirty="0">
                <a:effectLst/>
                <a:latin typeface="Calibri" panose="020F0502020204030204" pitchFamily="34" charset="0"/>
                <a:ea typeface="Calibri" panose="020F0502020204030204" pitchFamily="34" charset="0"/>
              </a:rPr>
              <a:t>, incluso por medios automatizados, como: </a:t>
            </a:r>
            <a:r>
              <a:rPr lang="es-ES" sz="4000" u="sng" dirty="0">
                <a:effectLst/>
                <a:latin typeface="Calibri" panose="020F0502020204030204" pitchFamily="34" charset="0"/>
                <a:ea typeface="Calibri" panose="020F0502020204030204" pitchFamily="34" charset="0"/>
              </a:rPr>
              <a:t>recopilación, grabación, organización, estructuración, almacenaje, adaptación o alteración, recuperación, asesoramiento, uso, divulgación por trasmisión, difusión</a:t>
            </a:r>
            <a:r>
              <a:rPr lang="es-ES" sz="4000" dirty="0">
                <a:effectLst/>
                <a:latin typeface="Calibri" panose="020F0502020204030204" pitchFamily="34" charset="0"/>
                <a:ea typeface="Calibri" panose="020F0502020204030204" pitchFamily="34" charset="0"/>
              </a:rPr>
              <a:t> o puesta a disposición, </a:t>
            </a:r>
            <a:r>
              <a:rPr lang="es-ES" sz="4000" u="sng" dirty="0">
                <a:effectLst/>
                <a:latin typeface="Calibri" panose="020F0502020204030204" pitchFamily="34" charset="0"/>
                <a:ea typeface="Calibri" panose="020F0502020204030204" pitchFamily="34" charset="0"/>
              </a:rPr>
              <a:t>alineación o combinación, restricción, supresión o destrucción</a:t>
            </a:r>
            <a:r>
              <a:rPr lang="es-ES" sz="4000" dirty="0">
                <a:effectLst/>
                <a:latin typeface="Calibri" panose="020F0502020204030204" pitchFamily="34" charset="0"/>
                <a:ea typeface="Calibri" panose="020F0502020204030204" pitchFamily="34" charset="0"/>
              </a:rPr>
              <a:t>.</a:t>
            </a:r>
          </a:p>
          <a:p>
            <a:pPr marL="571500" indent="-571500" algn="just">
              <a:buFont typeface="Arial" panose="020B0604020202020204" pitchFamily="34" charset="0"/>
              <a:buChar char="•"/>
              <a:defRPr/>
            </a:pPr>
            <a:endParaRPr lang="en-GB" sz="4000" i="1" spc="-85"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166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589349" cy="7891263"/>
          </a:xfrm>
          <a:prstGeom prst="rect">
            <a:avLst/>
          </a:prstGeom>
        </p:spPr>
        <p:txBody>
          <a:bodyPr vert="horz" wrap="square" lIns="0" tIns="12065" rIns="0" bIns="0" rtlCol="0">
            <a:spAutoFit/>
          </a:bodyPr>
          <a:lstStyle/>
          <a:p>
            <a:pPr>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Aspectos destacados</a:t>
            </a:r>
            <a:endParaRPr lang="en-GB" altLang="es-ES" sz="7200" b="1" spc="-85" dirty="0">
              <a:solidFill>
                <a:srgbClr val="343433"/>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b="1" i="1" dirty="0">
                <a:effectLst/>
                <a:latin typeface="Calibri" panose="020F0502020204030204" pitchFamily="34" charset="0"/>
                <a:ea typeface="Calibri" panose="020F0502020204030204" pitchFamily="34" charset="0"/>
              </a:rPr>
              <a:t>Glosario y términos de referencia – Articulo 4, Definiciones </a:t>
            </a:r>
            <a:r>
              <a:rPr lang="en-GB" sz="4000" b="1" i="1" spc="-85" dirty="0">
                <a:latin typeface="Calibri" panose="020F0502020204030204" pitchFamily="34" charset="0"/>
                <a:cs typeface="Calibri" panose="020F0502020204030204" pitchFamily="34" charset="0"/>
              </a:rPr>
              <a:t>(3, 4)</a:t>
            </a:r>
            <a:endParaRPr lang="en-GB" sz="4000" spc="-85"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defRPr/>
            </a:pPr>
            <a:r>
              <a:rPr lang="es-ES" sz="4000" dirty="0">
                <a:effectLst/>
                <a:latin typeface="Calibri" panose="020F0502020204030204" pitchFamily="34" charset="0"/>
                <a:ea typeface="Calibri" panose="020F0502020204030204" pitchFamily="34" charset="0"/>
              </a:rPr>
              <a:t>Limitación del tratamiento → La identificación de los datos personales almacenados con el objetivo </a:t>
            </a:r>
            <a:r>
              <a:rPr lang="es-ES" sz="4000" dirty="0">
                <a:solidFill>
                  <a:srgbClr val="0070C0"/>
                </a:solidFill>
                <a:effectLst/>
                <a:latin typeface="Calibri" panose="020F0502020204030204" pitchFamily="34" charset="0"/>
                <a:ea typeface="Calibri" panose="020F0502020204030204" pitchFamily="34" charset="0"/>
              </a:rPr>
              <a:t>de limitar su tratamiento en futuro</a:t>
            </a:r>
            <a:endParaRPr lang="en-GB" sz="4000" i="1" spc="-85" dirty="0">
              <a:solidFill>
                <a:srgbClr val="0070C0"/>
              </a:solidFill>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defRPr/>
            </a:pPr>
            <a:r>
              <a:rPr lang="es-ES" sz="4000" dirty="0">
                <a:effectLst/>
                <a:latin typeface="Calibri" panose="020F0502020204030204" pitchFamily="34" charset="0"/>
                <a:ea typeface="Calibri" panose="020F0502020204030204" pitchFamily="34" charset="0"/>
              </a:rPr>
              <a:t>Perfil → Cualquier forma de </a:t>
            </a:r>
            <a:r>
              <a:rPr lang="es-ES" sz="4000" dirty="0">
                <a:solidFill>
                  <a:srgbClr val="0070C0"/>
                </a:solidFill>
                <a:effectLst/>
                <a:latin typeface="Calibri" panose="020F0502020204030204" pitchFamily="34" charset="0"/>
                <a:ea typeface="Calibri" panose="020F0502020204030204" pitchFamily="34" charset="0"/>
              </a:rPr>
              <a:t>tratamiento automatizado </a:t>
            </a:r>
            <a:r>
              <a:rPr lang="es-ES" sz="4000" dirty="0">
                <a:effectLst/>
                <a:latin typeface="Calibri" panose="020F0502020204030204" pitchFamily="34" charset="0"/>
                <a:ea typeface="Calibri" panose="020F0502020204030204" pitchFamily="34" charset="0"/>
              </a:rPr>
              <a:t>de los datos personales consiste en el </a:t>
            </a:r>
            <a:r>
              <a:rPr lang="es-ES" sz="4000" dirty="0">
                <a:solidFill>
                  <a:srgbClr val="0070C0"/>
                </a:solidFill>
                <a:effectLst/>
                <a:latin typeface="Calibri" panose="020F0502020204030204" pitchFamily="34" charset="0"/>
                <a:ea typeface="Calibri" panose="020F0502020204030204" pitchFamily="34" charset="0"/>
              </a:rPr>
              <a:t>uso de los datos personales para evaluar ciertos aspectos personales relacionados con una persona natural</a:t>
            </a:r>
            <a:r>
              <a:rPr lang="es-ES" sz="4000" dirty="0">
                <a:effectLst/>
                <a:latin typeface="Calibri" panose="020F0502020204030204" pitchFamily="34" charset="0"/>
                <a:ea typeface="Calibri" panose="020F0502020204030204" pitchFamily="34" charset="0"/>
              </a:rPr>
              <a:t>, en especial para analizar o predecir aspectos sobre el </a:t>
            </a:r>
            <a:r>
              <a:rPr lang="es-ES" sz="4000" u="sng" dirty="0">
                <a:effectLst/>
                <a:latin typeface="Calibri" panose="020F0502020204030204" pitchFamily="34" charset="0"/>
                <a:ea typeface="Calibri" panose="020F0502020204030204" pitchFamily="34" charset="0"/>
              </a:rPr>
              <a:t>desempeño de esa persona física en el trabajo, situación económica, salud, preferencias personales, intereses, fiabilidad, conduta, ubicación o movimientos. </a:t>
            </a:r>
          </a:p>
          <a:p>
            <a:pPr marL="571500" indent="-571500" algn="just">
              <a:buFont typeface="Arial" panose="020B0604020202020204" pitchFamily="34" charset="0"/>
              <a:buChar char="•"/>
              <a:defRPr/>
            </a:pPr>
            <a:endParaRPr lang="en-GB" sz="4000" i="1" spc="-85"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0119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589349" cy="7891263"/>
          </a:xfrm>
          <a:prstGeom prst="rect">
            <a:avLst/>
          </a:prstGeom>
        </p:spPr>
        <p:txBody>
          <a:bodyPr vert="horz" wrap="square" lIns="0" tIns="12065" rIns="0" bIns="0" rtlCol="0">
            <a:spAutoFit/>
          </a:bodyPr>
          <a:lstStyle/>
          <a:p>
            <a:pPr>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Aspectos destacados</a:t>
            </a:r>
            <a:endParaRPr lang="en-GB" altLang="es-ES" sz="7200" b="1" spc="-85" dirty="0">
              <a:solidFill>
                <a:srgbClr val="343433"/>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b="1" i="1" dirty="0">
                <a:effectLst/>
                <a:latin typeface="Calibri" panose="020F0502020204030204" pitchFamily="34" charset="0"/>
                <a:ea typeface="Calibri" panose="020F0502020204030204" pitchFamily="34" charset="0"/>
              </a:rPr>
              <a:t>Glosario y términos de referencia – Articulo 4, Definiciones </a:t>
            </a:r>
            <a:r>
              <a:rPr lang="en-GB" sz="4000" b="1" i="1" spc="-85" dirty="0">
                <a:latin typeface="Calibri" panose="020F0502020204030204" pitchFamily="34" charset="0"/>
                <a:cs typeface="Calibri" panose="020F0502020204030204" pitchFamily="34" charset="0"/>
              </a:rPr>
              <a:t>(7, 8)</a:t>
            </a:r>
            <a:endParaRPr lang="en-GB" sz="4000" spc="-85"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defRPr/>
            </a:pPr>
            <a:r>
              <a:rPr lang="es-ES" sz="4000" dirty="0">
                <a:effectLst/>
                <a:latin typeface="Calibri" panose="020F0502020204030204" pitchFamily="34" charset="0"/>
                <a:ea typeface="Calibri" panose="020F0502020204030204" pitchFamily="34" charset="0"/>
              </a:rPr>
              <a:t>Controlador → La persona natural o legal, autoridad pública, agencia u otro organismo que, solo o conjuntamente con otros, </a:t>
            </a:r>
            <a:r>
              <a:rPr lang="es-ES" sz="4000" dirty="0">
                <a:solidFill>
                  <a:srgbClr val="0070C0"/>
                </a:solidFill>
                <a:effectLst/>
                <a:latin typeface="Calibri" panose="020F0502020204030204" pitchFamily="34" charset="0"/>
                <a:ea typeface="Calibri" panose="020F0502020204030204" pitchFamily="34" charset="0"/>
              </a:rPr>
              <a:t>determina el objetivo y los medios del tratamiento de los datos personales</a:t>
            </a:r>
            <a:r>
              <a:rPr lang="es-ES" sz="4000" dirty="0">
                <a:effectLst/>
                <a:latin typeface="Calibri" panose="020F0502020204030204" pitchFamily="34" charset="0"/>
                <a:ea typeface="Calibri" panose="020F0502020204030204" pitchFamily="34" charset="0"/>
              </a:rPr>
              <a:t>; donde los objetivos o los medios de dicho tratamiento son determinados por el Derecho de la Unión o del Estado Miembro, el controlador o los criterios específicos para su nombramiento puede ser proporcionado por el Derecho de la Unión o del Estado Miembro.</a:t>
            </a:r>
          </a:p>
          <a:p>
            <a:pPr marL="571500" indent="-571500" algn="just">
              <a:buFont typeface="Arial" panose="020B0604020202020204" pitchFamily="34" charset="0"/>
              <a:buChar char="•"/>
              <a:defRPr/>
            </a:pPr>
            <a:r>
              <a:rPr lang="es-ES" sz="4000" dirty="0">
                <a:effectLst/>
                <a:latin typeface="Calibri" panose="020F0502020204030204" pitchFamily="34" charset="0"/>
                <a:ea typeface="Calibri" panose="020F0502020204030204" pitchFamily="34" charset="0"/>
              </a:rPr>
              <a:t>Procesador → Una persona natural o legal, autoridad pública, agencia u otro organismo que procesa datos personales en nombre del responsable.</a:t>
            </a: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147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589349" cy="8506816"/>
          </a:xfrm>
          <a:prstGeom prst="rect">
            <a:avLst/>
          </a:prstGeom>
        </p:spPr>
        <p:txBody>
          <a:bodyPr vert="horz" wrap="square" lIns="0" tIns="12065" rIns="0" bIns="0" rtlCol="0">
            <a:spAutoFit/>
          </a:bodyPr>
          <a:lstStyle/>
          <a:p>
            <a:pPr>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Aspectos destacados</a:t>
            </a:r>
            <a:endParaRPr lang="en-GB" altLang="es-ES" sz="7200" b="1" spc="-85" dirty="0">
              <a:solidFill>
                <a:srgbClr val="343433"/>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b="1" i="1" dirty="0">
                <a:effectLst/>
                <a:latin typeface="Calibri" panose="020F0502020204030204" pitchFamily="34" charset="0"/>
                <a:ea typeface="Calibri" panose="020F0502020204030204" pitchFamily="34" charset="0"/>
              </a:rPr>
              <a:t>Glosario y términos de referencia – Articulo 4, Definiciones</a:t>
            </a:r>
            <a:r>
              <a:rPr lang="en-GB" sz="4000" b="1" i="1" spc="-85" dirty="0">
                <a:latin typeface="Calibri" panose="020F0502020204030204" pitchFamily="34" charset="0"/>
                <a:cs typeface="Calibri" panose="020F0502020204030204" pitchFamily="34" charset="0"/>
              </a:rPr>
              <a:t>(11, 12)</a:t>
            </a:r>
            <a:endParaRPr lang="en-GB" sz="4000" spc="-85"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defRPr/>
            </a:pPr>
            <a:r>
              <a:rPr lang="es-ES" sz="4000" dirty="0">
                <a:effectLst/>
                <a:latin typeface="Calibri" panose="020F0502020204030204" pitchFamily="34" charset="0"/>
                <a:ea typeface="Calibri" panose="020F0502020204030204" pitchFamily="34" charset="0"/>
                <a:cs typeface="Calibri" panose="020F0502020204030204" pitchFamily="34" charset="0"/>
              </a:rPr>
              <a:t>Consentimiento → </a:t>
            </a:r>
            <a:r>
              <a:rPr lang="es-ES" sz="4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Cualquier </a:t>
            </a:r>
            <a:r>
              <a:rPr lang="es-ES" sz="4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indicación libre, específica, informada</a:t>
            </a:r>
            <a:r>
              <a:rPr lang="es-ES" sz="4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a:t>
            </a:r>
            <a:r>
              <a:rPr lang="es-ES" sz="4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inequívoca</a:t>
            </a:r>
            <a:r>
              <a:rPr lang="es-ES" sz="4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la voluntad del interesado, por una declaración o por una clara acción afirmativa</a:t>
            </a:r>
            <a:r>
              <a:rPr lang="es-ES" sz="4000" dirty="0">
                <a:effectLst/>
                <a:latin typeface="Calibri" panose="020F0502020204030204" pitchFamily="34" charset="0"/>
                <a:ea typeface="Calibri" panose="020F0502020204030204" pitchFamily="34" charset="0"/>
              </a:rPr>
              <a:t>, significa estar de acuerdo con el tratamiento de los datos personales que le conciernen. </a:t>
            </a:r>
          </a:p>
          <a:p>
            <a:pPr algn="just">
              <a:defRPr/>
            </a:pPr>
            <a:endParaRPr lang="en-GB" sz="4000" i="1" spc="-85"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defRPr/>
            </a:pPr>
            <a:r>
              <a:rPr lang="es-ES" sz="4000" dirty="0">
                <a:effectLst/>
                <a:latin typeface="Calibri" panose="020F0502020204030204" pitchFamily="34" charset="0"/>
                <a:ea typeface="Calibri" panose="020F0502020204030204" pitchFamily="34" charset="0"/>
              </a:rPr>
              <a:t>Violación de datos personales → una violación de la seguridad lleva a la destrucción </a:t>
            </a:r>
            <a:r>
              <a:rPr lang="es-ES" sz="4000" dirty="0">
                <a:solidFill>
                  <a:srgbClr val="0070C0"/>
                </a:solidFill>
                <a:effectLst/>
                <a:latin typeface="Calibri" panose="020F0502020204030204" pitchFamily="34" charset="0"/>
                <a:ea typeface="Calibri" panose="020F0502020204030204" pitchFamily="34" charset="0"/>
              </a:rPr>
              <a:t>accidental</a:t>
            </a:r>
            <a:r>
              <a:rPr lang="es-ES" sz="4000" dirty="0">
                <a:effectLst/>
                <a:latin typeface="Calibri" panose="020F0502020204030204" pitchFamily="34" charset="0"/>
                <a:ea typeface="Calibri" panose="020F0502020204030204" pitchFamily="34" charset="0"/>
              </a:rPr>
              <a:t> o </a:t>
            </a:r>
            <a:r>
              <a:rPr lang="es-ES" sz="4000" dirty="0">
                <a:solidFill>
                  <a:srgbClr val="0070C0"/>
                </a:solidFill>
                <a:effectLst/>
                <a:latin typeface="Calibri" panose="020F0502020204030204" pitchFamily="34" charset="0"/>
                <a:ea typeface="Calibri" panose="020F0502020204030204" pitchFamily="34" charset="0"/>
              </a:rPr>
              <a:t>ilícita</a:t>
            </a:r>
            <a:r>
              <a:rPr lang="es-ES" sz="4000" dirty="0">
                <a:effectLst/>
                <a:latin typeface="Calibri" panose="020F0502020204030204" pitchFamily="34" charset="0"/>
                <a:ea typeface="Calibri" panose="020F0502020204030204" pitchFamily="34" charset="0"/>
              </a:rPr>
              <a:t>, </a:t>
            </a:r>
            <a:r>
              <a:rPr lang="es-ES" sz="4000" dirty="0">
                <a:solidFill>
                  <a:srgbClr val="0070C0"/>
                </a:solidFill>
                <a:effectLst/>
                <a:latin typeface="Calibri" panose="020F0502020204030204" pitchFamily="34" charset="0"/>
                <a:ea typeface="Calibri" panose="020F0502020204030204" pitchFamily="34" charset="0"/>
              </a:rPr>
              <a:t>perdida</a:t>
            </a:r>
            <a:r>
              <a:rPr lang="es-ES" sz="4000" dirty="0">
                <a:effectLst/>
                <a:latin typeface="Calibri" panose="020F0502020204030204" pitchFamily="34" charset="0"/>
                <a:ea typeface="Calibri" panose="020F0502020204030204" pitchFamily="34" charset="0"/>
              </a:rPr>
              <a:t>, </a:t>
            </a:r>
            <a:r>
              <a:rPr lang="es-ES" sz="4000" dirty="0">
                <a:solidFill>
                  <a:srgbClr val="0070C0"/>
                </a:solidFill>
                <a:effectLst/>
                <a:latin typeface="Calibri" panose="020F0502020204030204" pitchFamily="34" charset="0"/>
                <a:ea typeface="Calibri" panose="020F0502020204030204" pitchFamily="34" charset="0"/>
              </a:rPr>
              <a:t>alteración</a:t>
            </a:r>
            <a:r>
              <a:rPr lang="es-ES" sz="4000" dirty="0">
                <a:effectLst/>
                <a:latin typeface="Calibri" panose="020F0502020204030204" pitchFamily="34" charset="0"/>
                <a:ea typeface="Calibri" panose="020F0502020204030204" pitchFamily="34" charset="0"/>
              </a:rPr>
              <a:t>, </a:t>
            </a:r>
            <a:r>
              <a:rPr lang="es-ES" sz="4000" dirty="0">
                <a:solidFill>
                  <a:srgbClr val="0070C0"/>
                </a:solidFill>
                <a:effectLst/>
                <a:latin typeface="Calibri" panose="020F0502020204030204" pitchFamily="34" charset="0"/>
                <a:ea typeface="Calibri" panose="020F0502020204030204" pitchFamily="34" charset="0"/>
              </a:rPr>
              <a:t>divulgación no autorizada</a:t>
            </a:r>
            <a:r>
              <a:rPr lang="es-ES" sz="4000" dirty="0">
                <a:effectLst/>
                <a:latin typeface="Calibri" panose="020F0502020204030204" pitchFamily="34" charset="0"/>
                <a:ea typeface="Calibri" panose="020F0502020204030204" pitchFamily="34" charset="0"/>
              </a:rPr>
              <a:t>, o acceso a datos personales trasmitidos, almacenados o tratados de otro modo.</a:t>
            </a:r>
          </a:p>
          <a:p>
            <a:pPr marL="571500" indent="-571500" algn="just">
              <a:buFont typeface="Arial" panose="020B0604020202020204" pitchFamily="34" charset="0"/>
              <a:buChar char="•"/>
              <a:defRPr/>
            </a:pPr>
            <a:endParaRPr lang="en-GB" sz="4000" i="1" spc="-85"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3807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589349" cy="6660157"/>
          </a:xfrm>
          <a:prstGeom prst="rect">
            <a:avLst/>
          </a:prstGeom>
        </p:spPr>
        <p:txBody>
          <a:bodyPr vert="horz" wrap="square" lIns="0" tIns="12065" rIns="0" bIns="0" rtlCol="0">
            <a:spAutoFit/>
          </a:bodyPr>
          <a:lstStyle/>
          <a:p>
            <a:pPr>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Aspectos destacados</a:t>
            </a:r>
            <a:endParaRPr lang="en-GB" altLang="es-ES" sz="7200" b="1" spc="-85" dirty="0">
              <a:solidFill>
                <a:srgbClr val="343433"/>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b="1" i="1" dirty="0">
                <a:effectLst/>
                <a:latin typeface="Calibri" panose="020F0502020204030204" pitchFamily="34" charset="0"/>
                <a:ea typeface="Calibri" panose="020F0502020204030204" pitchFamily="34" charset="0"/>
              </a:rPr>
              <a:t>Siete fundamentos de la protección de datos – Capítulo 2, Artículo 5</a:t>
            </a:r>
            <a:endParaRPr lang="en-GB" sz="4000" spc="-85" dirty="0">
              <a:latin typeface="Calibri" panose="020F0502020204030204" pitchFamily="34" charset="0"/>
              <a:cs typeface="Calibri" panose="020F0502020204030204" pitchFamily="34" charset="0"/>
            </a:endParaRPr>
          </a:p>
          <a:p>
            <a:pPr marL="514350" indent="-514350" algn="just">
              <a:buFont typeface="+mj-lt"/>
              <a:buAutoNum type="arabicPeriod"/>
              <a:defRPr/>
            </a:pPr>
            <a:r>
              <a:rPr lang="es-ES" sz="4000" dirty="0">
                <a:solidFill>
                  <a:schemeClr val="tx1">
                    <a:lumMod val="85000"/>
                    <a:lumOff val="15000"/>
                  </a:schemeClr>
                </a:solidFill>
                <a:effectLst/>
                <a:latin typeface="Calibri" panose="020F0502020204030204" pitchFamily="34" charset="0"/>
                <a:ea typeface="Calibri" panose="020F0502020204030204" pitchFamily="34" charset="0"/>
              </a:rPr>
              <a:t>Legalidad</a:t>
            </a:r>
            <a:endParaRPr lang="en-GB" sz="4000" spc="-85" dirty="0">
              <a:solidFill>
                <a:schemeClr val="tx1">
                  <a:lumMod val="85000"/>
                  <a:lumOff val="15000"/>
                </a:schemeClr>
              </a:solidFill>
              <a:latin typeface="Calibri" panose="020F0502020204030204" pitchFamily="34" charset="0"/>
              <a:cs typeface="Calibri" panose="020F0502020204030204" pitchFamily="34" charset="0"/>
            </a:endParaRPr>
          </a:p>
          <a:p>
            <a:pPr marL="514350" indent="-514350" algn="just">
              <a:buFont typeface="+mj-lt"/>
              <a:buAutoNum type="arabicPeriod"/>
              <a:defRPr/>
            </a:pPr>
            <a:r>
              <a:rPr lang="es-ES" sz="4000" dirty="0">
                <a:solidFill>
                  <a:schemeClr val="tx1">
                    <a:lumMod val="85000"/>
                    <a:lumOff val="15000"/>
                  </a:schemeClr>
                </a:solidFill>
                <a:effectLst/>
                <a:latin typeface="Calibri" panose="020F0502020204030204" pitchFamily="34" charset="0"/>
                <a:ea typeface="Calibri" panose="020F0502020204030204" pitchFamily="34" charset="0"/>
              </a:rPr>
              <a:t>Limitación de finalidad </a:t>
            </a:r>
          </a:p>
          <a:p>
            <a:pPr marL="514350" indent="-514350" algn="just">
              <a:buFont typeface="+mj-lt"/>
              <a:buAutoNum type="arabicPeriod"/>
              <a:defRPr/>
            </a:pPr>
            <a:r>
              <a:rPr lang="es-ES" sz="4000" dirty="0">
                <a:solidFill>
                  <a:schemeClr val="tx1">
                    <a:lumMod val="85000"/>
                    <a:lumOff val="15000"/>
                  </a:schemeClr>
                </a:solidFill>
                <a:effectLst/>
                <a:latin typeface="Calibri" panose="020F0502020204030204" pitchFamily="34" charset="0"/>
                <a:ea typeface="Calibri" panose="020F0502020204030204" pitchFamily="34" charset="0"/>
              </a:rPr>
              <a:t>Minimización de datos </a:t>
            </a:r>
          </a:p>
          <a:p>
            <a:pPr marL="514350" indent="-514350" algn="just">
              <a:buFont typeface="+mj-lt"/>
              <a:buAutoNum type="arabicPeriod"/>
              <a:defRPr/>
            </a:pPr>
            <a:r>
              <a:rPr lang="es-ES" sz="4000" dirty="0">
                <a:solidFill>
                  <a:schemeClr val="tx1">
                    <a:lumMod val="85000"/>
                    <a:lumOff val="15000"/>
                  </a:schemeClr>
                </a:solidFill>
                <a:effectLst/>
                <a:latin typeface="Calibri" panose="020F0502020204030204" pitchFamily="34" charset="0"/>
                <a:ea typeface="Calibri" panose="020F0502020204030204" pitchFamily="34" charset="0"/>
              </a:rPr>
              <a:t>Precisión</a:t>
            </a:r>
            <a:r>
              <a:rPr lang="en-GB" sz="4000" spc="-85" dirty="0">
                <a:solidFill>
                  <a:schemeClr val="tx1">
                    <a:lumMod val="85000"/>
                    <a:lumOff val="15000"/>
                  </a:schemeClr>
                </a:solidFill>
                <a:latin typeface="Calibri" panose="020F0502020204030204" pitchFamily="34" charset="0"/>
                <a:cs typeface="Calibri" panose="020F0502020204030204" pitchFamily="34" charset="0"/>
              </a:rPr>
              <a:t> </a:t>
            </a:r>
            <a:endParaRPr lang="en-GB" sz="4000" i="1" spc="-85" dirty="0">
              <a:solidFill>
                <a:schemeClr val="tx1">
                  <a:lumMod val="85000"/>
                  <a:lumOff val="15000"/>
                </a:schemeClr>
              </a:solidFill>
              <a:latin typeface="Calibri" panose="020F0502020204030204" pitchFamily="34" charset="0"/>
              <a:cs typeface="Calibri" panose="020F0502020204030204" pitchFamily="34" charset="0"/>
            </a:endParaRPr>
          </a:p>
          <a:p>
            <a:pPr marL="514350" indent="-514350" algn="just">
              <a:buFont typeface="+mj-lt"/>
              <a:buAutoNum type="arabicPeriod"/>
              <a:defRPr/>
            </a:pPr>
            <a:r>
              <a:rPr lang="es-ES" sz="4000" dirty="0">
                <a:solidFill>
                  <a:schemeClr val="tx1">
                    <a:lumMod val="85000"/>
                    <a:lumOff val="15000"/>
                  </a:schemeClr>
                </a:solidFill>
                <a:effectLst/>
                <a:latin typeface="Calibri" panose="020F0502020204030204" pitchFamily="34" charset="0"/>
                <a:ea typeface="Calibri" panose="020F0502020204030204" pitchFamily="34" charset="0"/>
              </a:rPr>
              <a:t>Limitación de almacenaje </a:t>
            </a:r>
          </a:p>
          <a:p>
            <a:pPr marL="514350" indent="-514350" algn="just">
              <a:buFont typeface="+mj-lt"/>
              <a:buAutoNum type="arabicPeriod"/>
              <a:defRPr/>
            </a:pPr>
            <a:r>
              <a:rPr lang="es-ES" sz="4000" dirty="0">
                <a:solidFill>
                  <a:schemeClr val="tx1">
                    <a:lumMod val="85000"/>
                    <a:lumOff val="15000"/>
                  </a:schemeClr>
                </a:solidFill>
                <a:effectLst/>
                <a:latin typeface="Calibri" panose="020F0502020204030204" pitchFamily="34" charset="0"/>
                <a:ea typeface="Calibri" panose="020F0502020204030204" pitchFamily="34" charset="0"/>
              </a:rPr>
              <a:t>Integridad y confidencialidad </a:t>
            </a:r>
          </a:p>
          <a:p>
            <a:pPr marL="514350" indent="-514350" algn="just">
              <a:buFont typeface="+mj-lt"/>
              <a:buAutoNum type="arabicPeriod"/>
              <a:defRPr/>
            </a:pPr>
            <a:r>
              <a:rPr lang="es-ES" sz="4000" dirty="0">
                <a:solidFill>
                  <a:schemeClr val="tx1">
                    <a:lumMod val="85000"/>
                    <a:lumOff val="15000"/>
                  </a:schemeClr>
                </a:solidFill>
                <a:effectLst/>
                <a:latin typeface="Calibri" panose="020F0502020204030204" pitchFamily="34" charset="0"/>
                <a:ea typeface="Calibri" panose="020F0502020204030204" pitchFamily="34" charset="0"/>
              </a:rPr>
              <a:t>Rendición de cuentas</a:t>
            </a:r>
            <a:endParaRPr lang="en-GB" sz="4000" spc="-85"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9761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589349" cy="8506816"/>
          </a:xfrm>
          <a:prstGeom prst="rect">
            <a:avLst/>
          </a:prstGeom>
        </p:spPr>
        <p:txBody>
          <a:bodyPr vert="horz" wrap="square" lIns="0" tIns="12065" rIns="0" bIns="0" rtlCol="0">
            <a:spAutoFit/>
          </a:bodyPr>
          <a:lstStyle/>
          <a:p>
            <a:pPr>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Aspectos destacados</a:t>
            </a:r>
            <a:endParaRPr lang="en-GB" altLang="es-ES" sz="7200" b="1" spc="-85" dirty="0">
              <a:solidFill>
                <a:srgbClr val="343433"/>
              </a:solidFill>
              <a:latin typeface="Tahoma"/>
              <a:cs typeface="Tahoma"/>
            </a:endParaRPr>
          </a:p>
          <a:p>
            <a:pPr>
              <a:defRPr/>
            </a:pPr>
            <a:endParaRPr lang="en-GB" altLang="es-ES" sz="4000" dirty="0">
              <a:cs typeface="Calibri" panose="020F0502020204030204" pitchFamily="34" charset="0"/>
            </a:endParaRPr>
          </a:p>
          <a:p>
            <a:pPr algn="just"/>
            <a:r>
              <a:rPr lang="es-ES" sz="4000" b="1" i="1" dirty="0">
                <a:effectLst/>
                <a:ea typeface="Calibri" panose="020F0502020204030204" pitchFamily="34" charset="0"/>
              </a:rPr>
              <a:t>Ocho derechos de privacidad que deben ser protegidos – Capítulo 3, Artículo 12 – 23</a:t>
            </a:r>
          </a:p>
          <a:p>
            <a:pPr marL="742950" indent="-742950" algn="just">
              <a:buFont typeface="+mj-lt"/>
              <a:buAutoNum type="arabicPeriod"/>
              <a:defRPr/>
            </a:pPr>
            <a:r>
              <a:rPr lang="es-ES" sz="4000" dirty="0">
                <a:effectLst/>
                <a:ea typeface="Calibri" panose="020F0502020204030204" pitchFamily="34" charset="0"/>
              </a:rPr>
              <a:t>Los ciudadanos tienen el </a:t>
            </a:r>
            <a:r>
              <a:rPr lang="es-ES" sz="4000" dirty="0">
                <a:solidFill>
                  <a:srgbClr val="0070C0"/>
                </a:solidFill>
                <a:effectLst/>
                <a:ea typeface="Calibri" panose="020F0502020204030204" pitchFamily="34" charset="0"/>
              </a:rPr>
              <a:t>derecho a ser informados.</a:t>
            </a:r>
            <a:endParaRPr lang="en-GB" sz="4000" spc="-85" dirty="0">
              <a:solidFill>
                <a:srgbClr val="0070C0"/>
              </a:solidFill>
              <a:cs typeface="Calibri" panose="020F0502020204030204" pitchFamily="34" charset="0"/>
            </a:endParaRPr>
          </a:p>
          <a:p>
            <a:pPr marL="742950" indent="-742950" algn="just">
              <a:buFont typeface="+mj-lt"/>
              <a:buAutoNum type="arabicPeriod"/>
              <a:defRPr/>
            </a:pPr>
            <a:r>
              <a:rPr lang="es-ES" sz="4000" dirty="0">
                <a:effectLst/>
                <a:ea typeface="Calibri" panose="020F0502020204030204" pitchFamily="34" charset="0"/>
              </a:rPr>
              <a:t>Los ciudadanos tienen </a:t>
            </a:r>
            <a:r>
              <a:rPr lang="es-ES" sz="4000" dirty="0">
                <a:solidFill>
                  <a:srgbClr val="0070C0"/>
                </a:solidFill>
                <a:effectLst/>
                <a:ea typeface="Calibri" panose="020F0502020204030204" pitchFamily="34" charset="0"/>
              </a:rPr>
              <a:t>derecho a acceder </a:t>
            </a:r>
            <a:r>
              <a:rPr lang="es-ES" sz="4000" dirty="0">
                <a:effectLst/>
                <a:ea typeface="Calibri" panose="020F0502020204030204" pitchFamily="34" charset="0"/>
              </a:rPr>
              <a:t>a sus datos. </a:t>
            </a:r>
          </a:p>
          <a:p>
            <a:pPr marL="742950" indent="-742950" algn="just">
              <a:buFont typeface="+mj-lt"/>
              <a:buAutoNum type="arabicPeriod"/>
              <a:defRPr/>
            </a:pPr>
            <a:r>
              <a:rPr lang="es-ES" sz="4000" dirty="0">
                <a:effectLst/>
                <a:ea typeface="Calibri" panose="020F0502020204030204" pitchFamily="34" charset="0"/>
              </a:rPr>
              <a:t>Los ciudadanos tienen </a:t>
            </a:r>
            <a:r>
              <a:rPr lang="es-ES" sz="4000" dirty="0">
                <a:solidFill>
                  <a:srgbClr val="0070C0"/>
                </a:solidFill>
                <a:effectLst/>
                <a:ea typeface="Calibri" panose="020F0502020204030204" pitchFamily="34" charset="0"/>
              </a:rPr>
              <a:t>derecho a rectificar </a:t>
            </a:r>
            <a:r>
              <a:rPr lang="es-ES" sz="4000" dirty="0">
                <a:effectLst/>
                <a:ea typeface="Calibri" panose="020F0502020204030204" pitchFamily="34" charset="0"/>
              </a:rPr>
              <a:t>sus datos. </a:t>
            </a:r>
          </a:p>
          <a:p>
            <a:pPr marL="742950" indent="-742950" algn="just">
              <a:buFont typeface="+mj-lt"/>
              <a:buAutoNum type="arabicPeriod"/>
              <a:defRPr/>
            </a:pPr>
            <a:r>
              <a:rPr lang="es-ES" sz="4000" dirty="0">
                <a:effectLst/>
                <a:ea typeface="Calibri" panose="020F0502020204030204" pitchFamily="34" charset="0"/>
              </a:rPr>
              <a:t>Los ciudadanos tienen </a:t>
            </a:r>
            <a:r>
              <a:rPr lang="es-ES" sz="4000" dirty="0">
                <a:solidFill>
                  <a:srgbClr val="0070C0"/>
                </a:solidFill>
                <a:effectLst/>
                <a:ea typeface="Calibri" panose="020F0502020204030204" pitchFamily="34" charset="0"/>
              </a:rPr>
              <a:t>derecho a ser olvidados</a:t>
            </a:r>
            <a:r>
              <a:rPr lang="es-ES" sz="4000" dirty="0">
                <a:effectLst/>
                <a:ea typeface="Calibri" panose="020F0502020204030204" pitchFamily="34" charset="0"/>
              </a:rPr>
              <a:t>. </a:t>
            </a:r>
          </a:p>
          <a:p>
            <a:pPr marL="742950" indent="-742950" algn="just">
              <a:buFont typeface="+mj-lt"/>
              <a:buAutoNum type="arabicPeriod"/>
              <a:defRPr/>
            </a:pPr>
            <a:r>
              <a:rPr lang="es-ES" sz="4000" dirty="0">
                <a:effectLst/>
                <a:ea typeface="Calibri" panose="020F0502020204030204" pitchFamily="34" charset="0"/>
              </a:rPr>
              <a:t>Los ciudadanos tienen </a:t>
            </a:r>
            <a:r>
              <a:rPr lang="es-ES" sz="4000" dirty="0">
                <a:solidFill>
                  <a:srgbClr val="0070C0"/>
                </a:solidFill>
                <a:effectLst/>
                <a:ea typeface="Calibri" panose="020F0502020204030204" pitchFamily="34" charset="0"/>
              </a:rPr>
              <a:t>derecho a restringir el tratamiento </a:t>
            </a:r>
            <a:r>
              <a:rPr lang="es-ES" sz="4000" dirty="0">
                <a:effectLst/>
                <a:ea typeface="Calibri" panose="020F0502020204030204" pitchFamily="34" charset="0"/>
              </a:rPr>
              <a:t>de sus datos. </a:t>
            </a:r>
          </a:p>
          <a:p>
            <a:pPr marL="742950" indent="-742950" algn="just">
              <a:buFont typeface="+mj-lt"/>
              <a:buAutoNum type="arabicPeriod"/>
              <a:defRPr/>
            </a:pPr>
            <a:r>
              <a:rPr lang="es-ES" sz="4000" dirty="0">
                <a:effectLst/>
                <a:ea typeface="Calibri" panose="020F0502020204030204" pitchFamily="34" charset="0"/>
              </a:rPr>
              <a:t>Los ciudadanos tienen </a:t>
            </a:r>
            <a:r>
              <a:rPr lang="es-ES" sz="4000" dirty="0">
                <a:solidFill>
                  <a:srgbClr val="0070C0"/>
                </a:solidFill>
                <a:effectLst/>
                <a:ea typeface="Calibri" panose="020F0502020204030204" pitchFamily="34" charset="0"/>
              </a:rPr>
              <a:t>derecho a la portabilidad </a:t>
            </a:r>
            <a:r>
              <a:rPr lang="es-ES" sz="4000" dirty="0">
                <a:effectLst/>
                <a:ea typeface="Calibri" panose="020F0502020204030204" pitchFamily="34" charset="0"/>
              </a:rPr>
              <a:t>de sus datos. </a:t>
            </a:r>
            <a:endParaRPr lang="en-GB" sz="4000" spc="-85" dirty="0">
              <a:cs typeface="Calibri" panose="020F0502020204030204" pitchFamily="34" charset="0"/>
            </a:endParaRPr>
          </a:p>
          <a:p>
            <a:pPr marL="742950" indent="-742950" algn="just">
              <a:buFont typeface="+mj-lt"/>
              <a:buAutoNum type="arabicPeriod"/>
              <a:defRPr/>
            </a:pPr>
            <a:r>
              <a:rPr lang="es-ES" sz="4000" dirty="0">
                <a:effectLst/>
                <a:ea typeface="Calibri" panose="020F0502020204030204" pitchFamily="34" charset="0"/>
              </a:rPr>
              <a:t>Los ciudadanos tienen </a:t>
            </a:r>
            <a:r>
              <a:rPr lang="es-ES" sz="4000" dirty="0">
                <a:solidFill>
                  <a:srgbClr val="0070C0"/>
                </a:solidFill>
                <a:effectLst/>
                <a:ea typeface="Calibri" panose="020F0502020204030204" pitchFamily="34" charset="0"/>
              </a:rPr>
              <a:t>derecho a oponerse </a:t>
            </a:r>
            <a:r>
              <a:rPr lang="es-ES" sz="4000" dirty="0">
                <a:effectLst/>
                <a:ea typeface="Calibri" panose="020F0502020204030204" pitchFamily="34" charset="0"/>
              </a:rPr>
              <a:t>a sus datos </a:t>
            </a:r>
          </a:p>
          <a:p>
            <a:pPr marL="742950" indent="-742950" algn="just">
              <a:buFont typeface="+mj-lt"/>
              <a:buAutoNum type="arabicPeriod"/>
              <a:defRPr/>
            </a:pPr>
            <a:r>
              <a:rPr lang="es-ES" sz="4000" dirty="0">
                <a:effectLst/>
                <a:ea typeface="Calibri" panose="020F0502020204030204" pitchFamily="34" charset="0"/>
              </a:rPr>
              <a:t>Los ciudadanos tienen </a:t>
            </a:r>
            <a:r>
              <a:rPr lang="es-ES" sz="4000" dirty="0">
                <a:solidFill>
                  <a:srgbClr val="0070C0"/>
                </a:solidFill>
                <a:effectLst/>
                <a:ea typeface="Calibri" panose="020F0502020204030204" pitchFamily="34" charset="0"/>
              </a:rPr>
              <a:t>derecho en relación a tomas de decisiones automatizadas y elaboración de perfiles. </a:t>
            </a:r>
            <a:r>
              <a:rPr lang="en-GB" sz="4000" spc="-85" dirty="0">
                <a:cs typeface="Calibri" panose="020F0502020204030204" pitchFamily="34" charset="0"/>
              </a:rPr>
              <a:t> </a:t>
            </a:r>
            <a:endParaRPr lang="en-GB" sz="4000" spc="-85" dirty="0">
              <a:solidFill>
                <a:schemeClr val="bg1">
                  <a:lumMod val="50000"/>
                </a:schemeClr>
              </a:solidFill>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8692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62000" y="1150343"/>
            <a:ext cx="16840200" cy="7275710"/>
          </a:xfrm>
          <a:prstGeom prst="rect">
            <a:avLst/>
          </a:prstGeom>
        </p:spPr>
        <p:txBody>
          <a:bodyPr vert="horz" wrap="square" lIns="0" tIns="12065" rIns="0" bIns="0" rtlCol="0">
            <a:spAutoFit/>
          </a:bodyPr>
          <a:lstStyle/>
          <a:p>
            <a:pPr>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n-GB" altLang="es-ES" sz="7200" b="1" spc="-85"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defRPr/>
            </a:pPr>
            <a:endParaRPr lang="en-GB" altLang="es-ES" sz="4000" dirty="0">
              <a:latin typeface="Calibri" panose="020F0502020204030204" pitchFamily="34" charset="0"/>
              <a:cs typeface="Calibri" panose="020F0502020204030204" pitchFamily="34" charset="0"/>
            </a:endParaRPr>
          </a:p>
          <a:p>
            <a:pPr algn="just"/>
            <a:r>
              <a:rPr lang="es-ES" sz="4000" b="1" i="1" dirty="0">
                <a:effectLst/>
                <a:latin typeface="Calibri" panose="020F0502020204030204" pitchFamily="34" charset="0"/>
                <a:ea typeface="Calibri" panose="020F0502020204030204" pitchFamily="34" charset="0"/>
              </a:rPr>
              <a:t>Cuando las organizaciones tienen permiso para tratar tus datos </a:t>
            </a:r>
          </a:p>
          <a:p>
            <a:pPr algn="just"/>
            <a:r>
              <a:rPr lang="es-ES" sz="4000" dirty="0">
                <a:effectLst/>
                <a:latin typeface="Calibri" panose="020F0502020204030204" pitchFamily="34" charset="0"/>
                <a:ea typeface="Calibri" panose="020F0502020204030204" pitchFamily="34" charset="0"/>
              </a:rPr>
              <a:t>Hay algunos escenarios específicos en los cuales las organizaciones – en pleno cumplimento del RGPD – pueden tratar tus datos (tratamiento en el sentido del artículo 4).</a:t>
            </a:r>
          </a:p>
          <a:p>
            <a:pPr algn="just"/>
            <a:r>
              <a:rPr lang="es-ES" sz="4000" dirty="0">
                <a:effectLst/>
                <a:latin typeface="Calibri" panose="020F0502020204030204" pitchFamily="34" charset="0"/>
                <a:ea typeface="Calibri" panose="020F0502020204030204" pitchFamily="34" charset="0"/>
              </a:rPr>
              <a:t> </a:t>
            </a:r>
          </a:p>
          <a:p>
            <a:pPr algn="just"/>
            <a:r>
              <a:rPr lang="es-ES" sz="4000" dirty="0">
                <a:effectLst/>
                <a:latin typeface="Calibri" panose="020F0502020204030204" pitchFamily="34" charset="0"/>
                <a:ea typeface="Calibri" panose="020F0502020204030204" pitchFamily="34" charset="0"/>
              </a:rPr>
              <a:t>El Artículo n. 6 del Reglamento enumera todas las instancias en que las </a:t>
            </a:r>
            <a:r>
              <a:rPr lang="es-ES" sz="4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organizaciones pueden, de hecho, "examinar" sus datos personales</a:t>
            </a:r>
            <a:endParaRPr lang="es-ES" sz="4000" dirty="0">
              <a:effectLst/>
              <a:latin typeface="Calibri" panose="020F0502020204030204" pitchFamily="34" charset="0"/>
              <a:ea typeface="Calibri" panose="020F0502020204030204" pitchFamily="34" charset="0"/>
            </a:endParaRPr>
          </a:p>
          <a:p>
            <a:pPr algn="just"/>
            <a:r>
              <a:rPr lang="es-ES" sz="4000" dirty="0">
                <a:effectLst/>
                <a:latin typeface="Calibri" panose="020F0502020204030204" pitchFamily="34" charset="0"/>
                <a:ea typeface="Calibri" panose="020F0502020204030204" pitchFamily="34" charset="0"/>
              </a:rPr>
              <a:t> </a:t>
            </a:r>
          </a:p>
          <a:p>
            <a:pPr algn="just"/>
            <a:r>
              <a:rPr lang="es-ES" sz="4000" dirty="0">
                <a:effectLst/>
                <a:latin typeface="Calibri" panose="020F0502020204030204" pitchFamily="34" charset="0"/>
                <a:ea typeface="Calibri" panose="020F0502020204030204" pitchFamily="34" charset="0"/>
              </a:rPr>
              <a:t>Estas condiciones entran en seis dominios… </a:t>
            </a: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8841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01687" y="1035390"/>
            <a:ext cx="16884625" cy="8506816"/>
          </a:xfrm>
          <a:prstGeom prst="rect">
            <a:avLst/>
          </a:prstGeom>
        </p:spPr>
        <p:txBody>
          <a:bodyPr vert="horz" wrap="square" lIns="0" tIns="12065" rIns="0" bIns="0" rtlCol="0">
            <a:spAutoFit/>
          </a:bodyPr>
          <a:lstStyle/>
          <a:p>
            <a:pPr>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n-GB" altLang="es-ES" sz="7200" b="1" spc="-85" dirty="0">
              <a:solidFill>
                <a:srgbClr val="343433"/>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marL="342900" lvl="0" indent="-342900" algn="just" fontAlgn="base">
              <a:buFont typeface="+mj-lt"/>
              <a:buAutoNum type="arabicPeriod"/>
            </a:pPr>
            <a:r>
              <a:rPr lang="es-ES" sz="4000" dirty="0">
                <a:effectLst/>
                <a:latin typeface="+mj-lt"/>
                <a:ea typeface="Arial" panose="020B0604020202020204" pitchFamily="34" charset="0"/>
                <a:cs typeface="Arial" panose="020B0604020202020204" pitchFamily="34" charset="0"/>
              </a:rPr>
              <a:t>Hay consentimiento especifico (</a:t>
            </a:r>
            <a:r>
              <a:rPr lang="es-ES" sz="4000" dirty="0">
                <a:solidFill>
                  <a:srgbClr val="0070C0"/>
                </a:solidFill>
                <a:effectLst/>
                <a:latin typeface="+mj-lt"/>
                <a:ea typeface="Arial" panose="020B0604020202020204" pitchFamily="34" charset="0"/>
                <a:cs typeface="Arial" panose="020B0604020202020204" pitchFamily="34" charset="0"/>
              </a:rPr>
              <a:t>inequívoco</a:t>
            </a:r>
            <a:r>
              <a:rPr lang="es-ES" sz="4000" dirty="0">
                <a:effectLst/>
                <a:latin typeface="+mj-lt"/>
                <a:ea typeface="Arial" panose="020B0604020202020204" pitchFamily="34" charset="0"/>
                <a:cs typeface="Arial" panose="020B0604020202020204" pitchFamily="34" charset="0"/>
              </a:rPr>
              <a:t>) por la persona a que pertenecen estos datos </a:t>
            </a:r>
          </a:p>
          <a:p>
            <a:pPr marL="342900" lvl="0" indent="-342900" algn="just" fontAlgn="base">
              <a:buFont typeface="+mj-lt"/>
              <a:buAutoNum type="arabicPeriod"/>
            </a:pPr>
            <a:r>
              <a:rPr lang="es-ES" sz="4000" dirty="0">
                <a:effectLst/>
                <a:latin typeface="+mj-lt"/>
                <a:ea typeface="Arial" panose="020B0604020202020204" pitchFamily="34" charset="0"/>
                <a:cs typeface="Arial" panose="020B0604020202020204" pitchFamily="34" charset="0"/>
              </a:rPr>
              <a:t>El sujeto está firmando un contrato – y la organización tiene derecho a una verificación de las informaciones personales antecedentes  </a:t>
            </a:r>
          </a:p>
          <a:p>
            <a:pPr marL="342900" lvl="0" indent="-342900" algn="just" fontAlgn="base">
              <a:buFont typeface="+mj-lt"/>
              <a:buAutoNum type="arabicPeriod"/>
            </a:pPr>
            <a:r>
              <a:rPr lang="es-ES" sz="4000" dirty="0">
                <a:effectLst/>
                <a:latin typeface="+mj-lt"/>
                <a:ea typeface="Arial" panose="020B0604020202020204" pitchFamily="34" charset="0"/>
                <a:cs typeface="Arial" panose="020B0604020202020204" pitchFamily="34" charset="0"/>
              </a:rPr>
              <a:t>La organización procesa datos para cumplir con otras obligaciones legales </a:t>
            </a:r>
          </a:p>
          <a:p>
            <a:pPr marL="342900" lvl="0" indent="-342900" algn="just" fontAlgn="base">
              <a:buFont typeface="+mj-lt"/>
              <a:buAutoNum type="arabicPeriod"/>
            </a:pPr>
            <a:r>
              <a:rPr lang="es-ES" sz="4000" dirty="0">
                <a:effectLst/>
                <a:latin typeface="+mj-lt"/>
                <a:ea typeface="Arial" panose="020B0604020202020204" pitchFamily="34" charset="0"/>
                <a:cs typeface="Arial" panose="020B0604020202020204" pitchFamily="34" charset="0"/>
              </a:rPr>
              <a:t>En este caso, el tratamiento de datos es instrumental para </a:t>
            </a:r>
            <a:r>
              <a:rPr lang="es-ES" sz="4000" i="1" dirty="0">
                <a:effectLst/>
                <a:latin typeface="+mj-lt"/>
                <a:ea typeface="Arial" panose="020B0604020202020204" pitchFamily="34" charset="0"/>
                <a:cs typeface="Arial" panose="020B0604020202020204" pitchFamily="34" charset="0"/>
              </a:rPr>
              <a:t>proteger los </a:t>
            </a:r>
            <a:r>
              <a:rPr lang="es-ES" sz="4000" i="1" dirty="0">
                <a:solidFill>
                  <a:srgbClr val="0070C0"/>
                </a:solidFill>
                <a:effectLst/>
                <a:latin typeface="+mj-lt"/>
                <a:ea typeface="Arial" panose="020B0604020202020204" pitchFamily="34" charset="0"/>
                <a:cs typeface="Arial" panose="020B0604020202020204" pitchFamily="34" charset="0"/>
              </a:rPr>
              <a:t>intereses fundamentales </a:t>
            </a:r>
            <a:r>
              <a:rPr lang="es-ES" sz="4000" i="1" dirty="0">
                <a:effectLst/>
                <a:latin typeface="+mj-lt"/>
                <a:ea typeface="Arial" panose="020B0604020202020204" pitchFamily="34" charset="0"/>
                <a:cs typeface="Arial" panose="020B0604020202020204" pitchFamily="34" charset="0"/>
              </a:rPr>
              <a:t>del interesado o de otra persona natural.   </a:t>
            </a:r>
            <a:endParaRPr lang="es-ES" sz="4000" dirty="0">
              <a:effectLst/>
              <a:latin typeface="+mj-lt"/>
              <a:ea typeface="Arial" panose="020B0604020202020204" pitchFamily="34" charset="0"/>
              <a:cs typeface="Arial" panose="020B0604020202020204" pitchFamily="34" charset="0"/>
            </a:endParaRPr>
          </a:p>
          <a:p>
            <a:pPr marL="342900" lvl="0" indent="-342900" algn="just" fontAlgn="base">
              <a:buFont typeface="+mj-lt"/>
              <a:buAutoNum type="arabicPeriod"/>
            </a:pPr>
            <a:r>
              <a:rPr lang="es-ES" sz="4000" dirty="0">
                <a:effectLst/>
                <a:latin typeface="+mj-lt"/>
                <a:ea typeface="Arial" panose="020B0604020202020204" pitchFamily="34" charset="0"/>
                <a:cs typeface="Arial" panose="020B0604020202020204" pitchFamily="34" charset="0"/>
              </a:rPr>
              <a:t>En este caso, el tratamiento de los datos es instrumental para el </a:t>
            </a:r>
            <a:r>
              <a:rPr lang="es-ES" sz="4000" i="1" dirty="0">
                <a:effectLst/>
                <a:latin typeface="+mj-lt"/>
                <a:ea typeface="Arial" panose="020B0604020202020204" pitchFamily="34" charset="0"/>
                <a:cs typeface="Arial" panose="020B0604020202020204" pitchFamily="34" charset="0"/>
              </a:rPr>
              <a:t>desempeño de una tarea realizada en el </a:t>
            </a:r>
            <a:r>
              <a:rPr lang="es-ES" sz="4000" i="1" dirty="0">
                <a:solidFill>
                  <a:srgbClr val="0070C0"/>
                </a:solidFill>
                <a:effectLst/>
                <a:latin typeface="+mj-lt"/>
                <a:ea typeface="Arial" panose="020B0604020202020204" pitchFamily="34" charset="0"/>
                <a:cs typeface="Arial" panose="020B0604020202020204" pitchFamily="34" charset="0"/>
              </a:rPr>
              <a:t>interés público</a:t>
            </a:r>
            <a:r>
              <a:rPr lang="es-ES" sz="4000" i="1" dirty="0">
                <a:effectLst/>
                <a:latin typeface="+mj-lt"/>
                <a:ea typeface="Arial" panose="020B0604020202020204" pitchFamily="34" charset="0"/>
                <a:cs typeface="Arial" panose="020B0604020202020204" pitchFamily="34" charset="0"/>
              </a:rPr>
              <a:t>, o en el ejercicio del poder público conferido al responsable del tratamiento. </a:t>
            </a:r>
            <a:endParaRPr lang="es-ES" sz="4000" dirty="0">
              <a:effectLst/>
              <a:latin typeface="+mj-lt"/>
              <a:ea typeface="Arial" panose="020B0604020202020204" pitchFamily="34" charset="0"/>
              <a:cs typeface="Arial" panose="020B0604020202020204" pitchFamily="34" charset="0"/>
            </a:endParaRPr>
          </a:p>
          <a:p>
            <a:pPr marL="342900" indent="-342900">
              <a:buFont typeface="+mj-lt"/>
              <a:buAutoNum type="arabicPeriod"/>
            </a:pPr>
            <a:r>
              <a:rPr lang="es-ES" sz="4000" dirty="0">
                <a:effectLst/>
                <a:latin typeface="+mj-lt"/>
                <a:ea typeface="Calibri" panose="020F0502020204030204" pitchFamily="34" charset="0"/>
              </a:rPr>
              <a:t>Cualquier otro caso en que haya </a:t>
            </a:r>
            <a:r>
              <a:rPr lang="es-ES" sz="4000" dirty="0">
                <a:solidFill>
                  <a:srgbClr val="0070C0"/>
                </a:solidFill>
                <a:effectLst/>
                <a:latin typeface="+mj-lt"/>
                <a:ea typeface="Calibri" panose="020F0502020204030204" pitchFamily="34" charset="0"/>
              </a:rPr>
              <a:t>interés legítimo </a:t>
            </a:r>
            <a:r>
              <a:rPr lang="es-ES" sz="4000" dirty="0">
                <a:effectLst/>
                <a:latin typeface="+mj-lt"/>
                <a:ea typeface="Calibri" panose="020F0502020204030204" pitchFamily="34" charset="0"/>
              </a:rPr>
              <a:t>por la organización.</a:t>
            </a:r>
            <a:endParaRPr lang="en-GB" sz="4000" spc="-85" dirty="0">
              <a:latin typeface="+mj-lt"/>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1108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181100"/>
            <a:ext cx="16732225" cy="6660157"/>
          </a:xfrm>
          <a:prstGeom prst="rect">
            <a:avLst/>
          </a:prstGeom>
        </p:spPr>
        <p:txBody>
          <a:bodyPr vert="horz" wrap="square" lIns="0" tIns="12065" rIns="0" bIns="0" rtlCol="0">
            <a:spAutoFit/>
          </a:bodyPr>
          <a:lstStyle/>
          <a:p>
            <a:pPr>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n-GB" altLang="es-ES" sz="7200" b="1" spc="-85" dirty="0">
              <a:solidFill>
                <a:srgbClr val="343433"/>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r>
              <a:rPr lang="es-ES" sz="4000" b="1" i="1" dirty="0">
                <a:effectLst/>
                <a:latin typeface="Calibri" panose="020F0502020204030204" pitchFamily="34" charset="0"/>
                <a:ea typeface="Calibri" panose="020F0502020204030204" pitchFamily="34" charset="0"/>
              </a:rPr>
              <a:t>Interés legítimo</a:t>
            </a:r>
          </a:p>
          <a:p>
            <a:pPr algn="just"/>
            <a:r>
              <a:rPr lang="es-ES" sz="4000" dirty="0">
                <a:effectLst/>
                <a:latin typeface="Calibri" panose="020F0502020204030204" pitchFamily="34" charset="0"/>
                <a:ea typeface="Calibri" panose="020F0502020204030204" pitchFamily="34" charset="0"/>
              </a:rPr>
              <a:t>El escenario n. 6 es más susceptible a interpretación libre que todos los otros. Si el dado interés sea legitimo o no, depende de su conflicto explicito (o no) con </a:t>
            </a:r>
            <a:r>
              <a:rPr lang="es-ES" sz="4000" dirty="0">
                <a:solidFill>
                  <a:srgbClr val="0070C0"/>
                </a:solidFill>
                <a:effectLst/>
                <a:latin typeface="Calibri" panose="020F0502020204030204" pitchFamily="34" charset="0"/>
                <a:ea typeface="Calibri" panose="020F0502020204030204" pitchFamily="34" charset="0"/>
              </a:rPr>
              <a:t>los derechos fundamentales y la libertad </a:t>
            </a:r>
            <a:r>
              <a:rPr lang="es-ES" sz="4000" dirty="0">
                <a:effectLst/>
                <a:latin typeface="Calibri" panose="020F0502020204030204" pitchFamily="34" charset="0"/>
                <a:ea typeface="Calibri" panose="020F0502020204030204" pitchFamily="34" charset="0"/>
              </a:rPr>
              <a:t>del interesado. </a:t>
            </a:r>
          </a:p>
          <a:p>
            <a:pPr algn="just">
              <a:defRPr/>
            </a:pPr>
            <a:endParaRPr lang="en-GB" sz="4000" spc="-85" dirty="0">
              <a:latin typeface="Calibri" panose="020F0502020204030204" pitchFamily="34" charset="0"/>
              <a:cs typeface="Calibri" panose="020F0502020204030204" pitchFamily="34" charset="0"/>
            </a:endParaRPr>
          </a:p>
          <a:p>
            <a:pPr algn="just"/>
            <a:r>
              <a:rPr lang="es-ES" sz="4000" dirty="0">
                <a:effectLst/>
                <a:latin typeface="Calibri" panose="020F0502020204030204" pitchFamily="34" charset="0"/>
                <a:ea typeface="Calibri" panose="020F0502020204030204" pitchFamily="34" charset="0"/>
              </a:rPr>
              <a:t>La etiqueta de interés legítimo puede ganar también otras formas en casos “delicados”: la gente con antecedentes penales, los niños y otras categorías vulnerables… </a:t>
            </a: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9082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6000" y="2734122"/>
            <a:ext cx="12090400" cy="874598"/>
          </a:xfrm>
          <a:prstGeom prst="rect">
            <a:avLst/>
          </a:prstGeom>
        </p:spPr>
        <p:txBody>
          <a:bodyPr vert="horz" wrap="square" lIns="0" tIns="12700" rIns="0" bIns="0" rtlCol="0">
            <a:spAutoFit/>
          </a:bodyPr>
          <a:lstStyle/>
          <a:p>
            <a:pPr algn="just"/>
            <a:r>
              <a:rPr lang="es-ES" sz="2800" b="1" dirty="0">
                <a:effectLst/>
                <a:latin typeface="Calibri" panose="020F0502020204030204" pitchFamily="34" charset="0"/>
                <a:ea typeface="Calibri" panose="020F0502020204030204" pitchFamily="34" charset="0"/>
                <a:cs typeface="Times New Roman" panose="02020603050405020304" pitchFamily="18" charset="0"/>
              </a:rPr>
              <a:t>Al final de este modulo, serás capaz de:</a:t>
            </a:r>
          </a:p>
          <a:p>
            <a:pPr algn="just"/>
            <a:endParaRPr lang="en-GB" sz="2800" b="1" dirty="0">
              <a:latin typeface="Calibri" panose="020F0502020204030204" pitchFamily="34" charset="0"/>
              <a:cs typeface="Times New Roman" panose="02020603050405020304" pitchFamily="18" charset="0"/>
            </a:endParaRPr>
          </a:p>
        </p:txBody>
      </p:sp>
      <p:sp>
        <p:nvSpPr>
          <p:cNvPr id="3" name="object 3"/>
          <p:cNvSpPr txBox="1"/>
          <p:nvPr/>
        </p:nvSpPr>
        <p:spPr>
          <a:xfrm>
            <a:off x="1016000" y="972671"/>
            <a:ext cx="10871200" cy="1120178"/>
          </a:xfrm>
          <a:prstGeom prst="rect">
            <a:avLst/>
          </a:prstGeom>
        </p:spPr>
        <p:txBody>
          <a:bodyPr vert="horz" wrap="square" lIns="0" tIns="12065" rIns="0" bIns="0" rtlCol="0">
            <a:spAutoFit/>
          </a:bodyPr>
          <a:lstStyle/>
          <a:p>
            <a:pPr marL="12700">
              <a:lnSpc>
                <a:spcPct val="100000"/>
              </a:lnSpc>
              <a:spcBef>
                <a:spcPts val="95"/>
              </a:spcBef>
            </a:pPr>
            <a:r>
              <a:rPr sz="7200" b="1" spc="-1850" dirty="0">
                <a:solidFill>
                  <a:srgbClr val="343433"/>
                </a:solidFill>
                <a:latin typeface="Tahoma"/>
                <a:cs typeface="Tahoma"/>
              </a:rPr>
              <a:t>1</a:t>
            </a:r>
            <a:r>
              <a:rPr sz="7200" b="1" spc="-500" dirty="0">
                <a:solidFill>
                  <a:srgbClr val="343433"/>
                </a:solidFill>
                <a:latin typeface="Tahoma"/>
                <a:cs typeface="Tahoma"/>
              </a:rPr>
              <a:t>.</a:t>
            </a:r>
            <a:r>
              <a:rPr lang="es-ES" sz="7200" b="1" spc="-85" dirty="0">
                <a:solidFill>
                  <a:srgbClr val="343433"/>
                </a:solidFill>
                <a:latin typeface="Tahoma"/>
                <a:ea typeface="Calibri" panose="020F0502020204030204" pitchFamily="34" charset="0"/>
                <a:cs typeface="Tahoma"/>
              </a:rPr>
              <a:t> Objetivos y metas</a:t>
            </a:r>
            <a:endParaRPr sz="7200" dirty="0">
              <a:latin typeface="Tahoma"/>
              <a:cs typeface="Tahoma"/>
            </a:endParaRPr>
          </a:p>
        </p:txBody>
      </p:sp>
      <p:pic>
        <p:nvPicPr>
          <p:cNvPr id="4" name="object 4"/>
          <p:cNvPicPr/>
          <p:nvPr/>
        </p:nvPicPr>
        <p:blipFill>
          <a:blip r:embed="rId2" cstate="print"/>
          <a:stretch>
            <a:fillRect/>
          </a:stretch>
        </p:blipFill>
        <p:spPr>
          <a:xfrm>
            <a:off x="15423261" y="1046746"/>
            <a:ext cx="1838324" cy="1066799"/>
          </a:xfrm>
          <a:prstGeom prst="rect">
            <a:avLst/>
          </a:prstGeom>
        </p:spPr>
      </p:pic>
      <p:grpSp>
        <p:nvGrpSpPr>
          <p:cNvPr id="7" name="Group 2">
            <a:extLst>
              <a:ext uri="{FF2B5EF4-FFF2-40B4-BE49-F238E27FC236}">
                <a16:creationId xmlns:a16="http://schemas.microsoft.com/office/drawing/2014/main" xmlns="" id="{182FD971-7582-46F6-BF10-F255B9505257}"/>
              </a:ext>
            </a:extLst>
          </p:cNvPr>
          <p:cNvGrpSpPr/>
          <p:nvPr/>
        </p:nvGrpSpPr>
        <p:grpSpPr>
          <a:xfrm>
            <a:off x="1246882" y="4047412"/>
            <a:ext cx="6186103" cy="790507"/>
            <a:chOff x="4834470" y="1482096"/>
            <a:chExt cx="6186103" cy="790507"/>
          </a:xfrm>
        </p:grpSpPr>
        <p:sp>
          <p:nvSpPr>
            <p:cNvPr id="11" name="TextBox 8">
              <a:extLst>
                <a:ext uri="{FF2B5EF4-FFF2-40B4-BE49-F238E27FC236}">
                  <a16:creationId xmlns:a16="http://schemas.microsoft.com/office/drawing/2014/main" xmlns="" id="{EF559382-5BC6-4147-90C8-4D908DE12B94}"/>
                </a:ext>
              </a:extLst>
            </p:cNvPr>
            <p:cNvSpPr txBox="1"/>
            <p:nvPr/>
          </p:nvSpPr>
          <p:spPr>
            <a:xfrm>
              <a:off x="5895648" y="1482096"/>
              <a:ext cx="5124925" cy="769441"/>
            </a:xfrm>
            <a:prstGeom prst="rect">
              <a:avLst/>
            </a:prstGeom>
            <a:noFill/>
          </p:spPr>
          <p:txBody>
            <a:bodyPr wrap="square" lIns="108000" rIns="108000" rtlCol="0">
              <a:spAutoFit/>
            </a:bodyPr>
            <a:lstStyle/>
            <a:p>
              <a:pPr lvl="0" fontAlgn="base"/>
              <a:r>
                <a:rPr lang="es-ES" sz="2200" b="1" dirty="0">
                  <a:solidFill>
                    <a:srgbClr val="000000"/>
                  </a:solidFill>
                  <a:effectLst/>
                  <a:ea typeface="Noto Sans Symbols"/>
                  <a:cs typeface="Noto Sans Symbols"/>
                </a:rPr>
                <a:t>Familiarizarte con el RGPD</a:t>
              </a:r>
              <a:endParaRPr lang="es-ES" sz="2200" b="1" dirty="0">
                <a:ea typeface="Noto Sans Symbols"/>
                <a:cs typeface="Noto Sans Symbols"/>
              </a:endParaRPr>
            </a:p>
            <a:p>
              <a:pPr lvl="0" fontAlgn="base"/>
              <a:r>
                <a:rPr lang="es-ES" sz="2200" dirty="0">
                  <a:solidFill>
                    <a:srgbClr val="000000"/>
                  </a:solidFill>
                  <a:effectLst/>
                  <a:latin typeface="Calibri" panose="020F0502020204030204" pitchFamily="34" charset="0"/>
                  <a:ea typeface="Calibri" panose="020F0502020204030204" pitchFamily="34" charset="0"/>
                </a:rPr>
                <a:t>Antecedentes, escala y alcance…</a:t>
              </a:r>
              <a:endParaRPr lang="es-ES" sz="2200" dirty="0">
                <a:effectLst/>
                <a:latin typeface="Calibri" panose="020F0502020204030204" pitchFamily="34" charset="0"/>
                <a:ea typeface="Calibri" panose="020F0502020204030204" pitchFamily="34" charset="0"/>
              </a:endParaRPr>
            </a:p>
          </p:txBody>
        </p:sp>
        <p:sp>
          <p:nvSpPr>
            <p:cNvPr id="9" name="Oval 5">
              <a:extLst>
                <a:ext uri="{FF2B5EF4-FFF2-40B4-BE49-F238E27FC236}">
                  <a16:creationId xmlns:a16="http://schemas.microsoft.com/office/drawing/2014/main" xmlns="" id="{E450FE67-0C42-4C85-8C94-2C99E1B43EC7}"/>
                </a:ext>
              </a:extLst>
            </p:cNvPr>
            <p:cNvSpPr/>
            <p:nvPr/>
          </p:nvSpPr>
          <p:spPr>
            <a:xfrm>
              <a:off x="4834470" y="1491808"/>
              <a:ext cx="780795" cy="7807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solidFill>
              </a:endParaRPr>
            </a:p>
          </p:txBody>
        </p:sp>
      </p:grpSp>
      <p:grpSp>
        <p:nvGrpSpPr>
          <p:cNvPr id="12" name="Group 2">
            <a:extLst>
              <a:ext uri="{FF2B5EF4-FFF2-40B4-BE49-F238E27FC236}">
                <a16:creationId xmlns:a16="http://schemas.microsoft.com/office/drawing/2014/main" xmlns="" id="{48AF574C-433C-4343-A90F-9DFE416DFD22}"/>
              </a:ext>
            </a:extLst>
          </p:cNvPr>
          <p:cNvGrpSpPr/>
          <p:nvPr/>
        </p:nvGrpSpPr>
        <p:grpSpPr>
          <a:xfrm>
            <a:off x="1183379" y="5360093"/>
            <a:ext cx="7503421" cy="790507"/>
            <a:chOff x="4834470" y="1482096"/>
            <a:chExt cx="7503421" cy="790507"/>
          </a:xfrm>
        </p:grpSpPr>
        <p:sp>
          <p:nvSpPr>
            <p:cNvPr id="16" name="TextBox 8">
              <a:extLst>
                <a:ext uri="{FF2B5EF4-FFF2-40B4-BE49-F238E27FC236}">
                  <a16:creationId xmlns:a16="http://schemas.microsoft.com/office/drawing/2014/main" xmlns="" id="{EA0A3824-3737-4177-B92F-8AF4B162DD5A}"/>
                </a:ext>
              </a:extLst>
            </p:cNvPr>
            <p:cNvSpPr txBox="1"/>
            <p:nvPr/>
          </p:nvSpPr>
          <p:spPr>
            <a:xfrm>
              <a:off x="5895648" y="1482096"/>
              <a:ext cx="6442243" cy="769441"/>
            </a:xfrm>
            <a:prstGeom prst="rect">
              <a:avLst/>
            </a:prstGeom>
            <a:noFill/>
          </p:spPr>
          <p:txBody>
            <a:bodyPr wrap="square" lIns="108000" rIns="108000" rtlCol="0">
              <a:spAutoFit/>
            </a:bodyPr>
            <a:lstStyle/>
            <a:p>
              <a:pPr lvl="0" fontAlgn="base"/>
              <a:r>
                <a:rPr lang="es-ES" sz="2200" b="1" dirty="0">
                  <a:solidFill>
                    <a:srgbClr val="000000"/>
                  </a:solidFill>
                  <a:effectLst/>
                  <a:ea typeface="Noto Sans Symbols"/>
                  <a:cs typeface="Noto Sans Symbols"/>
                </a:rPr>
                <a:t>Tomar conciencia sobre tus derechos (digitales)  </a:t>
              </a:r>
              <a:endParaRPr lang="es-ES" sz="2200" b="1" dirty="0">
                <a:ea typeface="Noto Sans Symbols"/>
                <a:cs typeface="Noto Sans Symbols"/>
              </a:endParaRPr>
            </a:p>
            <a:p>
              <a:pPr lvl="0" fontAlgn="base"/>
              <a:r>
                <a:rPr lang="es-ES" sz="2200" dirty="0">
                  <a:solidFill>
                    <a:srgbClr val="000000"/>
                  </a:solidFill>
                  <a:effectLst/>
                  <a:latin typeface="Calibri" panose="020F0502020204030204" pitchFamily="34" charset="0"/>
                  <a:ea typeface="Calibri" panose="020F0502020204030204" pitchFamily="34" charset="0"/>
                </a:rPr>
                <a:t>El derecho al olvido </a:t>
              </a:r>
              <a:endParaRPr lang="es-ES" sz="2200" dirty="0">
                <a:effectLst/>
                <a:latin typeface="Calibri" panose="020F0502020204030204" pitchFamily="34" charset="0"/>
                <a:ea typeface="Calibri" panose="020F0502020204030204" pitchFamily="34" charset="0"/>
              </a:endParaRPr>
            </a:p>
          </p:txBody>
        </p:sp>
        <p:sp>
          <p:nvSpPr>
            <p:cNvPr id="14" name="Oval 5">
              <a:extLst>
                <a:ext uri="{FF2B5EF4-FFF2-40B4-BE49-F238E27FC236}">
                  <a16:creationId xmlns:a16="http://schemas.microsoft.com/office/drawing/2014/main" xmlns="" id="{14EA3F99-097F-4F1D-902D-A7D94DDA5B29}"/>
                </a:ext>
              </a:extLst>
            </p:cNvPr>
            <p:cNvSpPr/>
            <p:nvPr/>
          </p:nvSpPr>
          <p:spPr>
            <a:xfrm>
              <a:off x="4834470" y="1491808"/>
              <a:ext cx="780795" cy="7807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solidFill>
              </a:endParaRPr>
            </a:p>
          </p:txBody>
        </p:sp>
      </p:grpSp>
      <p:grpSp>
        <p:nvGrpSpPr>
          <p:cNvPr id="17" name="Group 2">
            <a:extLst>
              <a:ext uri="{FF2B5EF4-FFF2-40B4-BE49-F238E27FC236}">
                <a16:creationId xmlns:a16="http://schemas.microsoft.com/office/drawing/2014/main" xmlns="" id="{085D909D-84AE-44EC-99CD-AE69100A999D}"/>
              </a:ext>
            </a:extLst>
          </p:cNvPr>
          <p:cNvGrpSpPr/>
          <p:nvPr/>
        </p:nvGrpSpPr>
        <p:grpSpPr>
          <a:xfrm>
            <a:off x="1283827" y="6758922"/>
            <a:ext cx="8698373" cy="790507"/>
            <a:chOff x="4834470" y="1482096"/>
            <a:chExt cx="8698373" cy="790507"/>
          </a:xfrm>
        </p:grpSpPr>
        <p:sp>
          <p:nvSpPr>
            <p:cNvPr id="21" name="TextBox 8">
              <a:extLst>
                <a:ext uri="{FF2B5EF4-FFF2-40B4-BE49-F238E27FC236}">
                  <a16:creationId xmlns:a16="http://schemas.microsoft.com/office/drawing/2014/main" xmlns="" id="{CCA36400-1013-4A26-957A-B62364F73658}"/>
                </a:ext>
              </a:extLst>
            </p:cNvPr>
            <p:cNvSpPr txBox="1"/>
            <p:nvPr/>
          </p:nvSpPr>
          <p:spPr>
            <a:xfrm>
              <a:off x="5895648" y="1482096"/>
              <a:ext cx="7637195" cy="769441"/>
            </a:xfrm>
            <a:prstGeom prst="rect">
              <a:avLst/>
            </a:prstGeom>
            <a:noFill/>
          </p:spPr>
          <p:txBody>
            <a:bodyPr wrap="square" lIns="108000" rIns="108000" rtlCol="0">
              <a:spAutoFit/>
            </a:bodyPr>
            <a:lstStyle/>
            <a:p>
              <a:pPr lvl="0" fontAlgn="base"/>
              <a:r>
                <a:rPr lang="es-ES" sz="2200" b="1" dirty="0">
                  <a:solidFill>
                    <a:srgbClr val="000000"/>
                  </a:solidFill>
                  <a:effectLst/>
                  <a:latin typeface="+mj-lt"/>
                  <a:ea typeface="Noto Sans Symbols"/>
                  <a:cs typeface="Noto Sans Symbols"/>
                </a:rPr>
                <a:t>Entender qué son las cookies y cuál es su alcance</a:t>
              </a:r>
              <a:endParaRPr lang="es-ES" sz="2200" b="1" dirty="0">
                <a:effectLst/>
                <a:latin typeface="+mj-lt"/>
                <a:ea typeface="Noto Sans Symbols"/>
                <a:cs typeface="Noto Sans Symbols"/>
              </a:endParaRPr>
            </a:p>
            <a:p>
              <a:r>
                <a:rPr lang="es-ES" sz="2200" dirty="0">
                  <a:solidFill>
                    <a:srgbClr val="000000"/>
                  </a:solidFill>
                  <a:effectLst/>
                  <a:latin typeface="Calibri" panose="020F0502020204030204" pitchFamily="34" charset="0"/>
                  <a:ea typeface="Calibri" panose="020F0502020204030204" pitchFamily="34" charset="0"/>
                </a:rPr>
                <a:t>Cuando son perjudiciales y cuando no lo son… </a:t>
              </a:r>
              <a:endParaRPr lang="ko-KR" altLang="en-US" sz="2200" b="1" dirty="0">
                <a:cs typeface="Arial" pitchFamily="34" charset="0"/>
              </a:endParaRPr>
            </a:p>
          </p:txBody>
        </p:sp>
        <p:sp>
          <p:nvSpPr>
            <p:cNvPr id="19" name="Oval 5">
              <a:extLst>
                <a:ext uri="{FF2B5EF4-FFF2-40B4-BE49-F238E27FC236}">
                  <a16:creationId xmlns:a16="http://schemas.microsoft.com/office/drawing/2014/main" xmlns="" id="{C7BA9E55-01DD-4A75-814E-4B4A70E8ADF3}"/>
                </a:ext>
              </a:extLst>
            </p:cNvPr>
            <p:cNvSpPr/>
            <p:nvPr/>
          </p:nvSpPr>
          <p:spPr>
            <a:xfrm>
              <a:off x="4834470" y="1491808"/>
              <a:ext cx="780795" cy="7807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solidFill>
              </a:endParaRPr>
            </a:p>
          </p:txBody>
        </p:sp>
      </p:grpSp>
      <p:pic>
        <p:nvPicPr>
          <p:cNvPr id="26" name="Imagen 25">
            <a:extLst>
              <a:ext uri="{FF2B5EF4-FFF2-40B4-BE49-F238E27FC236}">
                <a16:creationId xmlns:a16="http://schemas.microsoft.com/office/drawing/2014/main" xmlns="" id="{8E472351-E12E-4F02-BEC0-AFF3BE12A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4281474"/>
            <a:ext cx="6832876" cy="3904678"/>
          </a:xfrm>
          <a:prstGeom prst="rect">
            <a:avLst/>
          </a:prstGeom>
        </p:spPr>
      </p:pic>
      <p:sp>
        <p:nvSpPr>
          <p:cNvPr id="1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20"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22" name="Immagine 2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23"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903884"/>
            <a:ext cx="16884625" cy="8506816"/>
          </a:xfrm>
          <a:prstGeom prst="rect">
            <a:avLst/>
          </a:prstGeom>
        </p:spPr>
        <p:txBody>
          <a:bodyPr vert="horz" wrap="square" lIns="0" tIns="12065" rIns="0" bIns="0" rtlCol="0">
            <a:spAutoFit/>
          </a:bodyPr>
          <a:lstStyle/>
          <a:p>
            <a:pPr>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n-GB" altLang="es-ES" sz="7200" b="1" spc="-85" dirty="0">
              <a:solidFill>
                <a:srgbClr val="343433"/>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b="1" i="1" dirty="0">
                <a:effectLst/>
                <a:latin typeface="Calibri" panose="020F0502020204030204" pitchFamily="34" charset="0"/>
                <a:ea typeface="Calibri" panose="020F0502020204030204" pitchFamily="34" charset="0"/>
              </a:rPr>
              <a:t>Las cookies de la página web </a:t>
            </a:r>
          </a:p>
          <a:p>
            <a:pPr algn="just"/>
            <a:r>
              <a:rPr lang="es-ES" sz="4000" dirty="0">
                <a:effectLst/>
                <a:latin typeface="Calibri" panose="020F0502020204030204" pitchFamily="34" charset="0"/>
                <a:ea typeface="Calibri" panose="020F0502020204030204" pitchFamily="34" charset="0"/>
              </a:rPr>
              <a:t>El ejemplo más típico en el que estás de acuerdo con el tratamiento de tus datos (digitales) es cuando aceptas las cookies, antes de navegar en cualquier página web a que quieres acceder. </a:t>
            </a:r>
          </a:p>
          <a:p>
            <a:pPr algn="just"/>
            <a:r>
              <a:rPr lang="es-ES" sz="4000" dirty="0">
                <a:effectLst/>
                <a:latin typeface="Calibri" panose="020F0502020204030204" pitchFamily="34" charset="0"/>
                <a:ea typeface="Calibri" panose="020F0502020204030204" pitchFamily="34" charset="0"/>
              </a:rPr>
              <a:t>Las cookies están diseñadas para mejorar tu experiencia de navegación y para permitir a los propietarios de la página web de mantener el acceso, almacenar tus preferencias, y proporcionarte los contenidos localmente relevantes, que es el centro de tu interés.</a:t>
            </a:r>
            <a:endParaRPr lang="en-GB" sz="4000" spc="-85" dirty="0">
              <a:latin typeface="Calibri" panose="020F0502020204030204" pitchFamily="34" charset="0"/>
              <a:cs typeface="Calibri" panose="020F0502020204030204" pitchFamily="34" charset="0"/>
            </a:endParaRPr>
          </a:p>
          <a:p>
            <a:pPr algn="just"/>
            <a:r>
              <a:rPr lang="es-ES" sz="4000" dirty="0">
                <a:effectLst/>
                <a:latin typeface="Calibri" panose="020F0502020204030204" pitchFamily="34" charset="0"/>
                <a:ea typeface="Calibri" panose="020F0502020204030204" pitchFamily="34" charset="0"/>
              </a:rPr>
              <a:t>Debido al claro conflicto de interés, después del </a:t>
            </a:r>
            <a:r>
              <a:rPr lang="es-ES" sz="4000" dirty="0">
                <a:solidFill>
                  <a:srgbClr val="000000"/>
                </a:solidFill>
                <a:effectLst/>
                <a:latin typeface="Calibri" panose="020F0502020204030204" pitchFamily="34" charset="0"/>
                <a:ea typeface="Calibri" panose="020F0502020204030204" pitchFamily="34" charset="0"/>
              </a:rPr>
              <a:t>RGPD</a:t>
            </a:r>
            <a:r>
              <a:rPr lang="es-ES" sz="4000" dirty="0">
                <a:effectLst/>
                <a:latin typeface="Calibri" panose="020F0502020204030204" pitchFamily="34" charset="0"/>
                <a:ea typeface="Calibri" panose="020F0502020204030204" pitchFamily="34" charset="0"/>
              </a:rPr>
              <a:t> los propietarios de la página web se hacen cada vez más preocupados sobre la conciencia de esta herramienta. </a:t>
            </a: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1417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732225" cy="5429050"/>
          </a:xfrm>
          <a:prstGeom prst="rect">
            <a:avLst/>
          </a:prstGeom>
        </p:spPr>
        <p:txBody>
          <a:bodyPr vert="horz" wrap="square" lIns="0" tIns="12065" rIns="0" bIns="0" rtlCol="0">
            <a:spAutoFit/>
          </a:bodyPr>
          <a:lstStyle/>
          <a:p>
            <a:pPr>
              <a:defRPr/>
            </a:pPr>
            <a:r>
              <a:rPr sz="7200" b="1" spc="-400" dirty="0">
                <a:solidFill>
                  <a:schemeClr val="tx1">
                    <a:lumMod val="85000"/>
                    <a:lumOff val="15000"/>
                  </a:schemeClr>
                </a:solidFill>
                <a:latin typeface="Tahoma"/>
                <a:cs typeface="Tahoma"/>
              </a:rPr>
              <a:t>2</a:t>
            </a:r>
            <a:r>
              <a:rPr sz="7200" b="1" spc="-500" dirty="0">
                <a:solidFill>
                  <a:schemeClr val="tx1">
                    <a:lumMod val="85000"/>
                    <a:lumOff val="15000"/>
                  </a:schemeClr>
                </a:solidFill>
                <a:latin typeface="Tahoma"/>
                <a:cs typeface="Tahoma"/>
              </a:rPr>
              <a:t>.</a:t>
            </a:r>
            <a:r>
              <a:rPr lang="es-ES" sz="1800" dirty="0">
                <a:solidFill>
                  <a:schemeClr val="tx1">
                    <a:lumMod val="85000"/>
                    <a:lumOff val="15000"/>
                  </a:schemeClr>
                </a:solidFill>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n-GB" altLang="es-ES" sz="7200" b="1" spc="-85" dirty="0">
              <a:solidFill>
                <a:schemeClr val="tx1">
                  <a:lumMod val="85000"/>
                  <a:lumOff val="15000"/>
                </a:schemeClr>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r>
              <a:rPr lang="es-ES" sz="4000" b="1" i="1" dirty="0">
                <a:effectLst/>
                <a:latin typeface="+mj-lt"/>
                <a:ea typeface="Calibri" panose="020F0502020204030204" pitchFamily="34" charset="0"/>
              </a:rPr>
              <a:t>¿Cuántas cookies hay fuera? </a:t>
            </a:r>
          </a:p>
          <a:p>
            <a:r>
              <a:rPr lang="es-ES" sz="4000" dirty="0">
                <a:effectLst/>
                <a:latin typeface="+mj-lt"/>
                <a:ea typeface="Calibri" panose="020F0502020204030204" pitchFamily="34" charset="0"/>
              </a:rPr>
              <a:t>Eso depende de: </a:t>
            </a:r>
          </a:p>
          <a:p>
            <a:endParaRPr lang="es-ES" sz="4000" dirty="0">
              <a:effectLst/>
              <a:latin typeface="+mj-lt"/>
              <a:ea typeface="Calibri" panose="020F0502020204030204" pitchFamily="34" charset="0"/>
            </a:endParaRPr>
          </a:p>
          <a:p>
            <a:pPr marL="342900" lvl="0" indent="-342900"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DURACIÓN</a:t>
            </a:r>
          </a:p>
          <a:p>
            <a:pPr marL="342900" lvl="0" indent="-342900"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PROCEDENCIA</a:t>
            </a:r>
          </a:p>
          <a:p>
            <a:pPr marL="342900" lvl="0" indent="-342900"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OBJETIVO</a:t>
            </a: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1010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960825" cy="6044603"/>
          </a:xfrm>
          <a:prstGeom prst="rect">
            <a:avLst/>
          </a:prstGeom>
        </p:spPr>
        <p:txBody>
          <a:bodyPr vert="horz" wrap="square" lIns="0" tIns="12065" rIns="0" bIns="0" rtlCol="0">
            <a:spAutoFit/>
          </a:bodyPr>
          <a:lstStyle/>
          <a:p>
            <a:pPr>
              <a:defRPr/>
            </a:pPr>
            <a:r>
              <a:rPr sz="7200" b="1" spc="-400" dirty="0">
                <a:solidFill>
                  <a:schemeClr val="tx1">
                    <a:lumMod val="85000"/>
                    <a:lumOff val="15000"/>
                  </a:schemeClr>
                </a:solidFill>
                <a:latin typeface="Tahoma"/>
                <a:cs typeface="Tahoma"/>
              </a:rPr>
              <a:t>2</a:t>
            </a:r>
            <a:r>
              <a:rPr sz="7200" b="1" spc="-500" dirty="0">
                <a:solidFill>
                  <a:schemeClr val="tx1">
                    <a:lumMod val="85000"/>
                    <a:lumOff val="15000"/>
                  </a:schemeClr>
                </a:solidFill>
                <a:latin typeface="Tahoma"/>
                <a:cs typeface="Tahoma"/>
              </a:rPr>
              <a:t>.</a:t>
            </a:r>
            <a:r>
              <a:rPr lang="es-ES" sz="1800" dirty="0">
                <a:solidFill>
                  <a:schemeClr val="tx1">
                    <a:lumMod val="85000"/>
                    <a:lumOff val="15000"/>
                  </a:schemeClr>
                </a:solidFill>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n-GB" altLang="es-ES" sz="7200" b="1" spc="-85" dirty="0">
              <a:solidFill>
                <a:schemeClr val="tx1">
                  <a:lumMod val="85000"/>
                  <a:lumOff val="15000"/>
                </a:schemeClr>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dirty="0">
                <a:solidFill>
                  <a:srgbClr val="0070C0"/>
                </a:solidFill>
                <a:effectLst/>
                <a:latin typeface="+mj-lt"/>
                <a:ea typeface="Calibri" panose="020F0502020204030204" pitchFamily="34" charset="0"/>
              </a:rPr>
              <a:t>DURACIÓN</a:t>
            </a:r>
            <a:endParaRPr lang="en-GB" sz="4000" spc="-85" dirty="0">
              <a:solidFill>
                <a:srgbClr val="0070C0"/>
              </a:solidFill>
              <a:latin typeface="+mj-lt"/>
              <a:cs typeface="Calibri" panose="020F0502020204030204" pitchFamily="34" charset="0"/>
            </a:endParaRPr>
          </a:p>
          <a:p>
            <a:pPr marL="342900" lvl="0" indent="-342900" algn="just"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Sesiones de cookies – expiran tan pronto como finalices tu sesión   </a:t>
            </a:r>
          </a:p>
          <a:p>
            <a:pPr marL="342900" lvl="0" indent="-342900" algn="just" fontAlgn="base">
              <a:buFont typeface="Arial" panose="020B0604020202020204" pitchFamily="34" charset="0"/>
              <a:buChar char="•"/>
            </a:pPr>
            <a:endParaRPr lang="es-ES" sz="4000" dirty="0">
              <a:effectLst/>
              <a:latin typeface="+mj-lt"/>
              <a:ea typeface="Arial" panose="020B0604020202020204" pitchFamily="34" charset="0"/>
              <a:cs typeface="Arial" panose="020B0604020202020204" pitchFamily="34" charset="0"/>
            </a:endParaRPr>
          </a:p>
          <a:p>
            <a:pPr marL="342900" lvl="0" indent="-342900" algn="just"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Cookies persistentes – se quedan en tu disco duro siempre y cuando no las borres “manualmente”. Las cookies persistentes tienen expiración con fecha de vencimiento vinculada a su código de programación. Técnicamente no deben durar más de 12 meses, pero en práctica pueden vivir mucho más. </a:t>
            </a: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9828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62000" y="1086050"/>
            <a:ext cx="16732225" cy="5429050"/>
          </a:xfrm>
          <a:prstGeom prst="rect">
            <a:avLst/>
          </a:prstGeom>
        </p:spPr>
        <p:txBody>
          <a:bodyPr vert="horz" wrap="square" lIns="0" tIns="12065" rIns="0" bIns="0" rtlCol="0">
            <a:spAutoFit/>
          </a:bodyPr>
          <a:lstStyle/>
          <a:p>
            <a:pPr>
              <a:defRPr/>
            </a:pPr>
            <a:r>
              <a:rPr sz="7200" b="1" spc="-400" dirty="0">
                <a:solidFill>
                  <a:schemeClr val="tx1">
                    <a:lumMod val="85000"/>
                    <a:lumOff val="15000"/>
                  </a:schemeClr>
                </a:solidFill>
                <a:latin typeface="Tahoma"/>
                <a:cs typeface="Tahoma"/>
              </a:rPr>
              <a:t>2</a:t>
            </a:r>
            <a:r>
              <a:rPr sz="7200" b="1" spc="-500" dirty="0">
                <a:solidFill>
                  <a:schemeClr val="tx1">
                    <a:lumMod val="85000"/>
                    <a:lumOff val="15000"/>
                  </a:schemeClr>
                </a:solidFill>
                <a:latin typeface="Tahoma"/>
                <a:cs typeface="Tahoma"/>
              </a:rPr>
              <a:t>.</a:t>
            </a:r>
            <a:r>
              <a:rPr lang="es-ES" sz="1800" dirty="0">
                <a:solidFill>
                  <a:schemeClr val="tx1">
                    <a:lumMod val="85000"/>
                    <a:lumOff val="15000"/>
                  </a:schemeClr>
                </a:solidFill>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n-GB" altLang="es-ES" sz="7200" b="1" spc="-85" dirty="0">
              <a:solidFill>
                <a:schemeClr val="tx1">
                  <a:lumMod val="85000"/>
                  <a:lumOff val="15000"/>
                </a:schemeClr>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dirty="0">
                <a:solidFill>
                  <a:srgbClr val="0070C0"/>
                </a:solidFill>
                <a:effectLst/>
                <a:latin typeface="Calibri" panose="020F0502020204030204" pitchFamily="34" charset="0"/>
                <a:ea typeface="Calibri" panose="020F0502020204030204" pitchFamily="34" charset="0"/>
              </a:rPr>
              <a:t>PROCEDENCIA</a:t>
            </a:r>
            <a:endParaRPr lang="en-GB" sz="4000" spc="-85" dirty="0">
              <a:solidFill>
                <a:srgbClr val="0070C0"/>
              </a:solidFill>
              <a:latin typeface="Calibri" panose="020F0502020204030204" pitchFamily="34" charset="0"/>
              <a:cs typeface="Calibri" panose="020F0502020204030204" pitchFamily="34" charset="0"/>
            </a:endParaRPr>
          </a:p>
          <a:p>
            <a:pPr marL="342900" lvl="0" indent="-342900" algn="just"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Las cookies de origen – se ponen en tu dispositivo (portátil, teléfono, etc.) por la misma página web de su acceso </a:t>
            </a:r>
          </a:p>
          <a:p>
            <a:pPr lvl="0" algn="just" fontAlgn="base"/>
            <a:endParaRPr lang="es-ES" sz="4000" dirty="0">
              <a:effectLst/>
              <a:latin typeface="+mj-lt"/>
              <a:ea typeface="Arial" panose="020B0604020202020204" pitchFamily="34" charset="0"/>
              <a:cs typeface="Arial" panose="020B0604020202020204" pitchFamily="34" charset="0"/>
            </a:endParaRPr>
          </a:p>
          <a:p>
            <a:pPr marL="342900" lvl="0" indent="-342900" algn="just"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Cookies de terceros – se ponen en tu dispositivo – típicamente – por un anunciante que tiene un acuerdo formal con el propietario de la página web.  </a:t>
            </a: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2594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3400" y="952500"/>
            <a:ext cx="17189425" cy="8506816"/>
          </a:xfrm>
          <a:prstGeom prst="rect">
            <a:avLst/>
          </a:prstGeom>
        </p:spPr>
        <p:txBody>
          <a:bodyPr vert="horz" wrap="square" lIns="0" tIns="12065" rIns="0" bIns="0" rtlCol="0">
            <a:spAutoFit/>
          </a:bodyPr>
          <a:lstStyle/>
          <a:p>
            <a:pPr>
              <a:defRPr/>
            </a:pPr>
            <a:r>
              <a:rPr lang="es-ES" sz="7200" b="1" spc="-400" dirty="0">
                <a:solidFill>
                  <a:schemeClr val="tx1">
                    <a:lumMod val="85000"/>
                    <a:lumOff val="15000"/>
                  </a:schemeClr>
                </a:solidFill>
                <a:latin typeface="Tahoma"/>
                <a:cs typeface="Tahoma"/>
              </a:rPr>
              <a:t>2</a:t>
            </a:r>
            <a:r>
              <a:rPr lang="es-ES" sz="7200" b="1" spc="-500" dirty="0">
                <a:solidFill>
                  <a:schemeClr val="tx1">
                    <a:lumMod val="85000"/>
                    <a:lumOff val="15000"/>
                  </a:schemeClr>
                </a:solidFill>
                <a:latin typeface="Tahoma"/>
                <a:cs typeface="Tahoma"/>
              </a:rPr>
              <a:t>.</a:t>
            </a:r>
            <a:r>
              <a:rPr lang="es-ES" sz="1800" dirty="0">
                <a:solidFill>
                  <a:schemeClr val="tx1">
                    <a:lumMod val="85000"/>
                    <a:lumOff val="15000"/>
                  </a:schemeClr>
                </a:solidFill>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s-ES" altLang="es-ES" sz="7200" b="1" spc="-85" dirty="0">
              <a:solidFill>
                <a:schemeClr val="tx1">
                  <a:lumMod val="85000"/>
                  <a:lumOff val="15000"/>
                </a:schemeClr>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dirty="0">
                <a:solidFill>
                  <a:srgbClr val="0070C0"/>
                </a:solidFill>
                <a:effectLst/>
                <a:latin typeface="+mj-lt"/>
                <a:ea typeface="Calibri" panose="020F0502020204030204" pitchFamily="34" charset="0"/>
              </a:rPr>
              <a:t>OBJETIVO</a:t>
            </a:r>
            <a:endParaRPr lang="en-GB" sz="4000" spc="-85" dirty="0">
              <a:solidFill>
                <a:srgbClr val="0070C0"/>
              </a:solidFill>
              <a:latin typeface="+mj-lt"/>
              <a:cs typeface="Calibri" panose="020F0502020204030204" pitchFamily="34" charset="0"/>
            </a:endParaRPr>
          </a:p>
          <a:p>
            <a:pPr marL="342900" lvl="0" indent="-342900" algn="just"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Fuertemente necesario – las cookies que son funcionales (esenciales) para tu experiencia de navegación (guarda el producto que quieres en la lista de compra)</a:t>
            </a:r>
          </a:p>
          <a:p>
            <a:pPr marL="342900" lvl="0" indent="-342900" algn="just"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Preferencias – las cookies que permiten a los propietarios de la página web de retener la información que proporcionará y facilitará tu próxima visita a la página web (guarda las credenciales de acceso) </a:t>
            </a:r>
          </a:p>
          <a:p>
            <a:pPr marL="342900" lvl="0" indent="-342900" algn="just"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Estadísticas – relativamente inofensivas, estas cookies ayudan al propietario de la página web a entender mejor lo que les gusta a los usuarios y lo que miran. </a:t>
            </a:r>
          </a:p>
          <a:p>
            <a:pPr marL="342900" lvl="0" indent="-342900" algn="just"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Marketing – típicamente de procedencia de terceros, estas cookies ayudan a los anunciantes a recopilar información, por ejemplo, sobre la conducta de compra de los clientes.</a:t>
            </a: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2614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903884"/>
            <a:ext cx="17189425" cy="8506816"/>
          </a:xfrm>
          <a:prstGeom prst="rect">
            <a:avLst/>
          </a:prstGeom>
        </p:spPr>
        <p:txBody>
          <a:bodyPr vert="horz" wrap="square" lIns="0" tIns="12065" rIns="0" bIns="0" rtlCol="0">
            <a:spAutoFit/>
          </a:bodyPr>
          <a:lstStyle/>
          <a:p>
            <a:pPr>
              <a:defRPr/>
            </a:pPr>
            <a:r>
              <a:rPr sz="7200" b="1" spc="-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2</a:t>
            </a:r>
            <a:r>
              <a:rPr sz="7200" b="1" spc="-5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
            </a:r>
            <a:r>
              <a:rPr lang="es-ES" sz="180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n-GB" altLang="es-ES" sz="7200" b="1" spc="-85"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defRPr/>
            </a:pPr>
            <a:endParaRPr lang="en-GB" altLang="es-ES" sz="4000" dirty="0">
              <a:latin typeface="Calibri" panose="020F0502020204030204" pitchFamily="34" charset="0"/>
              <a:cs typeface="Calibri" panose="020F0502020204030204" pitchFamily="34" charset="0"/>
            </a:endParaRPr>
          </a:p>
          <a:p>
            <a:pPr algn="just"/>
            <a:r>
              <a:rPr lang="es-ES" sz="4000" b="1" i="1" dirty="0">
                <a:effectLst/>
                <a:latin typeface="Calibri" panose="020F0502020204030204" pitchFamily="34" charset="0"/>
                <a:ea typeface="Calibri" panose="020F0502020204030204" pitchFamily="34" charset="0"/>
              </a:rPr>
              <a:t>¿Deberías aceptar las cookies?</a:t>
            </a:r>
          </a:p>
          <a:p>
            <a:pPr algn="just"/>
            <a:r>
              <a:rPr lang="es-ES" sz="4000" dirty="0">
                <a:effectLst/>
                <a:latin typeface="Calibri" panose="020F0502020204030204" pitchFamily="34" charset="0"/>
                <a:ea typeface="Calibri" panose="020F0502020204030204" pitchFamily="34" charset="0"/>
              </a:rPr>
              <a:t>Técnicamente hablando, no estás obligado a aceptar las cookies. El </a:t>
            </a:r>
            <a:r>
              <a:rPr lang="es-ES" sz="4000" dirty="0">
                <a:solidFill>
                  <a:srgbClr val="000000"/>
                </a:solidFill>
                <a:effectLst/>
                <a:latin typeface="Calibri" panose="020F0502020204030204" pitchFamily="34" charset="0"/>
                <a:ea typeface="Calibri" panose="020F0502020204030204" pitchFamily="34" charset="0"/>
              </a:rPr>
              <a:t>RGPD</a:t>
            </a:r>
            <a:r>
              <a:rPr lang="es-ES" sz="4000" dirty="0">
                <a:effectLst/>
                <a:latin typeface="Calibri" panose="020F0502020204030204" pitchFamily="34" charset="0"/>
                <a:ea typeface="Calibri" panose="020F0502020204030204" pitchFamily="34" charset="0"/>
              </a:rPr>
              <a:t> está diseñado para concienciarte sobre la existencia y el uso que hacen los propietarios de la página web y terceros.  </a:t>
            </a:r>
          </a:p>
          <a:p>
            <a:pPr algn="just"/>
            <a:r>
              <a:rPr lang="es-ES" sz="4000" dirty="0">
                <a:effectLst/>
                <a:latin typeface="Calibri" panose="020F0502020204030204" pitchFamily="34" charset="0"/>
                <a:ea typeface="Calibri" panose="020F0502020204030204" pitchFamily="34" charset="0"/>
              </a:rPr>
              <a:t> </a:t>
            </a:r>
          </a:p>
          <a:p>
            <a:pPr algn="just"/>
            <a:r>
              <a:rPr lang="es-ES" sz="4000" dirty="0">
                <a:effectLst/>
                <a:latin typeface="Calibri" panose="020F0502020204030204" pitchFamily="34" charset="0"/>
                <a:ea typeface="Calibri" panose="020F0502020204030204" pitchFamily="34" charset="0"/>
              </a:rPr>
              <a:t>Eso te ayuda a tomar mejores decisiones sobre a quién les estás dando tus datos y para que… </a:t>
            </a:r>
          </a:p>
          <a:p>
            <a:pPr algn="just"/>
            <a:r>
              <a:rPr lang="es-ES" sz="4000" dirty="0">
                <a:effectLst/>
                <a:latin typeface="Calibri" panose="020F0502020204030204" pitchFamily="34" charset="0"/>
                <a:ea typeface="Calibri" panose="020F0502020204030204" pitchFamily="34" charset="0"/>
              </a:rPr>
              <a:t> </a:t>
            </a:r>
          </a:p>
          <a:p>
            <a:pPr algn="just"/>
            <a:r>
              <a:rPr lang="es-ES" sz="4000" dirty="0">
                <a:effectLst/>
                <a:latin typeface="Calibri" panose="020F0502020204030204" pitchFamily="34" charset="0"/>
                <a:ea typeface="Calibri" panose="020F0502020204030204" pitchFamily="34" charset="0"/>
              </a:rPr>
              <a:t>…Sin embargo, si es este el caso, los propietarios de la página web podrían conservar el derecho a bloquear el acceso a su página web o limitar sus funciones y tu experiencia de navegación general.  </a:t>
            </a: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366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808425" cy="6660157"/>
          </a:xfrm>
          <a:prstGeom prst="rect">
            <a:avLst/>
          </a:prstGeom>
        </p:spPr>
        <p:txBody>
          <a:bodyPr vert="horz" wrap="square" lIns="0" tIns="12065" rIns="0" bIns="0" rtlCol="0">
            <a:spAutoFit/>
          </a:bodyPr>
          <a:lstStyle/>
          <a:p>
            <a:pPr>
              <a:defRPr/>
            </a:pPr>
            <a:r>
              <a:rPr lang="es-ES" sz="7200" b="1" spc="-400" dirty="0">
                <a:solidFill>
                  <a:schemeClr val="tx1">
                    <a:lumMod val="85000"/>
                    <a:lumOff val="15000"/>
                  </a:schemeClr>
                </a:solidFill>
                <a:latin typeface="Tahoma"/>
                <a:cs typeface="Tahoma"/>
              </a:rPr>
              <a:t>2</a:t>
            </a:r>
            <a:r>
              <a:rPr lang="es-ES" sz="7200" b="1" spc="-500" dirty="0">
                <a:solidFill>
                  <a:schemeClr val="tx1">
                    <a:lumMod val="85000"/>
                    <a:lumOff val="15000"/>
                  </a:schemeClr>
                </a:solidFill>
                <a:latin typeface="Tahoma"/>
                <a:cs typeface="Tahoma"/>
              </a:rPr>
              <a:t>.</a:t>
            </a:r>
            <a:r>
              <a:rPr lang="es-ES" sz="1800" dirty="0">
                <a:solidFill>
                  <a:schemeClr val="tx1">
                    <a:lumMod val="85000"/>
                    <a:lumOff val="15000"/>
                  </a:schemeClr>
                </a:solidFill>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s-ES" altLang="es-ES" sz="7200" b="1" spc="-85" dirty="0">
              <a:solidFill>
                <a:schemeClr val="tx1">
                  <a:lumMod val="85000"/>
                  <a:lumOff val="15000"/>
                </a:schemeClr>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b="1" i="1" dirty="0">
                <a:effectLst/>
                <a:latin typeface="+mj-lt"/>
                <a:ea typeface="Calibri" panose="020F0502020204030204" pitchFamily="34" charset="0"/>
              </a:rPr>
              <a:t>Las Cookies no son una amenaza cuando… </a:t>
            </a:r>
          </a:p>
          <a:p>
            <a:pPr lvl="0" algn="just" fontAlgn="base"/>
            <a:r>
              <a:rPr lang="es-ES" sz="4000" dirty="0">
                <a:effectLst/>
                <a:latin typeface="+mj-lt"/>
                <a:ea typeface="Arial" panose="020B0604020202020204" pitchFamily="34" charset="0"/>
                <a:cs typeface="Arial" panose="020B0604020202020204" pitchFamily="34" charset="0"/>
              </a:rPr>
              <a:t>La página web que estás visitando es muy fiable (por ejemplo, tu cuenta en Facebook)</a:t>
            </a:r>
          </a:p>
          <a:p>
            <a:pPr marL="342900" lvl="0" indent="-342900" algn="just"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Te ayudan a mejorar tu experiencia de usuario (por ejemplo, compra online, operaciones bancarias online, etc.)</a:t>
            </a:r>
          </a:p>
          <a:p>
            <a:pPr marL="342900" lvl="0" indent="-342900" algn="just"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Te ahorran tiempo y recursos – especialmente cuando accedes repetidamente a tus páginas web favoritas (por ejemplo, la cuenta del correo) </a:t>
            </a:r>
          </a:p>
          <a:p>
            <a:pPr marL="571500" indent="-571500" algn="just">
              <a:buFont typeface="Arial" panose="020B0604020202020204" pitchFamily="34" charset="0"/>
              <a:buChar char="•"/>
              <a:defRPr/>
            </a:pPr>
            <a:endParaRPr lang="en-GB" sz="4000" spc="-85"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3548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7068839" cy="8506816"/>
          </a:xfrm>
          <a:prstGeom prst="rect">
            <a:avLst/>
          </a:prstGeom>
        </p:spPr>
        <p:txBody>
          <a:bodyPr vert="horz" wrap="square" lIns="0" tIns="12065" rIns="0" bIns="0" rtlCol="0">
            <a:spAutoFit/>
          </a:bodyPr>
          <a:lstStyle/>
          <a:p>
            <a:pPr>
              <a:defRPr/>
            </a:pPr>
            <a:r>
              <a:rPr lang="es-ES" sz="7200" b="1" spc="-400" dirty="0">
                <a:solidFill>
                  <a:schemeClr val="tx1">
                    <a:lumMod val="85000"/>
                    <a:lumOff val="15000"/>
                  </a:schemeClr>
                </a:solidFill>
                <a:latin typeface="Tahoma"/>
                <a:cs typeface="Tahoma"/>
              </a:rPr>
              <a:t>2</a:t>
            </a:r>
            <a:r>
              <a:rPr lang="es-ES" sz="7200" b="1" spc="-500" dirty="0">
                <a:solidFill>
                  <a:schemeClr val="tx1">
                    <a:lumMod val="85000"/>
                    <a:lumOff val="15000"/>
                  </a:schemeClr>
                </a:solidFill>
                <a:latin typeface="Tahoma"/>
                <a:cs typeface="Tahoma"/>
              </a:rPr>
              <a:t>.</a:t>
            </a:r>
            <a:r>
              <a:rPr lang="es-ES" sz="1800" dirty="0">
                <a:solidFill>
                  <a:schemeClr val="tx1">
                    <a:lumMod val="85000"/>
                    <a:lumOff val="15000"/>
                  </a:schemeClr>
                </a:solidFill>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s-ES" altLang="es-ES" sz="7200" b="1" spc="-85" dirty="0">
              <a:solidFill>
                <a:schemeClr val="tx1">
                  <a:lumMod val="85000"/>
                  <a:lumOff val="15000"/>
                </a:schemeClr>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b="1" i="1" spc="-85" dirty="0">
                <a:latin typeface="+mj-lt"/>
                <a:cs typeface="Calibri" panose="020F0502020204030204" pitchFamily="34" charset="0"/>
              </a:rPr>
              <a:t>No deberías aceptar las cookies cuando ves estas</a:t>
            </a:r>
          </a:p>
          <a:p>
            <a:pPr marL="571500" indent="-571500" algn="just">
              <a:buFont typeface="Arial" panose="020B0604020202020204" pitchFamily="34" charset="0"/>
              <a:buChar char="•"/>
              <a:defRPr/>
            </a:pPr>
            <a:r>
              <a:rPr lang="es-ES" sz="4000" dirty="0">
                <a:effectLst/>
                <a:latin typeface="+mj-lt"/>
                <a:ea typeface="Arial" panose="020B0604020202020204" pitchFamily="34" charset="0"/>
                <a:cs typeface="Arial" panose="020B0604020202020204" pitchFamily="34" charset="0"/>
              </a:rPr>
              <a:t>La página web que estás visitando NO está encriptada – el icono del candado junto a la URL no está bloqueado </a:t>
            </a:r>
            <a:r>
              <a:rPr lang="es-ES" sz="4000" spc="-85" dirty="0">
                <a:latin typeface="+mj-lt"/>
                <a:cs typeface="Calibri" panose="020F0502020204030204" pitchFamily="34" charset="0"/>
              </a:rPr>
              <a:t>(	← página web encriptada, 👍 ). </a:t>
            </a:r>
            <a:r>
              <a:rPr lang="es-ES" sz="4000" spc="-85" dirty="0">
                <a:latin typeface="+mj-lt"/>
                <a:cs typeface="Arial" panose="020B0604020202020204" pitchFamily="34" charset="0"/>
              </a:rPr>
              <a:t>P</a:t>
            </a:r>
            <a:r>
              <a:rPr lang="es-ES" sz="4000" dirty="0">
                <a:latin typeface="+mj-lt"/>
                <a:ea typeface="Arial" panose="020B0604020202020204" pitchFamily="34" charset="0"/>
                <a:cs typeface="Arial" panose="020B0604020202020204" pitchFamily="34" charset="0"/>
              </a:rPr>
              <a:t>or sí, estas </a:t>
            </a:r>
            <a:r>
              <a:rPr lang="es-ES" sz="4000" dirty="0">
                <a:effectLst/>
                <a:latin typeface="+mj-lt"/>
                <a:ea typeface="Arial" panose="020B0604020202020204" pitchFamily="34" charset="0"/>
                <a:cs typeface="Arial" panose="020B0604020202020204" pitchFamily="34" charset="0"/>
              </a:rPr>
              <a:t>páginas web no son peligrosas, pero pueden no estar preparadas para las violaciones de datos… mantén un ojo abierto. </a:t>
            </a:r>
            <a:endParaRPr lang="es-ES" sz="4000" spc="-85" dirty="0">
              <a:latin typeface="+mj-lt"/>
              <a:cs typeface="Calibri" panose="020F0502020204030204" pitchFamily="34" charset="0"/>
            </a:endParaRPr>
          </a:p>
          <a:p>
            <a:pPr marL="342900" lvl="0" indent="-342900"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Las Cookies de terceros. Otra vez, estas cookies no son peligrosas, pero si estás particularmente preocupado por tu privacidad (digital), puede no gustarte la idea de alguien que examine tus datos.</a:t>
            </a:r>
          </a:p>
          <a:p>
            <a:pPr marL="342900" lvl="0" indent="-342900"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Siempre que tu antivirus detecte actividades sospechosas.</a:t>
            </a:r>
          </a:p>
          <a:p>
            <a:pPr marL="342900" lvl="0" indent="-342900" fontAlgn="base">
              <a:buFont typeface="Arial" panose="020B0604020202020204" pitchFamily="34" charset="0"/>
              <a:buChar char="•"/>
            </a:pPr>
            <a:r>
              <a:rPr lang="es-ES" sz="4000" dirty="0">
                <a:effectLst/>
                <a:latin typeface="+mj-lt"/>
                <a:ea typeface="Arial" panose="020B0604020202020204" pitchFamily="34" charset="0"/>
                <a:cs typeface="Arial" panose="020B0604020202020204" pitchFamily="34" charset="0"/>
              </a:rPr>
              <a:t>En cualquier caso, necesitas proporcionar la página web con información altamente sensible (cuenta bancaria, escaneo y copia del DNI, etc.). </a:t>
            </a:r>
          </a:p>
        </p:txBody>
      </p:sp>
      <p:pic>
        <p:nvPicPr>
          <p:cNvPr id="4" name="object 4"/>
          <p:cNvPicPr/>
          <p:nvPr/>
        </p:nvPicPr>
        <p:blipFill>
          <a:blip r:embed="rId2" cstate="print"/>
          <a:stretch>
            <a:fillRect/>
          </a:stretch>
        </p:blipFill>
        <p:spPr>
          <a:xfrm>
            <a:off x="15544800" y="266700"/>
            <a:ext cx="1838324" cy="1066799"/>
          </a:xfrm>
          <a:prstGeom prst="rect">
            <a:avLst/>
          </a:prstGeom>
        </p:spPr>
      </p:pic>
      <p:pic>
        <p:nvPicPr>
          <p:cNvPr id="2" name="Immagine 1"/>
          <p:cNvPicPr>
            <a:picLocks noChangeAspect="1"/>
          </p:cNvPicPr>
          <p:nvPr/>
        </p:nvPicPr>
        <p:blipFill>
          <a:blip r:embed="rId3"/>
          <a:stretch>
            <a:fillRect/>
          </a:stretch>
        </p:blipFill>
        <p:spPr>
          <a:xfrm>
            <a:off x="10972800" y="2324100"/>
            <a:ext cx="1152524" cy="1152524"/>
          </a:xfrm>
          <a:prstGeom prst="rect">
            <a:avLst/>
          </a:prstGeom>
        </p:spPr>
      </p:pic>
      <p:pic>
        <p:nvPicPr>
          <p:cNvPr id="7" name="Immagine 6"/>
          <p:cNvPicPr>
            <a:picLocks noChangeAspect="1"/>
          </p:cNvPicPr>
          <p:nvPr/>
        </p:nvPicPr>
        <p:blipFill>
          <a:blip r:embed="rId4"/>
          <a:stretch>
            <a:fillRect/>
          </a:stretch>
        </p:blipFill>
        <p:spPr>
          <a:xfrm>
            <a:off x="8453438" y="3924300"/>
            <a:ext cx="614362" cy="707447"/>
          </a:xfrm>
          <a:prstGeom prst="rect">
            <a:avLst/>
          </a:prstGeom>
          <a:ln>
            <a:solidFill>
              <a:srgbClr val="0070C0"/>
            </a:solidFill>
          </a:ln>
        </p:spPr>
      </p:pic>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1"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6396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884625" cy="5429050"/>
          </a:xfrm>
          <a:prstGeom prst="rect">
            <a:avLst/>
          </a:prstGeom>
        </p:spPr>
        <p:txBody>
          <a:bodyPr vert="horz" wrap="square" lIns="0" tIns="12065" rIns="0" bIns="0" rtlCol="0">
            <a:spAutoFit/>
          </a:bodyPr>
          <a:lstStyle/>
          <a:p>
            <a:pPr>
              <a:defRPr/>
            </a:pPr>
            <a:r>
              <a:rPr lang="es-ES" sz="7200" b="1" spc="-400" dirty="0">
                <a:solidFill>
                  <a:schemeClr val="tx1">
                    <a:lumMod val="85000"/>
                    <a:lumOff val="15000"/>
                  </a:schemeClr>
                </a:solidFill>
                <a:latin typeface="Tahoma"/>
                <a:cs typeface="Tahoma"/>
              </a:rPr>
              <a:t>2</a:t>
            </a:r>
            <a:r>
              <a:rPr lang="es-ES" sz="7200" b="1" spc="-500" dirty="0">
                <a:solidFill>
                  <a:schemeClr val="tx1">
                    <a:lumMod val="85000"/>
                    <a:lumOff val="15000"/>
                  </a:schemeClr>
                </a:solidFill>
                <a:latin typeface="Tahoma"/>
                <a:cs typeface="Tahoma"/>
              </a:rPr>
              <a:t>.</a:t>
            </a:r>
            <a:r>
              <a:rPr lang="es-ES" sz="1800" dirty="0">
                <a:solidFill>
                  <a:schemeClr val="tx1">
                    <a:lumMod val="85000"/>
                    <a:lumOff val="15000"/>
                  </a:schemeClr>
                </a:solidFill>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s-ES" altLang="es-ES" sz="7200" b="1" spc="-85" dirty="0">
              <a:solidFill>
                <a:schemeClr val="tx1">
                  <a:lumMod val="85000"/>
                  <a:lumOff val="15000"/>
                </a:schemeClr>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i="1" dirty="0">
                <a:solidFill>
                  <a:srgbClr val="00B0F0"/>
                </a:solidFill>
                <a:effectLst/>
                <a:latin typeface="Calibri" panose="020F0502020204030204" pitchFamily="34" charset="0"/>
                <a:ea typeface="Calibri" panose="020F0502020204030204" pitchFamily="34" charset="0"/>
              </a:rPr>
              <a:t>POR EJEMPLO</a:t>
            </a:r>
            <a:r>
              <a:rPr lang="en-GB" sz="4000" b="1" i="1" spc="-85" dirty="0">
                <a:latin typeface="Calibri" panose="020F0502020204030204" pitchFamily="34" charset="0"/>
                <a:cs typeface="Calibri" panose="020F0502020204030204" pitchFamily="34" charset="0"/>
              </a:rPr>
              <a:t>: </a:t>
            </a:r>
            <a:r>
              <a:rPr lang="es-ES" sz="4000" b="1" i="1" dirty="0">
                <a:effectLst/>
                <a:latin typeface="Calibri" panose="020F0502020204030204" pitchFamily="34" charset="0"/>
                <a:ea typeface="Calibri" panose="020F0502020204030204" pitchFamily="34" charset="0"/>
              </a:rPr>
              <a:t>Las cookies de la página web, la página web de la Comisión Europea</a:t>
            </a:r>
            <a:r>
              <a:rPr lang="en-GB" sz="4000" b="1" i="1" spc="-85" dirty="0">
                <a:latin typeface="Calibri" panose="020F0502020204030204" pitchFamily="34" charset="0"/>
                <a:cs typeface="Calibri" panose="020F0502020204030204" pitchFamily="34" charset="0"/>
              </a:rPr>
              <a:t>:</a:t>
            </a:r>
          </a:p>
          <a:p>
            <a:pPr algn="just"/>
            <a:r>
              <a:rPr lang="es-ES" sz="4000" dirty="0">
                <a:effectLst/>
                <a:latin typeface="Calibri" panose="020F0502020204030204" pitchFamily="34" charset="0"/>
                <a:ea typeface="Calibri" panose="020F0502020204030204" pitchFamily="34" charset="0"/>
              </a:rPr>
              <a:t>…La página web de la Comisión europea depende sobre todo de las cookies de origen de tres tipos principales:  </a:t>
            </a:r>
          </a:p>
          <a:p>
            <a:pPr algn="just">
              <a:defRPr/>
            </a:pPr>
            <a:endParaRPr lang="en-US" sz="4000" spc="-85" dirty="0">
              <a:latin typeface="Calibri" panose="020F0502020204030204" pitchFamily="34" charset="0"/>
              <a:cs typeface="Calibri" panose="020F0502020204030204" pitchFamily="34" charset="0"/>
            </a:endParaRPr>
          </a:p>
          <a:p>
            <a:pPr algn="just">
              <a:defRPr/>
            </a:pPr>
            <a:endParaRPr lang="en-US" sz="4000" spc="-85"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pic>
        <p:nvPicPr>
          <p:cNvPr id="7" name="Immagine 6"/>
          <p:cNvPicPr>
            <a:picLocks noChangeAspect="1"/>
          </p:cNvPicPr>
          <p:nvPr/>
        </p:nvPicPr>
        <p:blipFill>
          <a:blip r:embed="rId3"/>
          <a:stretch>
            <a:fillRect/>
          </a:stretch>
        </p:blipFill>
        <p:spPr>
          <a:xfrm>
            <a:off x="3813614" y="5676900"/>
            <a:ext cx="10660771" cy="2483475"/>
          </a:xfrm>
          <a:prstGeom prst="rect">
            <a:avLst/>
          </a:prstGeom>
          <a:ln w="28575">
            <a:solidFill>
              <a:srgbClr val="FF0000"/>
            </a:solidFill>
          </a:ln>
        </p:spPr>
      </p:pic>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10" name="Immagin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1"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5171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700450" cy="4813497"/>
          </a:xfrm>
          <a:prstGeom prst="rect">
            <a:avLst/>
          </a:prstGeom>
        </p:spPr>
        <p:txBody>
          <a:bodyPr vert="horz" wrap="square" lIns="0" tIns="12065" rIns="0" bIns="0" rtlCol="0">
            <a:spAutoFit/>
          </a:bodyPr>
          <a:lstStyle/>
          <a:p>
            <a:pPr>
              <a:defRPr/>
            </a:pPr>
            <a:r>
              <a:rPr lang="es-ES" sz="7200" b="1" spc="-400" dirty="0">
                <a:solidFill>
                  <a:schemeClr val="tx1">
                    <a:lumMod val="85000"/>
                    <a:lumOff val="15000"/>
                  </a:schemeClr>
                </a:solidFill>
                <a:latin typeface="Tahoma"/>
                <a:cs typeface="Tahoma"/>
              </a:rPr>
              <a:t>2</a:t>
            </a:r>
            <a:r>
              <a:rPr lang="es-ES" sz="7200" b="1" spc="-500" dirty="0">
                <a:solidFill>
                  <a:schemeClr val="tx1">
                    <a:lumMod val="85000"/>
                    <a:lumOff val="15000"/>
                  </a:schemeClr>
                </a:solidFill>
                <a:latin typeface="Tahoma"/>
                <a:cs typeface="Tahoma"/>
              </a:rPr>
              <a:t>.</a:t>
            </a:r>
            <a:r>
              <a:rPr lang="es-ES" sz="1800" dirty="0">
                <a:solidFill>
                  <a:schemeClr val="tx1">
                    <a:lumMod val="85000"/>
                    <a:lumOff val="15000"/>
                  </a:schemeClr>
                </a:solidFill>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s-ES" altLang="es-ES" sz="7200" b="1" spc="-85" dirty="0">
              <a:solidFill>
                <a:schemeClr val="tx1">
                  <a:lumMod val="85000"/>
                  <a:lumOff val="15000"/>
                </a:schemeClr>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endParaRPr lang="en-US" sz="4000" b="1" i="1" spc="-85" dirty="0">
              <a:latin typeface="Calibri" panose="020F0502020204030204" pitchFamily="34" charset="0"/>
              <a:cs typeface="Calibri" panose="020F0502020204030204" pitchFamily="34" charset="0"/>
            </a:endParaRPr>
          </a:p>
          <a:p>
            <a:pPr algn="just">
              <a:defRPr/>
            </a:pPr>
            <a:endParaRPr lang="en-US" sz="4000" b="1" i="1" spc="-85" dirty="0">
              <a:latin typeface="Calibri" panose="020F0502020204030204" pitchFamily="34" charset="0"/>
              <a:cs typeface="Calibri" panose="020F0502020204030204" pitchFamily="34" charset="0"/>
            </a:endParaRPr>
          </a:p>
          <a:p>
            <a:pPr algn="just">
              <a:defRPr/>
            </a:pPr>
            <a:endParaRPr lang="en-US" sz="4000" b="1" i="1" spc="-85" dirty="0">
              <a:latin typeface="Calibri" panose="020F0502020204030204" pitchFamily="34" charset="0"/>
              <a:cs typeface="Calibri" panose="020F0502020204030204" pitchFamily="34" charset="0"/>
            </a:endParaRPr>
          </a:p>
          <a:p>
            <a:pPr algn="just">
              <a:defRPr/>
            </a:pPr>
            <a:endParaRPr lang="en-US" sz="4000" b="1" i="1" spc="-85" dirty="0">
              <a:latin typeface="Calibri" panose="020F0502020204030204" pitchFamily="34" charset="0"/>
              <a:cs typeface="Calibri" panose="020F0502020204030204" pitchFamily="34" charset="0"/>
            </a:endParaRPr>
          </a:p>
          <a:p>
            <a:pPr algn="just">
              <a:defRPr/>
            </a:pPr>
            <a:endParaRPr lang="en-US" sz="4000" spc="-85"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graphicFrame>
        <p:nvGraphicFramePr>
          <p:cNvPr id="2" name="Tabella 1"/>
          <p:cNvGraphicFramePr>
            <a:graphicFrameLocks noGrp="1"/>
          </p:cNvGraphicFramePr>
          <p:nvPr>
            <p:extLst>
              <p:ext uri="{D42A27DB-BD31-4B8C-83A1-F6EECF244321}">
                <p14:modId xmlns:p14="http://schemas.microsoft.com/office/powerpoint/2010/main" val="3283219599"/>
              </p:ext>
            </p:extLst>
          </p:nvPr>
        </p:nvGraphicFramePr>
        <p:xfrm>
          <a:off x="793775" y="3162300"/>
          <a:ext cx="16960824" cy="5029200"/>
        </p:xfrm>
        <a:graphic>
          <a:graphicData uri="http://schemas.openxmlformats.org/drawingml/2006/table">
            <a:tbl>
              <a:tblPr firstRow="1" bandRow="1">
                <a:tableStyleId>{5C22544A-7EE6-4342-B048-85BDC9FD1C3A}</a:tableStyleId>
              </a:tblPr>
              <a:tblGrid>
                <a:gridCol w="5653608">
                  <a:extLst>
                    <a:ext uri="{9D8B030D-6E8A-4147-A177-3AD203B41FA5}">
                      <a16:colId xmlns:a16="http://schemas.microsoft.com/office/drawing/2014/main" xmlns="" val="165019255"/>
                    </a:ext>
                  </a:extLst>
                </a:gridCol>
                <a:gridCol w="5653608">
                  <a:extLst>
                    <a:ext uri="{9D8B030D-6E8A-4147-A177-3AD203B41FA5}">
                      <a16:colId xmlns:a16="http://schemas.microsoft.com/office/drawing/2014/main" xmlns="" val="73854154"/>
                    </a:ext>
                  </a:extLst>
                </a:gridCol>
                <a:gridCol w="5653608">
                  <a:extLst>
                    <a:ext uri="{9D8B030D-6E8A-4147-A177-3AD203B41FA5}">
                      <a16:colId xmlns:a16="http://schemas.microsoft.com/office/drawing/2014/main" xmlns="" val="20975756"/>
                    </a:ext>
                  </a:extLst>
                </a:gridCol>
              </a:tblGrid>
              <a:tr h="355600">
                <a:tc>
                  <a:txBody>
                    <a:bodyPr/>
                    <a:lstStyle/>
                    <a:p>
                      <a:pPr lvl="0" algn="ctr" fontAlgn="base"/>
                      <a:r>
                        <a:rPr lang="es-ES" sz="2400" b="1" dirty="0">
                          <a:solidFill>
                            <a:schemeClr val="lt1"/>
                          </a:solidFill>
                          <a:effectLst/>
                          <a:latin typeface="+mn-lt"/>
                          <a:ea typeface="+mn-ea"/>
                          <a:cs typeface="+mn-cs"/>
                        </a:rPr>
                        <a:t>Almacenar las preferencias de los visitantes</a:t>
                      </a:r>
                    </a:p>
                  </a:txBody>
                  <a:tcPr/>
                </a:tc>
                <a:tc>
                  <a:txBody>
                    <a:bodyPr/>
                    <a:lstStyle/>
                    <a:p>
                      <a:pPr lvl="0" algn="ctr" fontAlgn="base"/>
                      <a:r>
                        <a:rPr lang="es-ES" sz="2400" b="1" dirty="0">
                          <a:solidFill>
                            <a:schemeClr val="lt1"/>
                          </a:solidFill>
                          <a:effectLst/>
                          <a:latin typeface="+mn-lt"/>
                          <a:ea typeface="+mn-ea"/>
                          <a:cs typeface="+mn-cs"/>
                        </a:rPr>
                        <a:t>Cookies de funcionamiento</a:t>
                      </a:r>
                    </a:p>
                  </a:txBody>
                  <a:tcPr/>
                </a:tc>
                <a:tc>
                  <a:txBody>
                    <a:bodyPr/>
                    <a:lstStyle/>
                    <a:p>
                      <a:pPr lvl="0" algn="ctr" fontAlgn="base"/>
                      <a:r>
                        <a:rPr lang="es-ES" sz="2400" b="1" dirty="0">
                          <a:solidFill>
                            <a:schemeClr val="lt1"/>
                          </a:solidFill>
                          <a:effectLst/>
                          <a:latin typeface="+mn-lt"/>
                          <a:ea typeface="+mn-ea"/>
                          <a:cs typeface="+mn-cs"/>
                        </a:rPr>
                        <a:t>Cookies de análisis</a:t>
                      </a:r>
                    </a:p>
                  </a:txBody>
                  <a:tcPr/>
                </a:tc>
                <a:extLst>
                  <a:ext uri="{0D108BD9-81ED-4DB2-BD59-A6C34878D82A}">
                    <a16:rowId xmlns:a16="http://schemas.microsoft.com/office/drawing/2014/main" xmlns="" val="1485360336"/>
                  </a:ext>
                </a:extLst>
              </a:tr>
              <a:tr h="355600">
                <a:tc>
                  <a:txBody>
                    <a:bodyPr/>
                    <a:lstStyle/>
                    <a:p>
                      <a:r>
                        <a:rPr lang="es-ES" sz="2400" b="1" dirty="0">
                          <a:solidFill>
                            <a:schemeClr val="dk1"/>
                          </a:solidFill>
                          <a:effectLst/>
                          <a:latin typeface="+mn-lt"/>
                          <a:ea typeface="+mn-ea"/>
                          <a:cs typeface="+mn-cs"/>
                        </a:rPr>
                        <a:t>Accesible por el equipo de TI, llevan un registro de:  </a:t>
                      </a:r>
                    </a:p>
                    <a:p>
                      <a:pPr marL="0" marR="0" indent="0" algn="just" defTabSz="914400" eaLnBrk="1" fontAlgn="auto" latinLnBrk="0" hangingPunct="1">
                        <a:lnSpc>
                          <a:spcPct val="100000"/>
                        </a:lnSpc>
                        <a:spcBef>
                          <a:spcPts val="0"/>
                        </a:spcBef>
                        <a:spcAft>
                          <a:spcPts val="0"/>
                        </a:spcAft>
                        <a:buClrTx/>
                        <a:buSzTx/>
                        <a:buFontTx/>
                        <a:buNone/>
                        <a:tabLst/>
                        <a:defRPr/>
                      </a:pPr>
                      <a:endParaRPr lang="en-US" sz="2400" b="1" spc="-85" dirty="0">
                        <a:latin typeface="+mn-lt"/>
                        <a:cs typeface="Calibri" panose="020F0502020204030204" pitchFamily="34" charset="0"/>
                      </a:endParaRPr>
                    </a:p>
                  </a:txBody>
                  <a:tcPr/>
                </a:tc>
                <a:tc>
                  <a:txBody>
                    <a:bodyPr/>
                    <a:lstStyle/>
                    <a:p>
                      <a:r>
                        <a:rPr lang="es-ES" sz="2400" b="1" dirty="0">
                          <a:solidFill>
                            <a:schemeClr val="dk1"/>
                          </a:solidFill>
                          <a:effectLst/>
                          <a:latin typeface="+mn-lt"/>
                          <a:ea typeface="+mn-ea"/>
                          <a:cs typeface="+mn-cs"/>
                        </a:rPr>
                        <a:t>Funcional para la operatividad de algunas páginas web  </a:t>
                      </a:r>
                    </a:p>
                  </a:txBody>
                  <a:tcPr/>
                </a:tc>
                <a:tc>
                  <a:txBody>
                    <a:bodyPr/>
                    <a:lstStyle/>
                    <a:p>
                      <a:pPr algn="just"/>
                      <a:r>
                        <a:rPr lang="es-ES" sz="2400" b="1" dirty="0">
                          <a:solidFill>
                            <a:schemeClr val="dk1"/>
                          </a:solidFill>
                          <a:effectLst/>
                          <a:latin typeface="+mn-lt"/>
                          <a:ea typeface="+mn-ea"/>
                          <a:cs typeface="+mn-cs"/>
                        </a:rPr>
                        <a:t>Meramente por la investigación interna y por la evaluación de los parámetros de rendimiento</a:t>
                      </a:r>
                    </a:p>
                  </a:txBody>
                  <a:tcPr/>
                </a:tc>
                <a:extLst>
                  <a:ext uri="{0D108BD9-81ED-4DB2-BD59-A6C34878D82A}">
                    <a16:rowId xmlns:a16="http://schemas.microsoft.com/office/drawing/2014/main" xmlns="" val="2519596578"/>
                  </a:ext>
                </a:extLst>
              </a:tr>
              <a:tr h="355600">
                <a:tc>
                  <a:txBody>
                    <a:bodyPr/>
                    <a:lstStyle/>
                    <a:p>
                      <a:pPr marL="285750" lvl="0" indent="-285750" fontAlgn="base">
                        <a:buFont typeface="Arial" panose="020B0604020202020204" pitchFamily="34" charset="0"/>
                        <a:buChar char="•"/>
                      </a:pPr>
                      <a:r>
                        <a:rPr lang="es-ES" sz="2400" dirty="0">
                          <a:solidFill>
                            <a:schemeClr val="dk1"/>
                          </a:solidFill>
                          <a:effectLst/>
                          <a:latin typeface="+mn-lt"/>
                          <a:ea typeface="+mn-ea"/>
                          <a:cs typeface="+mn-cs"/>
                        </a:rPr>
                        <a:t>Diversas interfaces de usuario-página web (</a:t>
                      </a:r>
                      <a:r>
                        <a:rPr lang="es-ES" sz="2400" i="1" dirty="0">
                          <a:solidFill>
                            <a:schemeClr val="dk1"/>
                          </a:solidFill>
                          <a:effectLst/>
                          <a:latin typeface="+mn-lt"/>
                          <a:ea typeface="+mn-ea"/>
                          <a:cs typeface="+mn-cs"/>
                        </a:rPr>
                        <a:t>cómo fue útil el contenido de la página web</a:t>
                      </a:r>
                      <a:r>
                        <a:rPr lang="es-ES" sz="2400" dirty="0">
                          <a:solidFill>
                            <a:schemeClr val="dk1"/>
                          </a:solidFill>
                          <a:effectLst/>
                          <a:latin typeface="+mn-lt"/>
                          <a:ea typeface="+mn-ea"/>
                          <a:cs typeface="+mn-cs"/>
                        </a:rPr>
                        <a:t>) </a:t>
                      </a:r>
                    </a:p>
                    <a:p>
                      <a:pPr marL="285750" lvl="0" indent="-285750" fontAlgn="base">
                        <a:buFont typeface="Arial" panose="020B0604020202020204" pitchFamily="34" charset="0"/>
                        <a:buChar char="•"/>
                      </a:pPr>
                      <a:r>
                        <a:rPr lang="es-ES" sz="2400" dirty="0">
                          <a:solidFill>
                            <a:schemeClr val="dk1"/>
                          </a:solidFill>
                          <a:effectLst/>
                          <a:latin typeface="+mn-lt"/>
                          <a:ea typeface="+mn-ea"/>
                          <a:cs typeface="+mn-cs"/>
                        </a:rPr>
                        <a:t>Previa aceptación (o no) de las cookies de la página web </a:t>
                      </a:r>
                    </a:p>
                    <a:p>
                      <a:pPr algn="just"/>
                      <a:endParaRPr lang="en-GB" sz="2400" dirty="0">
                        <a:latin typeface="+mn-lt"/>
                      </a:endParaRPr>
                    </a:p>
                  </a:txBody>
                  <a:tcPr/>
                </a:tc>
                <a:tc>
                  <a:txBody>
                    <a:bodyPr/>
                    <a:lstStyle/>
                    <a:p>
                      <a:r>
                        <a:rPr lang="es-ES" sz="2400" b="1" i="1" dirty="0">
                          <a:solidFill>
                            <a:srgbClr val="00B0F0"/>
                          </a:solidFill>
                          <a:effectLst/>
                          <a:latin typeface="+mn-lt"/>
                          <a:ea typeface="+mn-ea"/>
                          <a:cs typeface="+mn-cs"/>
                        </a:rPr>
                        <a:t>Autenticación y cookies técnicas</a:t>
                      </a:r>
                      <a:endParaRPr lang="es-ES" sz="2400" b="1" dirty="0">
                        <a:solidFill>
                          <a:srgbClr val="00B0F0"/>
                        </a:solidFill>
                        <a:effectLst/>
                        <a:latin typeface="+mn-lt"/>
                        <a:ea typeface="+mn-ea"/>
                        <a:cs typeface="+mn-cs"/>
                      </a:endParaRPr>
                    </a:p>
                    <a:p>
                      <a:pPr algn="just"/>
                      <a:endParaRPr lang="en-GB" sz="2400" dirty="0"/>
                    </a:p>
                    <a:p>
                      <a:pPr algn="just"/>
                      <a:r>
                        <a:rPr lang="es-ES" sz="2400" dirty="0">
                          <a:solidFill>
                            <a:schemeClr val="dk1"/>
                          </a:solidFill>
                          <a:effectLst/>
                          <a:latin typeface="+mn-lt"/>
                          <a:ea typeface="+mn-ea"/>
                          <a:cs typeface="+mn-cs"/>
                        </a:rPr>
                        <a:t>Estas se almacenan cuando accedes a la página web de la Comisión, utiliza nuestro servicio de autenticación (sesión en la EU). Cuando lo haces, aceptas la política de privacidad asociada</a:t>
                      </a:r>
                      <a:endParaRPr lang="it-IT" sz="2400" dirty="0"/>
                    </a:p>
                    <a:p>
                      <a:pPr algn="just"/>
                      <a:endParaRPr lang="en-GB" sz="2400" dirty="0"/>
                    </a:p>
                  </a:txBody>
                  <a:tcPr/>
                </a:tc>
                <a:tc>
                  <a:txBody>
                    <a:bodyPr/>
                    <a:lstStyle/>
                    <a:p>
                      <a:pPr marL="285750" lvl="0" indent="-285750" fontAlgn="base">
                        <a:buFont typeface="Arial" panose="020B0604020202020204" pitchFamily="34" charset="0"/>
                        <a:buChar char="•"/>
                      </a:pPr>
                      <a:r>
                        <a:rPr lang="es-ES" sz="2400" dirty="0">
                          <a:solidFill>
                            <a:schemeClr val="dk1"/>
                          </a:solidFill>
                          <a:effectLst/>
                          <a:latin typeface="+mn-lt"/>
                          <a:ea typeface="+mn-ea"/>
                          <a:cs typeface="+mn-cs"/>
                        </a:rPr>
                        <a:t>Cómo los usuarios interactúan con la página web (como usuarios anónimos)</a:t>
                      </a:r>
                    </a:p>
                    <a:p>
                      <a:pPr marL="285750" lvl="0" indent="-285750" fontAlgn="base">
                        <a:buFont typeface="Arial" panose="020B0604020202020204" pitchFamily="34" charset="0"/>
                        <a:buChar char="•"/>
                      </a:pPr>
                      <a:r>
                        <a:rPr lang="es-ES" sz="2400" dirty="0">
                          <a:solidFill>
                            <a:schemeClr val="dk1"/>
                          </a:solidFill>
                          <a:effectLst/>
                          <a:latin typeface="+mn-lt"/>
                          <a:ea typeface="+mn-ea"/>
                          <a:cs typeface="+mn-cs"/>
                        </a:rPr>
                        <a:t>No compartido con terceros</a:t>
                      </a:r>
                    </a:p>
                    <a:p>
                      <a:pPr marL="285750" lvl="0" indent="-285750" fontAlgn="base">
                        <a:buFont typeface="Arial" panose="020B0604020202020204" pitchFamily="34" charset="0"/>
                        <a:buChar char="•"/>
                      </a:pPr>
                      <a:r>
                        <a:rPr lang="es-ES" sz="2400" dirty="0">
                          <a:solidFill>
                            <a:schemeClr val="dk1"/>
                          </a:solidFill>
                          <a:effectLst/>
                          <a:latin typeface="+mn-lt"/>
                          <a:ea typeface="+mn-ea"/>
                          <a:cs typeface="+mn-cs"/>
                        </a:rPr>
                        <a:t>La gente es libre de rechazarlos  </a:t>
                      </a:r>
                    </a:p>
                  </a:txBody>
                  <a:tcPr/>
                </a:tc>
                <a:extLst>
                  <a:ext uri="{0D108BD9-81ED-4DB2-BD59-A6C34878D82A}">
                    <a16:rowId xmlns:a16="http://schemas.microsoft.com/office/drawing/2014/main" xmlns="" val="515183319"/>
                  </a:ext>
                </a:extLst>
              </a:tr>
            </a:tbl>
          </a:graphicData>
        </a:graphic>
      </p:graphicFrame>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880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589349" cy="7891263"/>
          </a:xfrm>
          <a:prstGeom prst="rect">
            <a:avLst/>
          </a:prstGeom>
        </p:spPr>
        <p:txBody>
          <a:bodyPr vert="horz" wrap="square" lIns="0" tIns="12065" rIns="0" bIns="0" rtlCol="0">
            <a:spAutoFit/>
          </a:bodyPr>
          <a:lstStyle/>
          <a:p>
            <a:pPr>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Visión general</a:t>
            </a:r>
          </a:p>
          <a:p>
            <a:pPr>
              <a:defRPr/>
            </a:pPr>
            <a:endParaRPr lang="en-GB" altLang="es-ES" sz="4000" dirty="0">
              <a:latin typeface="Calibri" panose="020F0502020204030204" pitchFamily="34" charset="0"/>
              <a:cs typeface="Calibri" panose="020F0502020204030204" pitchFamily="34" charset="0"/>
            </a:endParaRPr>
          </a:p>
          <a:p>
            <a:pPr algn="just"/>
            <a:r>
              <a:rPr lang="es-ES" sz="4000" dirty="0">
                <a:solidFill>
                  <a:srgbClr val="000000"/>
                </a:solidFill>
                <a:effectLst/>
                <a:latin typeface="Calibri" panose="020F0502020204030204" pitchFamily="34" charset="0"/>
                <a:ea typeface="Calibri" panose="020F0502020204030204" pitchFamily="34" charset="0"/>
              </a:rPr>
              <a:t>¿Has notado que cuando tratas de acceder a una página web, un gran aviso legal sobre los pop ups te pide que leas atentamente (y eventualmente aceptes) su política de cookie?</a:t>
            </a:r>
            <a:endParaRPr lang="es-ES" sz="4000" dirty="0">
              <a:effectLst/>
              <a:latin typeface="Calibri" panose="020F0502020204030204" pitchFamily="34" charset="0"/>
              <a:ea typeface="Calibri" panose="020F0502020204030204" pitchFamily="34" charset="0"/>
            </a:endParaRPr>
          </a:p>
          <a:p>
            <a:pPr algn="just"/>
            <a:r>
              <a:rPr lang="es-ES" sz="4000" dirty="0">
                <a:effectLst/>
                <a:latin typeface="Calibri" panose="020F0502020204030204" pitchFamily="34" charset="0"/>
                <a:ea typeface="Calibri" panose="020F0502020204030204" pitchFamily="34" charset="0"/>
              </a:rPr>
              <a:t> </a:t>
            </a:r>
          </a:p>
          <a:p>
            <a:pPr algn="just"/>
            <a:r>
              <a:rPr lang="es-ES" sz="4000" dirty="0">
                <a:solidFill>
                  <a:srgbClr val="000000"/>
                </a:solidFill>
                <a:effectLst/>
                <a:latin typeface="Calibri" panose="020F0502020204030204" pitchFamily="34" charset="0"/>
                <a:ea typeface="Calibri" panose="020F0502020204030204" pitchFamily="34" charset="0"/>
              </a:rPr>
              <a:t>¿Qué es una cookie y qué es el anuncio sobre ella? ¿Por qué la </a:t>
            </a:r>
            <a:r>
              <a:rPr lang="es-ES" sz="4000" dirty="0">
                <a:effectLst/>
                <a:latin typeface="Calibri" panose="020F0502020204030204" pitchFamily="34" charset="0"/>
                <a:ea typeface="Calibri" panose="020F0502020204030204" pitchFamily="34" charset="0"/>
              </a:rPr>
              <a:t>WWW</a:t>
            </a:r>
            <a:r>
              <a:rPr lang="es-ES" sz="4000" dirty="0">
                <a:solidFill>
                  <a:srgbClr val="000000"/>
                </a:solidFill>
                <a:effectLst/>
                <a:latin typeface="Calibri" panose="020F0502020204030204" pitchFamily="34" charset="0"/>
                <a:ea typeface="Calibri" panose="020F0502020204030204" pitchFamily="34" charset="0"/>
              </a:rPr>
              <a:t> está tan preocupada por los términos y las condiciones de tu seguridad e identidad (digital)? </a:t>
            </a:r>
            <a:endParaRPr lang="es-ES" sz="4000" dirty="0">
              <a:effectLst/>
              <a:latin typeface="Calibri" panose="020F0502020204030204" pitchFamily="34" charset="0"/>
              <a:ea typeface="Calibri" panose="020F0502020204030204" pitchFamily="34" charset="0"/>
            </a:endParaRPr>
          </a:p>
          <a:p>
            <a:pPr algn="just"/>
            <a:r>
              <a:rPr lang="es-ES" sz="4000" dirty="0">
                <a:effectLst/>
                <a:latin typeface="Calibri" panose="020F0502020204030204" pitchFamily="34" charset="0"/>
                <a:ea typeface="Calibri" panose="020F0502020204030204" pitchFamily="34" charset="0"/>
              </a:rPr>
              <a:t> </a:t>
            </a:r>
          </a:p>
          <a:p>
            <a:pPr algn="just"/>
            <a:r>
              <a:rPr lang="es-ES" sz="4000" dirty="0">
                <a:solidFill>
                  <a:srgbClr val="000000"/>
                </a:solidFill>
                <a:effectLst/>
                <a:latin typeface="Calibri" panose="020F0502020204030204" pitchFamily="34" charset="0"/>
                <a:ea typeface="Calibri" panose="020F0502020204030204" pitchFamily="34" charset="0"/>
              </a:rPr>
              <a:t>Al navegar en Internet, es posible que hayas encontrado – o que hayas leído sobre – algo llamado </a:t>
            </a:r>
            <a:r>
              <a:rPr lang="es-ES" sz="4000" b="1" dirty="0">
                <a:solidFill>
                  <a:srgbClr val="000000"/>
                </a:solidFill>
                <a:effectLst/>
                <a:latin typeface="Calibri" panose="020F0502020204030204" pitchFamily="34" charset="0"/>
                <a:ea typeface="Calibri" panose="020F0502020204030204" pitchFamily="34" charset="0"/>
              </a:rPr>
              <a:t>RGPD</a:t>
            </a:r>
            <a:r>
              <a:rPr lang="es-ES" sz="4000" dirty="0">
                <a:solidFill>
                  <a:srgbClr val="000000"/>
                </a:solidFill>
                <a:effectLst/>
                <a:latin typeface="Calibri" panose="020F0502020204030204" pitchFamily="34" charset="0"/>
                <a:ea typeface="Calibri" panose="020F0502020204030204" pitchFamily="34" charset="0"/>
              </a:rPr>
              <a:t>… </a:t>
            </a:r>
            <a:endParaRPr lang="es-ES" sz="4000" dirty="0">
              <a:effectLst/>
              <a:latin typeface="Calibri" panose="020F0502020204030204" pitchFamily="34" charset="0"/>
              <a:ea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6835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181100"/>
            <a:ext cx="17189425" cy="6660157"/>
          </a:xfrm>
          <a:prstGeom prst="rect">
            <a:avLst/>
          </a:prstGeom>
        </p:spPr>
        <p:txBody>
          <a:bodyPr vert="horz" wrap="square" lIns="0" tIns="12065" rIns="0" bIns="0" rtlCol="0">
            <a:spAutoFit/>
          </a:bodyPr>
          <a:lstStyle/>
          <a:p>
            <a:pPr>
              <a:defRPr/>
            </a:pPr>
            <a:r>
              <a:rPr lang="es-ES" sz="7200" b="1" spc="-400" dirty="0">
                <a:solidFill>
                  <a:schemeClr val="tx1">
                    <a:lumMod val="85000"/>
                    <a:lumOff val="15000"/>
                  </a:schemeClr>
                </a:solidFill>
                <a:latin typeface="Tahoma"/>
                <a:cs typeface="Tahoma"/>
              </a:rPr>
              <a:t>2</a:t>
            </a:r>
            <a:r>
              <a:rPr lang="es-ES" sz="7200" b="1" spc="-500" dirty="0">
                <a:solidFill>
                  <a:schemeClr val="tx1">
                    <a:lumMod val="85000"/>
                    <a:lumOff val="15000"/>
                  </a:schemeClr>
                </a:solidFill>
                <a:latin typeface="Tahoma"/>
                <a:cs typeface="Tahoma"/>
              </a:rPr>
              <a:t>.</a:t>
            </a:r>
            <a:r>
              <a:rPr lang="es-ES" sz="1800" dirty="0">
                <a:solidFill>
                  <a:schemeClr val="tx1">
                    <a:lumMod val="85000"/>
                    <a:lumOff val="15000"/>
                  </a:schemeClr>
                </a:solidFill>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s-ES" altLang="es-ES" sz="7200" b="1" spc="-85" dirty="0">
              <a:solidFill>
                <a:schemeClr val="tx1">
                  <a:lumMod val="85000"/>
                  <a:lumOff val="15000"/>
                </a:schemeClr>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b="1" i="1" dirty="0">
                <a:solidFill>
                  <a:srgbClr val="00B0F0"/>
                </a:solidFill>
                <a:effectLst/>
                <a:latin typeface="Calibri" panose="020F0502020204030204" pitchFamily="34" charset="0"/>
                <a:ea typeface="Calibri" panose="020F0502020204030204" pitchFamily="34" charset="0"/>
              </a:rPr>
              <a:t>POR EJEMPLO</a:t>
            </a:r>
            <a:r>
              <a:rPr lang="en-GB" sz="4000" b="1" i="1" spc="-85" dirty="0">
                <a:latin typeface="Calibri" panose="020F0502020204030204" pitchFamily="34" charset="0"/>
                <a:cs typeface="Calibri" panose="020F0502020204030204" pitchFamily="34" charset="0"/>
              </a:rPr>
              <a:t>: </a:t>
            </a:r>
            <a:r>
              <a:rPr lang="es-ES" sz="4000" b="1" i="1" dirty="0">
                <a:effectLst/>
                <a:latin typeface="Calibri" panose="020F0502020204030204" pitchFamily="34" charset="0"/>
                <a:ea typeface="Calibri" panose="020F0502020204030204" pitchFamily="34" charset="0"/>
              </a:rPr>
              <a:t>¿Cómo puedes gestionar las cookies? </a:t>
            </a:r>
          </a:p>
          <a:p>
            <a:pPr algn="just">
              <a:defRPr/>
            </a:pPr>
            <a:endParaRPr lang="it-IT" sz="4000" b="1" i="1" spc="-85" dirty="0">
              <a:latin typeface="Calibri" panose="020F0502020204030204" pitchFamily="34" charset="0"/>
              <a:cs typeface="Calibri" panose="020F0502020204030204" pitchFamily="34" charset="0"/>
            </a:endParaRPr>
          </a:p>
          <a:p>
            <a:pPr algn="just"/>
            <a:r>
              <a:rPr lang="es-ES" sz="4000" dirty="0">
                <a:effectLst/>
                <a:latin typeface="Calibri" panose="020F0502020204030204" pitchFamily="34" charset="0"/>
                <a:ea typeface="Calibri" panose="020F0502020204030204" pitchFamily="34" charset="0"/>
              </a:rPr>
              <a:t>Elimina las cookies de tu dispositivo → limpiando el historial de tu navegador  </a:t>
            </a:r>
            <a:endParaRPr lang="en-US" sz="4000" spc="-85" dirty="0">
              <a:latin typeface="Calibri" panose="020F0502020204030204" pitchFamily="34" charset="0"/>
              <a:cs typeface="Calibri" panose="020F0502020204030204" pitchFamily="34" charset="0"/>
            </a:endParaRPr>
          </a:p>
          <a:p>
            <a:pPr algn="just"/>
            <a:r>
              <a:rPr lang="es-ES" sz="4000" dirty="0">
                <a:effectLst/>
                <a:latin typeface="Calibri" panose="020F0502020204030204" pitchFamily="34" charset="0"/>
                <a:ea typeface="Calibri" panose="020F0502020204030204" pitchFamily="34" charset="0"/>
              </a:rPr>
              <a:t>Gestiona las cookies de páginas web especificas → filtrando proactivamente las cookies que aceptas y las que no</a:t>
            </a:r>
          </a:p>
          <a:p>
            <a:pPr algn="just"/>
            <a:r>
              <a:rPr lang="es-ES" sz="4000" dirty="0">
                <a:effectLst/>
                <a:latin typeface="Calibri" panose="020F0502020204030204" pitchFamily="34" charset="0"/>
                <a:ea typeface="Calibri" panose="020F0502020204030204" pitchFamily="34" charset="0"/>
              </a:rPr>
              <a:t>Bloquear las cookies → mediante la configuración de tu navegador a los estándares más “elevados” </a:t>
            </a:r>
          </a:p>
          <a:p>
            <a:pPr algn="just">
              <a:defRPr/>
            </a:pPr>
            <a:endParaRPr lang="en-US" sz="4000" spc="-85"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1579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7068839" cy="6321602"/>
          </a:xfrm>
          <a:prstGeom prst="rect">
            <a:avLst/>
          </a:prstGeom>
        </p:spPr>
        <p:txBody>
          <a:bodyPr vert="horz" wrap="square" lIns="0" tIns="12065" rIns="0" bIns="0" rtlCol="0">
            <a:spAutoFit/>
          </a:bodyPr>
          <a:lstStyle/>
          <a:p>
            <a:pPr>
              <a:defRPr/>
            </a:pPr>
            <a:r>
              <a:rPr lang="es-ES" sz="7200" b="1" spc="-400" dirty="0">
                <a:solidFill>
                  <a:schemeClr val="tx1">
                    <a:lumMod val="85000"/>
                    <a:lumOff val="15000"/>
                  </a:schemeClr>
                </a:solidFill>
                <a:latin typeface="Tahoma"/>
                <a:cs typeface="Tahoma"/>
              </a:rPr>
              <a:t>2</a:t>
            </a:r>
            <a:r>
              <a:rPr lang="es-ES" sz="7200" b="1" spc="-500" dirty="0">
                <a:solidFill>
                  <a:schemeClr val="tx1">
                    <a:lumMod val="85000"/>
                    <a:lumOff val="15000"/>
                  </a:schemeClr>
                </a:solidFill>
                <a:latin typeface="Tahoma"/>
                <a:cs typeface="Tahoma"/>
              </a:rPr>
              <a:t>.</a:t>
            </a:r>
            <a:r>
              <a:rPr lang="es-ES" sz="1800" dirty="0">
                <a:solidFill>
                  <a:schemeClr val="tx1">
                    <a:lumMod val="85000"/>
                    <a:lumOff val="15000"/>
                  </a:schemeClr>
                </a:solidFill>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s-ES" altLang="es-ES" sz="7200" b="1" spc="-85" dirty="0">
              <a:solidFill>
                <a:schemeClr val="tx1">
                  <a:lumMod val="85000"/>
                  <a:lumOff val="15000"/>
                </a:schemeClr>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b="1" dirty="0">
                <a:effectLst/>
                <a:latin typeface="Calibri" panose="020F0502020204030204" pitchFamily="34" charset="0"/>
                <a:ea typeface="Calibri" panose="020F0502020204030204" pitchFamily="34" charset="0"/>
              </a:rPr>
              <a:t>¿Qué pasa si deseas tomar medidas para proteger tus datos personales? </a:t>
            </a:r>
            <a:endParaRPr lang="it-IT" sz="4000" b="1" i="1" spc="-85" dirty="0">
              <a:latin typeface="Calibri" panose="020F0502020204030204" pitchFamily="34" charset="0"/>
              <a:cs typeface="Calibri" panose="020F0502020204030204" pitchFamily="34" charset="0"/>
            </a:endParaRPr>
          </a:p>
          <a:p>
            <a:pPr marL="342900" lvl="0" indent="-342900" algn="just" fontAlgn="base">
              <a:buFont typeface="+mj-lt"/>
              <a:buAutoNum type="arabicPeriod"/>
            </a:pPr>
            <a:r>
              <a:rPr lang="es-ES" sz="4000" dirty="0">
                <a:effectLst/>
                <a:latin typeface="+mj-lt"/>
                <a:ea typeface="Arial" panose="020B0604020202020204" pitchFamily="34" charset="0"/>
                <a:cs typeface="Arial" panose="020B0604020202020204" pitchFamily="34" charset="0"/>
              </a:rPr>
              <a:t>Envía una reclamación a las Autoridades de Protección de Datos (APD) nacionales   </a:t>
            </a:r>
          </a:p>
          <a:p>
            <a:pPr marL="342900" lvl="0" indent="-342900" algn="just" fontAlgn="base">
              <a:buFont typeface="+mj-lt"/>
              <a:buAutoNum type="arabicPeriod"/>
            </a:pPr>
            <a:r>
              <a:rPr lang="es-ES" sz="4000" dirty="0">
                <a:effectLst/>
                <a:latin typeface="+mj-lt"/>
                <a:ea typeface="Arial" panose="020B0604020202020204" pitchFamily="34" charset="0"/>
                <a:cs typeface="Arial" panose="020B0604020202020204" pitchFamily="34" charset="0"/>
              </a:rPr>
              <a:t>Toma medidas legales contra el “infractor”</a:t>
            </a:r>
          </a:p>
          <a:p>
            <a:pPr marL="342900" lvl="0" indent="-342900" algn="just" fontAlgn="base">
              <a:buFont typeface="+mj-lt"/>
              <a:buAutoNum type="arabicPeriod"/>
            </a:pPr>
            <a:r>
              <a:rPr lang="es-ES" sz="4000" dirty="0">
                <a:effectLst/>
                <a:latin typeface="+mj-lt"/>
                <a:ea typeface="Arial" panose="020B0604020202020204" pitchFamily="34" charset="0"/>
                <a:cs typeface="Arial" panose="020B0604020202020204" pitchFamily="34" charset="0"/>
              </a:rPr>
              <a:t>Toma medidas legales contra las APD</a:t>
            </a:r>
          </a:p>
          <a:p>
            <a:pPr marL="742950" indent="-742950" algn="just">
              <a:buFont typeface="+mj-lt"/>
              <a:buAutoNum type="arabicPeriod"/>
              <a:defRPr/>
            </a:pPr>
            <a:endParaRPr lang="en-US" sz="4000" spc="-85" dirty="0">
              <a:latin typeface="Calibri" panose="020F0502020204030204" pitchFamily="34" charset="0"/>
              <a:cs typeface="Calibri" panose="020F0502020204030204" pitchFamily="34" charset="0"/>
            </a:endParaRPr>
          </a:p>
          <a:p>
            <a:pPr algn="just">
              <a:defRPr/>
            </a:pPr>
            <a:r>
              <a:rPr lang="en-US" spc="-85" dirty="0">
                <a:latin typeface="Calibri" panose="020F0502020204030204" pitchFamily="34" charset="0"/>
                <a:cs typeface="Calibri" panose="020F0502020204030204" pitchFamily="34" charset="0"/>
              </a:rPr>
              <a:t>Fuente: </a:t>
            </a:r>
            <a:r>
              <a:rPr lang="en-GB" dirty="0">
                <a:hlinkClick r:id="rId2"/>
              </a:rPr>
              <a:t>What should I do if I think that my personal data protection rights haven’t been respected?, EU Commission</a:t>
            </a:r>
            <a:endParaRPr lang="en-GB" dirty="0"/>
          </a:p>
          <a:p>
            <a:pPr algn="just">
              <a:defRPr/>
            </a:pPr>
            <a:endParaRPr lang="en-US" sz="4000" spc="-85" dirty="0">
              <a:latin typeface="Calibri" panose="020F0502020204030204" pitchFamily="34" charset="0"/>
              <a:cs typeface="Calibri" panose="020F0502020204030204" pitchFamily="34" charset="0"/>
            </a:endParaRPr>
          </a:p>
        </p:txBody>
      </p:sp>
      <p:pic>
        <p:nvPicPr>
          <p:cNvPr id="4" name="object 4"/>
          <p:cNvPicPr/>
          <p:nvPr/>
        </p:nvPicPr>
        <p:blipFill>
          <a:blip r:embed="rId3"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2234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960825" cy="2966838"/>
          </a:xfrm>
          <a:prstGeom prst="rect">
            <a:avLst/>
          </a:prstGeom>
        </p:spPr>
        <p:txBody>
          <a:bodyPr vert="horz" wrap="square" lIns="0" tIns="12065" rIns="0" bIns="0" rtlCol="0">
            <a:spAutoFit/>
          </a:bodyPr>
          <a:lstStyle/>
          <a:p>
            <a:pPr>
              <a:defRPr/>
            </a:pPr>
            <a:r>
              <a:rPr lang="es-ES" sz="7200" b="1" spc="-400" dirty="0">
                <a:solidFill>
                  <a:schemeClr val="tx1">
                    <a:lumMod val="85000"/>
                    <a:lumOff val="15000"/>
                  </a:schemeClr>
                </a:solidFill>
                <a:latin typeface="Tahoma"/>
                <a:cs typeface="Tahoma"/>
              </a:rPr>
              <a:t>2</a:t>
            </a:r>
            <a:r>
              <a:rPr lang="es-ES" sz="7200" b="1" spc="-500" dirty="0">
                <a:solidFill>
                  <a:schemeClr val="tx1">
                    <a:lumMod val="85000"/>
                    <a:lumOff val="15000"/>
                  </a:schemeClr>
                </a:solidFill>
                <a:latin typeface="Tahoma"/>
                <a:cs typeface="Tahoma"/>
              </a:rPr>
              <a:t>.</a:t>
            </a:r>
            <a:r>
              <a:rPr lang="es-ES" sz="1800" dirty="0">
                <a:solidFill>
                  <a:schemeClr val="tx1">
                    <a:lumMod val="85000"/>
                    <a:lumOff val="15000"/>
                  </a:schemeClr>
                </a:solidFill>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s-ES" altLang="es-ES" sz="7200" b="1" spc="-85" dirty="0">
              <a:solidFill>
                <a:schemeClr val="tx1">
                  <a:lumMod val="85000"/>
                  <a:lumOff val="15000"/>
                </a:schemeClr>
              </a:solidFill>
              <a:latin typeface="Tahoma"/>
              <a:cs typeface="Tahoma"/>
            </a:endParaRPr>
          </a:p>
          <a:p>
            <a:pPr algn="just">
              <a:defRPr/>
            </a:pPr>
            <a:endParaRPr lang="en-GB" sz="4000" dirty="0">
              <a:latin typeface="Calibri" panose="020F0502020204030204" pitchFamily="34" charset="0"/>
              <a:cs typeface="Calibri" panose="020F0502020204030204" pitchFamily="34" charset="0"/>
            </a:endParaRPr>
          </a:p>
          <a:p>
            <a:pPr algn="just">
              <a:defRPr/>
            </a:pPr>
            <a:r>
              <a:rPr lang="en-GB" sz="4000" b="1" i="1" spc="-85" dirty="0">
                <a:latin typeface="Calibri" panose="020F0502020204030204" pitchFamily="34" charset="0"/>
                <a:cs typeface="Calibri" panose="020F0502020204030204" pitchFamily="34" charset="0"/>
              </a:rPr>
              <a:t>1. </a:t>
            </a:r>
            <a:r>
              <a:rPr lang="es-ES" sz="4000" i="1" dirty="0">
                <a:effectLst/>
                <a:latin typeface="Calibri" panose="020F0502020204030204" pitchFamily="34" charset="0"/>
                <a:ea typeface="Calibri" panose="020F0502020204030204" pitchFamily="34" charset="0"/>
              </a:rPr>
              <a:t>Envía una reclamación a las </a:t>
            </a:r>
            <a:r>
              <a:rPr lang="es-ES" sz="4000" i="1" u="sng" dirty="0">
                <a:solidFill>
                  <a:srgbClr val="0000FF"/>
                </a:solidFill>
                <a:effectLst/>
                <a:latin typeface="Calibri" panose="020F0502020204030204" pitchFamily="34" charset="0"/>
                <a:ea typeface="Calibri" panose="020F0502020204030204" pitchFamily="34" charset="0"/>
              </a:rPr>
              <a:t>Autoridades de Protección de Datos (APD)</a:t>
            </a:r>
            <a:r>
              <a:rPr lang="es-ES" sz="4000" i="1" dirty="0">
                <a:solidFill>
                  <a:srgbClr val="0000FF"/>
                </a:solidFill>
                <a:effectLst/>
                <a:latin typeface="Calibri" panose="020F0502020204030204" pitchFamily="34" charset="0"/>
                <a:ea typeface="Calibri" panose="020F0502020204030204" pitchFamily="34" charset="0"/>
              </a:rPr>
              <a:t> </a:t>
            </a:r>
            <a:r>
              <a:rPr lang="es-ES" sz="4000" i="1" dirty="0">
                <a:effectLst/>
                <a:latin typeface="Calibri" panose="020F0502020204030204" pitchFamily="34" charset="0"/>
                <a:ea typeface="Calibri" panose="020F0502020204030204" pitchFamily="34" charset="0"/>
              </a:rPr>
              <a:t>nacionales</a:t>
            </a:r>
            <a:r>
              <a:rPr lang="es-ES" sz="4000" dirty="0">
                <a:effectLst/>
                <a:latin typeface="Calibri" panose="020F0502020204030204" pitchFamily="34" charset="0"/>
                <a:ea typeface="Calibri" panose="020F0502020204030204" pitchFamily="34" charset="0"/>
              </a:rPr>
              <a:t> </a:t>
            </a:r>
            <a:endParaRPr lang="en-US" sz="4000" b="1" i="1" spc="-85"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pic>
        <p:nvPicPr>
          <p:cNvPr id="2" name="Immagine 1"/>
          <p:cNvPicPr>
            <a:picLocks noChangeAspect="1"/>
          </p:cNvPicPr>
          <p:nvPr/>
        </p:nvPicPr>
        <p:blipFill>
          <a:blip r:embed="rId3"/>
          <a:stretch>
            <a:fillRect/>
          </a:stretch>
        </p:blipFill>
        <p:spPr>
          <a:xfrm>
            <a:off x="4602957" y="3695700"/>
            <a:ext cx="9082087" cy="5146717"/>
          </a:xfrm>
          <a:prstGeom prst="rect">
            <a:avLst/>
          </a:prstGeom>
          <a:ln>
            <a:solidFill>
              <a:srgbClr val="002060"/>
            </a:solidFill>
          </a:ln>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527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960825" cy="4813497"/>
          </a:xfrm>
          <a:prstGeom prst="rect">
            <a:avLst/>
          </a:prstGeom>
        </p:spPr>
        <p:txBody>
          <a:bodyPr vert="horz" wrap="square" lIns="0" tIns="12065" rIns="0" bIns="0" rtlCol="0">
            <a:spAutoFit/>
          </a:bodyPr>
          <a:lstStyle/>
          <a:p>
            <a:pPr>
              <a:defRPr/>
            </a:pPr>
            <a:r>
              <a:rPr lang="es-ES" sz="7200" b="1" spc="-400" dirty="0">
                <a:solidFill>
                  <a:schemeClr val="tx1">
                    <a:lumMod val="85000"/>
                    <a:lumOff val="15000"/>
                  </a:schemeClr>
                </a:solidFill>
                <a:latin typeface="Tahoma"/>
                <a:cs typeface="Tahoma"/>
              </a:rPr>
              <a:t>2</a:t>
            </a:r>
            <a:r>
              <a:rPr lang="es-ES" sz="7200" b="1" spc="-500" dirty="0">
                <a:solidFill>
                  <a:schemeClr val="tx1">
                    <a:lumMod val="85000"/>
                    <a:lumOff val="15000"/>
                  </a:schemeClr>
                </a:solidFill>
                <a:latin typeface="Tahoma"/>
                <a:cs typeface="Tahoma"/>
              </a:rPr>
              <a:t>.</a:t>
            </a:r>
            <a:r>
              <a:rPr lang="es-ES" sz="1800" dirty="0">
                <a:solidFill>
                  <a:schemeClr val="tx1">
                    <a:lumMod val="85000"/>
                    <a:lumOff val="15000"/>
                  </a:schemeClr>
                </a:solidFill>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s-ES" altLang="es-ES" sz="7200" b="1" spc="-85" dirty="0">
              <a:solidFill>
                <a:schemeClr val="tx1">
                  <a:lumMod val="85000"/>
                  <a:lumOff val="15000"/>
                </a:schemeClr>
              </a:solidFill>
              <a:latin typeface="Tahoma"/>
              <a:cs typeface="Tahoma"/>
            </a:endParaRPr>
          </a:p>
          <a:p>
            <a:pPr algn="just">
              <a:defRPr/>
            </a:pPr>
            <a:endParaRPr lang="en-GB" sz="4000" dirty="0">
              <a:latin typeface="Calibri" panose="020F0502020204030204" pitchFamily="34" charset="0"/>
              <a:cs typeface="Calibri" panose="020F0502020204030204" pitchFamily="34" charset="0"/>
            </a:endParaRPr>
          </a:p>
          <a:p>
            <a:pPr algn="just">
              <a:defRPr/>
            </a:pPr>
            <a:r>
              <a:rPr lang="it-IT" sz="4000" b="1" i="1" spc="-85" dirty="0">
                <a:latin typeface="Calibri" panose="020F0502020204030204" pitchFamily="34" charset="0"/>
                <a:cs typeface="Calibri" panose="020F0502020204030204" pitchFamily="34" charset="0"/>
              </a:rPr>
              <a:t>2. </a:t>
            </a:r>
            <a:r>
              <a:rPr lang="es-ES" sz="4000" b="1" i="1" dirty="0">
                <a:effectLst/>
                <a:latin typeface="Calibri" panose="020F0502020204030204" pitchFamily="34" charset="0"/>
                <a:ea typeface="Calibri" panose="020F0502020204030204" pitchFamily="34" charset="0"/>
              </a:rPr>
              <a:t>Toma medidas legales contra el “infractor</a:t>
            </a:r>
            <a:r>
              <a:rPr lang="en-US" sz="4000" b="1" i="1" spc="-85" dirty="0">
                <a:latin typeface="Calibri" panose="020F0502020204030204" pitchFamily="34" charset="0"/>
                <a:cs typeface="Calibri" panose="020F0502020204030204" pitchFamily="34" charset="0"/>
              </a:rPr>
              <a:t>”</a:t>
            </a:r>
          </a:p>
          <a:p>
            <a:pPr algn="just"/>
            <a:r>
              <a:rPr lang="es-ES" sz="4000" dirty="0">
                <a:effectLst/>
                <a:latin typeface="Calibri" panose="020F0502020204030204" pitchFamily="34" charset="0"/>
                <a:ea typeface="Calibri" panose="020F0502020204030204" pitchFamily="34" charset="0"/>
              </a:rPr>
              <a:t>Sin duda, un enfoque más directo que el anterior… </a:t>
            </a:r>
          </a:p>
          <a:p>
            <a:pPr algn="just"/>
            <a:r>
              <a:rPr lang="es-ES" sz="4000" dirty="0">
                <a:effectLst/>
                <a:latin typeface="Calibri" panose="020F0502020204030204" pitchFamily="34" charset="0"/>
                <a:ea typeface="Calibri" panose="020F0502020204030204" pitchFamily="34" charset="0"/>
              </a:rPr>
              <a:t>Puedes ser asistido por un profesional (por ejemplo, un abogado) si piensas que una empresa o una organización ha “maltratado” tus datos personales = no cumple con ninguno de los siete fundamentos de la protección de datos.</a:t>
            </a: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5996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884625" cy="5429050"/>
          </a:xfrm>
          <a:prstGeom prst="rect">
            <a:avLst/>
          </a:prstGeom>
        </p:spPr>
        <p:txBody>
          <a:bodyPr vert="horz" wrap="square" lIns="0" tIns="12065" rIns="0" bIns="0" rtlCol="0">
            <a:spAutoFit/>
          </a:bodyPr>
          <a:lstStyle/>
          <a:p>
            <a:pPr>
              <a:defRPr/>
            </a:pPr>
            <a:r>
              <a:rPr lang="es-ES" sz="7200" b="1" spc="-400" dirty="0">
                <a:solidFill>
                  <a:schemeClr val="tx1">
                    <a:lumMod val="85000"/>
                    <a:lumOff val="15000"/>
                  </a:schemeClr>
                </a:solidFill>
                <a:latin typeface="Tahoma"/>
                <a:cs typeface="Tahoma"/>
              </a:rPr>
              <a:t>2</a:t>
            </a:r>
            <a:r>
              <a:rPr lang="es-ES" sz="7200" b="1" spc="-500" dirty="0">
                <a:solidFill>
                  <a:schemeClr val="tx1">
                    <a:lumMod val="85000"/>
                    <a:lumOff val="15000"/>
                  </a:schemeClr>
                </a:solidFill>
                <a:latin typeface="Tahoma"/>
                <a:cs typeface="Tahoma"/>
              </a:rPr>
              <a:t>.</a:t>
            </a:r>
            <a:r>
              <a:rPr lang="es-ES" sz="1800" dirty="0">
                <a:solidFill>
                  <a:schemeClr val="tx1">
                    <a:lumMod val="85000"/>
                    <a:lumOff val="15000"/>
                  </a:schemeClr>
                </a:solidFill>
                <a:effectLst/>
                <a:latin typeface="Calibri" panose="020F0502020204030204" pitchFamily="34" charset="0"/>
                <a:ea typeface="Calibri" panose="020F0502020204030204" pitchFamily="34" charset="0"/>
              </a:rPr>
              <a:t> </a:t>
            </a:r>
            <a:r>
              <a:rPr lang="es-ES" sz="72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Implicaciones para los ciudadanos</a:t>
            </a:r>
            <a:endParaRPr lang="es-ES" altLang="es-ES" sz="7200" b="1" spc="-85" dirty="0">
              <a:solidFill>
                <a:schemeClr val="tx1">
                  <a:lumMod val="85000"/>
                  <a:lumOff val="15000"/>
                </a:schemeClr>
              </a:solidFill>
              <a:latin typeface="Tahoma"/>
              <a:cs typeface="Tahoma"/>
            </a:endParaRPr>
          </a:p>
          <a:p>
            <a:pPr algn="just">
              <a:defRPr/>
            </a:pPr>
            <a:endParaRPr lang="en-GB" sz="4000" b="1" dirty="0">
              <a:latin typeface="Calibri" panose="020F0502020204030204" pitchFamily="34" charset="0"/>
              <a:cs typeface="Calibri" panose="020F0502020204030204" pitchFamily="34" charset="0"/>
            </a:endParaRPr>
          </a:p>
          <a:p>
            <a:pPr algn="just">
              <a:defRPr/>
            </a:pPr>
            <a:r>
              <a:rPr lang="it-IT" sz="4000" b="1" i="1" spc="-85" dirty="0">
                <a:latin typeface="Calibri" panose="020F0502020204030204" pitchFamily="34" charset="0"/>
                <a:cs typeface="Calibri" panose="020F0502020204030204" pitchFamily="34" charset="0"/>
              </a:rPr>
              <a:t>3. </a:t>
            </a:r>
            <a:r>
              <a:rPr lang="es-ES" sz="4000" b="1" i="1" dirty="0">
                <a:effectLst/>
                <a:latin typeface="Calibri" panose="020F0502020204030204" pitchFamily="34" charset="0"/>
                <a:ea typeface="Calibri" panose="020F0502020204030204" pitchFamily="34" charset="0"/>
              </a:rPr>
              <a:t>Toma medidas legales contra las APD</a:t>
            </a:r>
          </a:p>
          <a:p>
            <a:pPr algn="just"/>
            <a:r>
              <a:rPr lang="es-ES" sz="4000" dirty="0">
                <a:effectLst/>
                <a:latin typeface="+mj-lt"/>
                <a:ea typeface="Calibri" panose="020F0502020204030204" pitchFamily="34" charset="0"/>
              </a:rPr>
              <a:t>Si crees de verdad que las APD fallaron en representar tu interés, tienes derecho a resolver tu caso en tribunal. Este caso se verifica cuando: </a:t>
            </a:r>
          </a:p>
          <a:p>
            <a:pPr marL="342900" lvl="0" indent="-342900" algn="just" fontAlgn="base">
              <a:buFont typeface="+mj-lt"/>
              <a:buAutoNum type="arabicPeriod"/>
            </a:pPr>
            <a:r>
              <a:rPr lang="es-ES" sz="4000" dirty="0">
                <a:effectLst/>
                <a:latin typeface="+mj-lt"/>
                <a:ea typeface="Arial" panose="020B0604020202020204" pitchFamily="34" charset="0"/>
                <a:cs typeface="Arial" panose="020B0604020202020204" pitchFamily="34" charset="0"/>
              </a:rPr>
              <a:t>No estás satisfecho con la respuesta/ replica/ comentario que te han dado.</a:t>
            </a:r>
          </a:p>
          <a:p>
            <a:pPr marL="342900" indent="-342900">
              <a:buFont typeface="+mj-lt"/>
              <a:buAutoNum type="arabicPeriod"/>
            </a:pPr>
            <a:r>
              <a:rPr lang="es-ES" sz="4000" dirty="0">
                <a:effectLst/>
                <a:latin typeface="+mj-lt"/>
                <a:ea typeface="Calibri" panose="020F0502020204030204" pitchFamily="34" charset="0"/>
              </a:rPr>
              <a:t>No recibes actualizaciones/novedades sobre tu caso de las APD dentro de 3 meses, empezando a contar del día en que presentó su reclamación a la oficina. </a:t>
            </a:r>
            <a:endParaRPr lang="en-US" sz="4000" spc="-85" dirty="0">
              <a:latin typeface="+mj-lt"/>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3868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5423261" y="1056655"/>
            <a:ext cx="1838324" cy="1066799"/>
          </a:xfrm>
          <a:prstGeom prst="rect">
            <a:avLst/>
          </a:prstGeom>
        </p:spPr>
      </p:pic>
      <p:pic>
        <p:nvPicPr>
          <p:cNvPr id="7" name="Imagen 6">
            <a:extLst>
              <a:ext uri="{FF2B5EF4-FFF2-40B4-BE49-F238E27FC236}">
                <a16:creationId xmlns:a16="http://schemas.microsoft.com/office/drawing/2014/main" xmlns="" id="{A071A84A-6E4F-4244-B1E7-A5C5CC5D7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331" y="3508720"/>
            <a:ext cx="2055338" cy="2968821"/>
          </a:xfrm>
          <a:prstGeom prst="rect">
            <a:avLst/>
          </a:prstGeom>
        </p:spPr>
      </p:pic>
      <p:sp>
        <p:nvSpPr>
          <p:cNvPr id="18" name="CuadroTexto 17">
            <a:extLst>
              <a:ext uri="{FF2B5EF4-FFF2-40B4-BE49-F238E27FC236}">
                <a16:creationId xmlns:a16="http://schemas.microsoft.com/office/drawing/2014/main" xmlns="" id="{758A1B85-EB9D-4B90-95DF-C5C91401D912}"/>
              </a:ext>
            </a:extLst>
          </p:cNvPr>
          <p:cNvSpPr txBox="1"/>
          <p:nvPr/>
        </p:nvSpPr>
        <p:spPr>
          <a:xfrm>
            <a:off x="9945131" y="6549907"/>
            <a:ext cx="6203061" cy="430887"/>
          </a:xfrm>
          <a:prstGeom prst="rect">
            <a:avLst/>
          </a:prstGeom>
          <a:noFill/>
        </p:spPr>
        <p:txBody>
          <a:bodyPr wrap="square">
            <a:spAutoFit/>
          </a:bodyPr>
          <a:lstStyle/>
          <a:p>
            <a:pPr algn="r"/>
            <a:r>
              <a:rPr lang="es-ES" altLang="ko-KR" sz="2200" b="1">
                <a:solidFill>
                  <a:schemeClr val="tx1">
                    <a:lumMod val="75000"/>
                    <a:lumOff val="25000"/>
                  </a:schemeClr>
                </a:solidFill>
                <a:latin typeface="+mj-lt"/>
                <a:cs typeface="Arial" pitchFamily="34" charset="0"/>
              </a:rPr>
              <a:t>Cookies </a:t>
            </a:r>
            <a:r>
              <a:rPr lang="es-ES" sz="2200" b="1" i="1">
                <a:solidFill>
                  <a:schemeClr val="tx1">
                    <a:lumMod val="75000"/>
                    <a:lumOff val="25000"/>
                  </a:schemeClr>
                </a:solidFill>
                <a:effectLst/>
                <a:latin typeface="+mj-lt"/>
                <a:ea typeface="Calibri" panose="020F0502020204030204" pitchFamily="34" charset="0"/>
              </a:rPr>
              <a:t>Antecedentes, escala y alcance</a:t>
            </a:r>
            <a:endParaRPr lang="es-ES" sz="2200" b="1">
              <a:solidFill>
                <a:schemeClr val="tx1">
                  <a:lumMod val="75000"/>
                  <a:lumOff val="25000"/>
                </a:schemeClr>
              </a:solidFill>
              <a:effectLst/>
              <a:latin typeface="+mj-lt"/>
              <a:ea typeface="Calibri" panose="020F0502020204030204" pitchFamily="34" charset="0"/>
            </a:endParaRPr>
          </a:p>
        </p:txBody>
      </p:sp>
      <p:sp>
        <p:nvSpPr>
          <p:cNvPr id="38" name="CuadroTexto 37">
            <a:extLst>
              <a:ext uri="{FF2B5EF4-FFF2-40B4-BE49-F238E27FC236}">
                <a16:creationId xmlns:a16="http://schemas.microsoft.com/office/drawing/2014/main" xmlns="" id="{B0EECADB-0E75-45CD-8D96-8B234E1B5160}"/>
              </a:ext>
            </a:extLst>
          </p:cNvPr>
          <p:cNvSpPr txBox="1"/>
          <p:nvPr/>
        </p:nvSpPr>
        <p:spPr>
          <a:xfrm>
            <a:off x="1518399" y="2925348"/>
            <a:ext cx="5257800" cy="769441"/>
          </a:xfrm>
          <a:prstGeom prst="rect">
            <a:avLst/>
          </a:prstGeom>
          <a:noFill/>
        </p:spPr>
        <p:txBody>
          <a:bodyPr wrap="square">
            <a:spAutoFit/>
          </a:bodyPr>
          <a:lstStyle/>
          <a:p>
            <a:pPr algn="r"/>
            <a:r>
              <a:rPr lang="es-ES" sz="2200" b="1" i="1" dirty="0">
                <a:solidFill>
                  <a:schemeClr val="tx1">
                    <a:lumMod val="75000"/>
                    <a:lumOff val="25000"/>
                  </a:schemeClr>
                </a:solidFill>
                <a:effectLst/>
                <a:latin typeface="+mj-lt"/>
                <a:ea typeface="Tahoma" panose="020B0604030504040204" pitchFamily="34" charset="0"/>
                <a:cs typeface="Tahoma" panose="020B0604030504040204" pitchFamily="34" charset="0"/>
              </a:rPr>
              <a:t>¿Qué es el Reglamento General de Protección de Datos (RGPD)? </a:t>
            </a:r>
            <a:r>
              <a:rPr lang="es-ES" altLang="ko-KR" sz="2200" b="1" dirty="0">
                <a:solidFill>
                  <a:schemeClr val="tx1">
                    <a:lumMod val="75000"/>
                    <a:lumOff val="25000"/>
                  </a:schemeClr>
                </a:solidFill>
                <a:cs typeface="Arial" pitchFamily="34" charset="0"/>
              </a:rPr>
              <a:t>Pt.1</a:t>
            </a:r>
          </a:p>
        </p:txBody>
      </p:sp>
      <p:sp>
        <p:nvSpPr>
          <p:cNvPr id="40" name="CuadroTexto 39">
            <a:extLst>
              <a:ext uri="{FF2B5EF4-FFF2-40B4-BE49-F238E27FC236}">
                <a16:creationId xmlns:a16="http://schemas.microsoft.com/office/drawing/2014/main" xmlns="" id="{C9CB3459-7285-4B4B-B10E-539E3C000F31}"/>
              </a:ext>
            </a:extLst>
          </p:cNvPr>
          <p:cNvSpPr txBox="1"/>
          <p:nvPr/>
        </p:nvSpPr>
        <p:spPr>
          <a:xfrm>
            <a:off x="5410200" y="851390"/>
            <a:ext cx="7010400" cy="1477328"/>
          </a:xfrm>
          <a:prstGeom prst="rect">
            <a:avLst/>
          </a:prstGeom>
          <a:noFill/>
        </p:spPr>
        <p:txBody>
          <a:bodyPr wrap="square" rtlCol="0">
            <a:spAutoFit/>
          </a:bodyPr>
          <a:lstStyle/>
          <a:p>
            <a:pPr algn="ctr"/>
            <a:r>
              <a:rPr lang="es-ES" sz="7200" b="1" spc="-85" dirty="0">
                <a:solidFill>
                  <a:srgbClr val="343433"/>
                </a:solidFill>
                <a:latin typeface="Tahoma"/>
                <a:cs typeface="Tahoma"/>
              </a:rPr>
              <a:t>Resumen</a:t>
            </a:r>
          </a:p>
          <a:p>
            <a:endParaRPr lang="es-ES" dirty="0"/>
          </a:p>
        </p:txBody>
      </p:sp>
      <p:sp>
        <p:nvSpPr>
          <p:cNvPr id="43" name="TextBox 10">
            <a:extLst>
              <a:ext uri="{FF2B5EF4-FFF2-40B4-BE49-F238E27FC236}">
                <a16:creationId xmlns:a16="http://schemas.microsoft.com/office/drawing/2014/main" xmlns="" id="{23BDAA39-70FD-4EC5-BD3C-EA267E540AFF}"/>
              </a:ext>
            </a:extLst>
          </p:cNvPr>
          <p:cNvSpPr txBox="1"/>
          <p:nvPr/>
        </p:nvSpPr>
        <p:spPr>
          <a:xfrm>
            <a:off x="724931" y="3869389"/>
            <a:ext cx="6172200" cy="43088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2200" dirty="0">
                <a:solidFill>
                  <a:schemeClr val="tx1">
                    <a:lumMod val="75000"/>
                    <a:lumOff val="25000"/>
                  </a:schemeClr>
                </a:solidFill>
                <a:cs typeface="Arial" pitchFamily="34" charset="0"/>
              </a:rPr>
              <a:t>¿Cuáles son tus derechos como ciudadano privado? </a:t>
            </a:r>
          </a:p>
        </p:txBody>
      </p:sp>
      <p:sp>
        <p:nvSpPr>
          <p:cNvPr id="15" name="CuadroTexto 37">
            <a:extLst>
              <a:ext uri="{FF2B5EF4-FFF2-40B4-BE49-F238E27FC236}">
                <a16:creationId xmlns:a16="http://schemas.microsoft.com/office/drawing/2014/main" xmlns="" id="{B0EECADB-0E75-45CD-8D96-8B234E1B5160}"/>
              </a:ext>
            </a:extLst>
          </p:cNvPr>
          <p:cNvSpPr txBox="1"/>
          <p:nvPr/>
        </p:nvSpPr>
        <p:spPr>
          <a:xfrm>
            <a:off x="1730106" y="6419292"/>
            <a:ext cx="5042464" cy="769441"/>
          </a:xfrm>
          <a:prstGeom prst="rect">
            <a:avLst/>
          </a:prstGeom>
          <a:noFill/>
        </p:spPr>
        <p:txBody>
          <a:bodyPr wrap="square">
            <a:spAutoFit/>
          </a:bodyPr>
          <a:lstStyle/>
          <a:p>
            <a:pPr algn="r"/>
            <a:r>
              <a:rPr lang="es-ES" sz="2200" b="1" i="1" dirty="0">
                <a:solidFill>
                  <a:schemeClr val="tx1">
                    <a:lumMod val="75000"/>
                    <a:lumOff val="25000"/>
                  </a:schemeClr>
                </a:solidFill>
                <a:effectLst/>
                <a:latin typeface="+mj-lt"/>
                <a:ea typeface="Tahoma" panose="020B0604030504040204" pitchFamily="34" charset="0"/>
                <a:cs typeface="Tahoma" panose="020B0604030504040204" pitchFamily="34" charset="0"/>
              </a:rPr>
              <a:t>¿Qué es el Reglamento General de Protección de Datos (RGPD)? </a:t>
            </a:r>
            <a:r>
              <a:rPr lang="es-ES" altLang="ko-KR" sz="2200" b="1" dirty="0">
                <a:solidFill>
                  <a:schemeClr val="tx1">
                    <a:lumMod val="75000"/>
                    <a:lumOff val="25000"/>
                  </a:schemeClr>
                </a:solidFill>
                <a:cs typeface="Arial" pitchFamily="34" charset="0"/>
              </a:rPr>
              <a:t>Pt.2</a:t>
            </a:r>
          </a:p>
        </p:txBody>
      </p:sp>
      <p:sp>
        <p:nvSpPr>
          <p:cNvPr id="16" name="TextBox 10">
            <a:extLst>
              <a:ext uri="{FF2B5EF4-FFF2-40B4-BE49-F238E27FC236}">
                <a16:creationId xmlns:a16="http://schemas.microsoft.com/office/drawing/2014/main" xmlns="" id="{23BDAA39-70FD-4EC5-BD3C-EA267E540AFF}"/>
              </a:ext>
            </a:extLst>
          </p:cNvPr>
          <p:cNvSpPr txBox="1"/>
          <p:nvPr/>
        </p:nvSpPr>
        <p:spPr>
          <a:xfrm>
            <a:off x="1045769" y="7352532"/>
            <a:ext cx="6203060" cy="43088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2200" dirty="0">
                <a:solidFill>
                  <a:schemeClr val="tx1">
                    <a:lumMod val="75000"/>
                    <a:lumOff val="25000"/>
                  </a:schemeClr>
                </a:solidFill>
                <a:cs typeface="Arial" pitchFamily="34" charset="0"/>
              </a:rPr>
              <a:t>¿Cuáles son los principios de la protección de datos? </a:t>
            </a:r>
          </a:p>
        </p:txBody>
      </p:sp>
      <p:sp>
        <p:nvSpPr>
          <p:cNvPr id="17" name="CuadroTexto 37">
            <a:extLst>
              <a:ext uri="{FF2B5EF4-FFF2-40B4-BE49-F238E27FC236}">
                <a16:creationId xmlns:a16="http://schemas.microsoft.com/office/drawing/2014/main" xmlns="" id="{B0EECADB-0E75-45CD-8D96-8B234E1B5160}"/>
              </a:ext>
            </a:extLst>
          </p:cNvPr>
          <p:cNvSpPr txBox="1"/>
          <p:nvPr/>
        </p:nvSpPr>
        <p:spPr>
          <a:xfrm>
            <a:off x="12764531" y="2909041"/>
            <a:ext cx="3164390" cy="430887"/>
          </a:xfrm>
          <a:prstGeom prst="rect">
            <a:avLst/>
          </a:prstGeom>
          <a:noFill/>
        </p:spPr>
        <p:txBody>
          <a:bodyPr wrap="square">
            <a:spAutoFit/>
          </a:bodyPr>
          <a:lstStyle/>
          <a:p>
            <a:pPr algn="r"/>
            <a:r>
              <a:rPr lang="es-ES" altLang="ko-KR" sz="2200" b="1">
                <a:solidFill>
                  <a:schemeClr val="tx1">
                    <a:lumMod val="75000"/>
                    <a:lumOff val="25000"/>
                  </a:schemeClr>
                </a:solidFill>
                <a:cs typeface="Arial" pitchFamily="34" charset="0"/>
              </a:rPr>
              <a:t>El glosario del RGPD</a:t>
            </a:r>
          </a:p>
        </p:txBody>
      </p:sp>
      <p:sp>
        <p:nvSpPr>
          <p:cNvPr id="19" name="TextBox 10">
            <a:extLst>
              <a:ext uri="{FF2B5EF4-FFF2-40B4-BE49-F238E27FC236}">
                <a16:creationId xmlns:a16="http://schemas.microsoft.com/office/drawing/2014/main" xmlns="" id="{23BDAA39-70FD-4EC5-BD3C-EA267E540AFF}"/>
              </a:ext>
            </a:extLst>
          </p:cNvPr>
          <p:cNvSpPr txBox="1"/>
          <p:nvPr/>
        </p:nvSpPr>
        <p:spPr>
          <a:xfrm>
            <a:off x="12376722" y="3477456"/>
            <a:ext cx="3554474" cy="43466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2200">
                <a:solidFill>
                  <a:schemeClr val="tx1">
                    <a:lumMod val="75000"/>
                    <a:lumOff val="25000"/>
                  </a:schemeClr>
                </a:solidFill>
                <a:cs typeface="Arial" pitchFamily="34" charset="0"/>
              </a:rPr>
              <a:t>¿Qué es el glosario del RGPD?</a:t>
            </a:r>
          </a:p>
        </p:txBody>
      </p:sp>
      <p:sp>
        <p:nvSpPr>
          <p:cNvPr id="21" name="TextBox 10">
            <a:extLst>
              <a:ext uri="{FF2B5EF4-FFF2-40B4-BE49-F238E27FC236}">
                <a16:creationId xmlns:a16="http://schemas.microsoft.com/office/drawing/2014/main" xmlns="" id="{23BDAA39-70FD-4EC5-BD3C-EA267E540AFF}"/>
              </a:ext>
            </a:extLst>
          </p:cNvPr>
          <p:cNvSpPr txBox="1"/>
          <p:nvPr/>
        </p:nvSpPr>
        <p:spPr>
          <a:xfrm>
            <a:off x="10044000" y="7137089"/>
            <a:ext cx="6203061" cy="43088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2200">
                <a:solidFill>
                  <a:schemeClr val="tx1">
                    <a:lumMod val="75000"/>
                    <a:lumOff val="25000"/>
                  </a:schemeClr>
                </a:solidFill>
                <a:cs typeface="Arial" pitchFamily="34" charset="0"/>
              </a:rPr>
              <a:t>¿Cuándo debes aceptarlos, cuando no debes</a:t>
            </a:r>
          </a:p>
        </p:txBody>
      </p:sp>
      <p:sp>
        <p:nvSpPr>
          <p:cNvPr id="20"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22"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23" name="Immagine 2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24"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9191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3074" y="2520861"/>
            <a:ext cx="15063926" cy="1243289"/>
          </a:xfrm>
          <a:prstGeom prst="rect">
            <a:avLst/>
          </a:prstGeom>
        </p:spPr>
        <p:txBody>
          <a:bodyPr vert="horz" wrap="square" lIns="0" tIns="12065" rIns="0" bIns="0" rtlCol="0">
            <a:spAutoFit/>
          </a:bodyPr>
          <a:lstStyle/>
          <a:p>
            <a:pPr marL="7780020">
              <a:lnSpc>
                <a:spcPct val="100000"/>
              </a:lnSpc>
              <a:spcBef>
                <a:spcPts val="95"/>
              </a:spcBef>
            </a:pPr>
            <a:r>
              <a:rPr lang="es-ES" sz="8000" spc="240" dirty="0"/>
              <a:t>¡GRACIAS!</a:t>
            </a:r>
            <a:endParaRPr sz="8000" spc="80" dirty="0"/>
          </a:p>
        </p:txBody>
      </p:sp>
      <p:sp>
        <p:nvSpPr>
          <p:cNvPr id="6" name="CuadroTexto 5">
            <a:extLst>
              <a:ext uri="{FF2B5EF4-FFF2-40B4-BE49-F238E27FC236}">
                <a16:creationId xmlns:a16="http://schemas.microsoft.com/office/drawing/2014/main" xmlns="" id="{22BA8EF2-D59B-48D7-9C3A-331B3BFC6825}"/>
              </a:ext>
            </a:extLst>
          </p:cNvPr>
          <p:cNvSpPr txBox="1"/>
          <p:nvPr/>
        </p:nvSpPr>
        <p:spPr>
          <a:xfrm>
            <a:off x="11156975" y="5524500"/>
            <a:ext cx="6019800" cy="1520929"/>
          </a:xfrm>
          <a:prstGeom prst="rect">
            <a:avLst/>
          </a:prstGeom>
          <a:noFill/>
        </p:spPr>
        <p:txBody>
          <a:bodyPr wrap="square">
            <a:spAutoFit/>
          </a:bodyPr>
          <a:lstStyle/>
          <a:p>
            <a:pPr marL="12700" algn="ctr">
              <a:spcBef>
                <a:spcPts val="100"/>
              </a:spcBef>
            </a:pPr>
            <a:r>
              <a:rPr lang="en-US" sz="4600" b="1" spc="-65" dirty="0">
                <a:latin typeface="Tahoma"/>
                <a:cs typeface="Tahoma"/>
              </a:rPr>
              <a:t>PARTNER: ESSEI</a:t>
            </a:r>
          </a:p>
          <a:p>
            <a:pPr marL="12700">
              <a:spcBef>
                <a:spcPts val="100"/>
              </a:spcBef>
            </a:pPr>
            <a:endParaRPr lang="en-US" sz="4600" b="1" spc="-65" dirty="0">
              <a:latin typeface="Tahoma"/>
              <a:cs typeface="Tahoma"/>
            </a:endParaRPr>
          </a:p>
        </p:txBody>
      </p:sp>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589349" cy="1735732"/>
          </a:xfrm>
          <a:prstGeom prst="rect">
            <a:avLst/>
          </a:prstGeom>
        </p:spPr>
        <p:txBody>
          <a:bodyPr vert="horz" wrap="square" lIns="0" tIns="12065" rIns="0" bIns="0" rtlCol="0">
            <a:spAutoFit/>
          </a:bodyPr>
          <a:lstStyle/>
          <a:p>
            <a:pPr>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Visión general</a:t>
            </a:r>
            <a:endParaRPr lang="en-GB" altLang="es-ES" sz="7200" b="1" spc="-85" dirty="0">
              <a:solidFill>
                <a:srgbClr val="343433"/>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pic>
        <p:nvPicPr>
          <p:cNvPr id="2" name="Immagine 1"/>
          <p:cNvPicPr>
            <a:picLocks noChangeAspect="1"/>
          </p:cNvPicPr>
          <p:nvPr/>
        </p:nvPicPr>
        <p:blipFill>
          <a:blip r:embed="rId3"/>
          <a:stretch>
            <a:fillRect/>
          </a:stretch>
        </p:blipFill>
        <p:spPr>
          <a:xfrm>
            <a:off x="2895102" y="2171700"/>
            <a:ext cx="12386693" cy="6826410"/>
          </a:xfrm>
          <a:prstGeom prst="rect">
            <a:avLst/>
          </a:prstGeom>
        </p:spPr>
      </p:pic>
      <p:sp>
        <p:nvSpPr>
          <p:cNvPr id="7" name="Rettangolo 6"/>
          <p:cNvSpPr/>
          <p:nvPr/>
        </p:nvSpPr>
        <p:spPr>
          <a:xfrm>
            <a:off x="9906000" y="8115300"/>
            <a:ext cx="4724400" cy="8828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10" name="Immagin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1"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5981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863403"/>
            <a:ext cx="16589349" cy="4813497"/>
          </a:xfrm>
          <a:prstGeom prst="rect">
            <a:avLst/>
          </a:prstGeom>
        </p:spPr>
        <p:txBody>
          <a:bodyPr vert="horz" wrap="square" lIns="0" tIns="12065" rIns="0" bIns="0" rtlCol="0">
            <a:spAutoFit/>
          </a:bodyPr>
          <a:lstStyle/>
          <a:p>
            <a:pPr>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Visión general</a:t>
            </a:r>
            <a:endParaRPr lang="en-GB" altLang="es-ES" sz="7200" b="1" spc="-85" dirty="0">
              <a:solidFill>
                <a:srgbClr val="343433"/>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lgn="just">
              <a:defRPr/>
            </a:pPr>
            <a:r>
              <a:rPr lang="es-ES" sz="4000" b="1" i="1" dirty="0">
                <a:solidFill>
                  <a:schemeClr val="tx1">
                    <a:lumMod val="75000"/>
                    <a:lumOff val="25000"/>
                  </a:schemeClr>
                </a:solidFill>
                <a:effectLst/>
                <a:latin typeface="Calibri" panose="020F0502020204030204" pitchFamily="34" charset="0"/>
                <a:ea typeface="Calibri" panose="020F0502020204030204" pitchFamily="34" charset="0"/>
              </a:rPr>
              <a:t>Para los principiantes</a:t>
            </a:r>
            <a:endParaRPr lang="en-GB" sz="4000" b="1" i="1" spc="-85" dirty="0">
              <a:solidFill>
                <a:schemeClr val="tx1">
                  <a:lumMod val="75000"/>
                  <a:lumOff val="25000"/>
                </a:schemeClr>
              </a:solidFill>
              <a:latin typeface="Calibri" panose="020F0502020204030204" pitchFamily="34" charset="0"/>
              <a:cs typeface="Calibri" panose="020F0502020204030204" pitchFamily="34" charset="0"/>
            </a:endParaRPr>
          </a:p>
          <a:p>
            <a:pPr algn="just">
              <a:defRPr/>
            </a:pPr>
            <a:r>
              <a:rPr lang="es-ES" sz="4000" i="1" dirty="0">
                <a:effectLst/>
                <a:latin typeface="Calibri" panose="020F0502020204030204" pitchFamily="34" charset="0"/>
                <a:ea typeface="Calibri" panose="020F0502020204030204" pitchFamily="34" charset="0"/>
              </a:rPr>
              <a:t>El </a:t>
            </a:r>
            <a:r>
              <a:rPr lang="es-ES" sz="4000" i="1" dirty="0">
                <a:solidFill>
                  <a:srgbClr val="000000"/>
                </a:solidFill>
                <a:effectLst/>
                <a:latin typeface="Calibri" panose="020F0502020204030204" pitchFamily="34" charset="0"/>
                <a:ea typeface="Calibri" panose="020F0502020204030204" pitchFamily="34" charset="0"/>
              </a:rPr>
              <a:t>RGPD</a:t>
            </a:r>
            <a:r>
              <a:rPr lang="es-ES" sz="4000" i="1" dirty="0">
                <a:effectLst/>
                <a:latin typeface="Calibri" panose="020F0502020204030204" pitchFamily="34" charset="0"/>
                <a:ea typeface="Calibri" panose="020F0502020204030204" pitchFamily="34" charset="0"/>
              </a:rPr>
              <a:t> (</a:t>
            </a:r>
            <a:r>
              <a:rPr lang="es-ES" sz="4000" i="1" dirty="0">
                <a:solidFill>
                  <a:srgbClr val="000000"/>
                </a:solidFill>
                <a:effectLst/>
                <a:latin typeface="Calibri" panose="020F0502020204030204" pitchFamily="34" charset="0"/>
                <a:ea typeface="Calibri" panose="020F0502020204030204" pitchFamily="34" charset="0"/>
              </a:rPr>
              <a:t>Reglamento General de Protección de Datos</a:t>
            </a:r>
            <a:r>
              <a:rPr lang="es-ES" sz="4000" i="1" dirty="0">
                <a:effectLst/>
                <a:latin typeface="Calibri" panose="020F0502020204030204" pitchFamily="34" charset="0"/>
                <a:ea typeface="Calibri" panose="020F0502020204030204" pitchFamily="34" charset="0"/>
              </a:rPr>
              <a:t>) es un reglamento del Parlamento europeo y del Consejo europeo, de abril de 2016, </a:t>
            </a:r>
            <a:r>
              <a:rPr lang="es-ES" sz="4000" i="1" dirty="0">
                <a:solidFill>
                  <a:srgbClr val="0070C0"/>
                </a:solidFill>
                <a:effectLst/>
                <a:latin typeface="Calibri" panose="020F0502020204030204" pitchFamily="34" charset="0"/>
                <a:ea typeface="Calibri" panose="020F0502020204030204" pitchFamily="34" charset="0"/>
              </a:rPr>
              <a:t>sobre la protección de las personas naturales respeto al tratamiento de los datos personales, y sobre la libre circulación de dichos datos. </a:t>
            </a:r>
            <a:endParaRPr lang="en-GB" sz="4000" i="1" dirty="0">
              <a:solidFill>
                <a:srgbClr val="0070C0"/>
              </a:solidFill>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pic>
        <p:nvPicPr>
          <p:cNvPr id="2" name="Immagine 1"/>
          <p:cNvPicPr>
            <a:picLocks noChangeAspect="1"/>
          </p:cNvPicPr>
          <p:nvPr/>
        </p:nvPicPr>
        <p:blipFill>
          <a:blip r:embed="rId3"/>
          <a:stretch>
            <a:fillRect/>
          </a:stretch>
        </p:blipFill>
        <p:spPr>
          <a:xfrm>
            <a:off x="4089022" y="5753100"/>
            <a:ext cx="9998854" cy="2814638"/>
          </a:xfrm>
          <a:prstGeom prst="rect">
            <a:avLst/>
          </a:prstGeom>
          <a:ln w="28575">
            <a:solidFill>
              <a:srgbClr val="0070C0"/>
            </a:solidFill>
          </a:ln>
        </p:spPr>
      </p:pic>
      <p:sp>
        <p:nvSpPr>
          <p:cNvPr id="7" name="CasellaDiTesto 6"/>
          <p:cNvSpPr txBox="1"/>
          <p:nvPr/>
        </p:nvSpPr>
        <p:spPr>
          <a:xfrm>
            <a:off x="4668848" y="8660368"/>
            <a:ext cx="9419027" cy="369332"/>
          </a:xfrm>
          <a:prstGeom prst="rect">
            <a:avLst/>
          </a:prstGeom>
          <a:noFill/>
        </p:spPr>
        <p:txBody>
          <a:bodyPr wrap="square" rtlCol="0">
            <a:spAutoFit/>
          </a:bodyPr>
          <a:lstStyle/>
          <a:p>
            <a:r>
              <a:rPr lang="en-GB" dirty="0"/>
              <a:t>Fuente: </a:t>
            </a:r>
            <a:r>
              <a:rPr lang="en-GB" dirty="0">
                <a:hlinkClick r:id="rId4"/>
              </a:rPr>
              <a:t>https://eur-lex.europa.eu/legal-content/EN/TXT/?uri=CELEX%3A02016R0679-20160504</a:t>
            </a:r>
            <a:r>
              <a:rPr lang="en-GB" dirty="0"/>
              <a:t> </a:t>
            </a:r>
          </a:p>
        </p:txBody>
      </p:sp>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1"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4808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589349" cy="7552709"/>
          </a:xfrm>
          <a:prstGeom prst="rect">
            <a:avLst/>
          </a:prstGeom>
        </p:spPr>
        <p:txBody>
          <a:bodyPr vert="horz" wrap="square" lIns="0" tIns="12065" rIns="0" bIns="0" rtlCol="0">
            <a:spAutoFit/>
          </a:bodyPr>
          <a:lstStyle/>
          <a:p>
            <a:pPr>
              <a:defRPr/>
            </a:pPr>
            <a:r>
              <a:rPr lang="es-ES" sz="7200" b="1" spc="-400" dirty="0">
                <a:solidFill>
                  <a:srgbClr val="343433"/>
                </a:solidFill>
                <a:latin typeface="Tahoma"/>
                <a:cs typeface="Tahoma"/>
              </a:rPr>
              <a:t>2</a:t>
            </a:r>
            <a:r>
              <a:rPr lang="es-ES"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Visión general</a:t>
            </a:r>
            <a:endParaRPr lang="es-ES" altLang="es-ES" sz="7200" b="1" spc="-85" dirty="0">
              <a:solidFill>
                <a:srgbClr val="343433"/>
              </a:solidFill>
              <a:latin typeface="Tahoma"/>
              <a:cs typeface="Tahoma"/>
            </a:endParaRPr>
          </a:p>
          <a:p>
            <a:pPr>
              <a:defRPr/>
            </a:pPr>
            <a:endParaRPr lang="es-ES" altLang="es-ES" sz="4000" dirty="0">
              <a:latin typeface="Calibri" panose="020F0502020204030204" pitchFamily="34" charset="0"/>
              <a:cs typeface="Calibri" panose="020F0502020204030204" pitchFamily="34" charset="0"/>
            </a:endParaRPr>
          </a:p>
          <a:p>
            <a:pPr algn="just"/>
            <a:r>
              <a:rPr lang="es-ES" sz="4000" b="1" i="1" dirty="0">
                <a:solidFill>
                  <a:schemeClr val="tx1">
                    <a:lumMod val="75000"/>
                    <a:lumOff val="25000"/>
                  </a:schemeClr>
                </a:solidFill>
                <a:effectLst/>
                <a:latin typeface="Calibri" panose="020F0502020204030204" pitchFamily="34" charset="0"/>
                <a:ea typeface="Calibri" panose="020F0502020204030204" pitchFamily="34" charset="0"/>
              </a:rPr>
              <a:t>Breve aviso legal – ¿Qué es un Reglamento en la legislación europea? </a:t>
            </a:r>
          </a:p>
          <a:p>
            <a:pPr algn="just"/>
            <a:r>
              <a:rPr lang="es-ES" sz="4000" dirty="0">
                <a:effectLst/>
                <a:latin typeface="Calibri" panose="020F0502020204030204" pitchFamily="34" charset="0"/>
                <a:ea typeface="Calibri" panose="020F0502020204030204" pitchFamily="34" charset="0"/>
              </a:rPr>
              <a:t>Junto a directivas, decisiones, recomendaciones y opiniones, los Reglamentos representan los tipos de legislación de la UE – los actos legales de los diferentes grados de vinculación que todos (o algunos) Estados miembros deben cumplir.  </a:t>
            </a:r>
          </a:p>
          <a:p>
            <a:pPr algn="just"/>
            <a:r>
              <a:rPr lang="es-ES" sz="4000" dirty="0">
                <a:effectLst/>
                <a:latin typeface="Calibri" panose="020F0502020204030204" pitchFamily="34" charset="0"/>
                <a:ea typeface="Calibri" panose="020F0502020204030204" pitchFamily="34" charset="0"/>
              </a:rPr>
              <a:t> </a:t>
            </a:r>
          </a:p>
          <a:p>
            <a:pPr algn="just"/>
            <a:r>
              <a:rPr lang="es-ES" sz="4000" dirty="0">
                <a:effectLst/>
                <a:latin typeface="Calibri" panose="020F0502020204030204" pitchFamily="34" charset="0"/>
                <a:ea typeface="Calibri" panose="020F0502020204030204" pitchFamily="34" charset="0"/>
              </a:rPr>
              <a:t>Los reglamentos son los que tienen un mayor grado de vinculación y deben aplicarse en su totalidad en toda la UE.  </a:t>
            </a:r>
          </a:p>
          <a:p>
            <a:pPr algn="just">
              <a:defRPr/>
            </a:pPr>
            <a:endParaRPr lang="es-ES" sz="4000" spc="-85" dirty="0">
              <a:solidFill>
                <a:srgbClr val="343433"/>
              </a:solidFill>
              <a:latin typeface="Calibri" panose="020F0502020204030204" pitchFamily="34" charset="0"/>
              <a:cs typeface="Calibri" panose="020F0502020204030204" pitchFamily="34" charset="0"/>
            </a:endParaRPr>
          </a:p>
          <a:p>
            <a:pPr algn="just">
              <a:defRPr/>
            </a:pPr>
            <a:endParaRPr lang="es-ES" sz="4000" spc="-85" dirty="0">
              <a:solidFill>
                <a:srgbClr val="343433"/>
              </a:solidFill>
              <a:latin typeface="Calibri" panose="020F0502020204030204" pitchFamily="34" charset="0"/>
              <a:cs typeface="Calibri" panose="020F0502020204030204" pitchFamily="34" charset="0"/>
            </a:endParaRPr>
          </a:p>
          <a:p>
            <a:pPr algn="just">
              <a:defRPr/>
            </a:pPr>
            <a:r>
              <a:rPr lang="es-ES" spc="-85" dirty="0">
                <a:solidFill>
                  <a:srgbClr val="343433"/>
                </a:solidFill>
                <a:latin typeface="Calibri" panose="020F0502020204030204" pitchFamily="34" charset="0"/>
                <a:cs typeface="Calibri" panose="020F0502020204030204" pitchFamily="34" charset="0"/>
              </a:rPr>
              <a:t>Para saber más sobre los tipos de legislación: </a:t>
            </a:r>
            <a:r>
              <a:rPr lang="en-GB" spc="-85" dirty="0">
                <a:solidFill>
                  <a:srgbClr val="343433"/>
                </a:solidFill>
                <a:latin typeface="Calibri" panose="020F0502020204030204" pitchFamily="34" charset="0"/>
                <a:cs typeface="Calibri" panose="020F0502020204030204" pitchFamily="34" charset="0"/>
                <a:hlinkClick r:id="rId2"/>
              </a:rPr>
              <a:t>https://european-union.europa.eu/institutions-law-budget/law/types-legislation_en</a:t>
            </a:r>
            <a:r>
              <a:rPr lang="en-GB" spc="-85" dirty="0">
                <a:solidFill>
                  <a:srgbClr val="343433"/>
                </a:solidFill>
                <a:latin typeface="Calibri" panose="020F0502020204030204" pitchFamily="34" charset="0"/>
                <a:cs typeface="Calibri" panose="020F0502020204030204" pitchFamily="34" charset="0"/>
              </a:rPr>
              <a:t> </a:t>
            </a:r>
            <a:endParaRPr lang="en-GB" dirty="0">
              <a:solidFill>
                <a:srgbClr val="0070C0"/>
              </a:solidFill>
              <a:latin typeface="Calibri" panose="020F0502020204030204" pitchFamily="34" charset="0"/>
              <a:cs typeface="Calibri" panose="020F0502020204030204" pitchFamily="34" charset="0"/>
            </a:endParaRPr>
          </a:p>
        </p:txBody>
      </p:sp>
      <p:pic>
        <p:nvPicPr>
          <p:cNvPr id="4" name="object 4"/>
          <p:cNvPicPr/>
          <p:nvPr/>
        </p:nvPicPr>
        <p:blipFill>
          <a:blip r:embed="rId3"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4338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589349" cy="7891263"/>
          </a:xfrm>
          <a:prstGeom prst="rect">
            <a:avLst/>
          </a:prstGeom>
        </p:spPr>
        <p:txBody>
          <a:bodyPr vert="horz" wrap="square" lIns="0" tIns="12065" rIns="0" bIns="0" rtlCol="0">
            <a:spAutoFit/>
          </a:bodyPr>
          <a:lstStyle/>
          <a:p>
            <a:pPr algn="just">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Visión general</a:t>
            </a:r>
            <a:endParaRPr lang="en-GB" altLang="es-ES" sz="7200" b="1" spc="-85" dirty="0">
              <a:solidFill>
                <a:srgbClr val="343433"/>
              </a:solidFill>
              <a:latin typeface="Tahoma"/>
              <a:cs typeface="Tahoma"/>
            </a:endParaRPr>
          </a:p>
          <a:p>
            <a:pPr algn="just">
              <a:defRPr/>
            </a:pPr>
            <a:endParaRPr lang="en-GB" altLang="es-ES" sz="4000" dirty="0">
              <a:latin typeface="Calibri" panose="020F0502020204030204" pitchFamily="34" charset="0"/>
              <a:cs typeface="Calibri" panose="020F0502020204030204" pitchFamily="34" charset="0"/>
            </a:endParaRPr>
          </a:p>
          <a:p>
            <a:pPr algn="just"/>
            <a:r>
              <a:rPr lang="es-ES" sz="4000" b="1" i="1" dirty="0">
                <a:solidFill>
                  <a:schemeClr val="tx1">
                    <a:lumMod val="75000"/>
                    <a:lumOff val="25000"/>
                  </a:schemeClr>
                </a:solidFill>
                <a:effectLst/>
                <a:ea typeface="Calibri" panose="020F0502020204030204" pitchFamily="34" charset="0"/>
              </a:rPr>
              <a:t>La escala general y el alcance del RGPD</a:t>
            </a:r>
          </a:p>
          <a:p>
            <a:pPr algn="just"/>
            <a:r>
              <a:rPr lang="es-ES" sz="4000" dirty="0">
                <a:effectLst/>
                <a:ea typeface="Calibri" panose="020F0502020204030204" pitchFamily="34" charset="0"/>
              </a:rPr>
              <a:t>En el documento normativo oficial, se afirma que: </a:t>
            </a:r>
          </a:p>
          <a:p>
            <a:pPr algn="just">
              <a:defRPr/>
            </a:pPr>
            <a:endParaRPr lang="en-GB" sz="4000" spc="-85" dirty="0">
              <a:cs typeface="Calibri" panose="020F0502020204030204" pitchFamily="34" charset="0"/>
            </a:endParaRPr>
          </a:p>
          <a:p>
            <a:pPr marL="342900" lvl="0" indent="-342900" algn="just" fontAlgn="base">
              <a:buFont typeface="Arial" panose="020B0604020202020204" pitchFamily="34" charset="0"/>
              <a:buChar char="•"/>
            </a:pPr>
            <a:r>
              <a:rPr lang="es-ES" sz="4000" dirty="0">
                <a:effectLst/>
                <a:ea typeface="Arial" panose="020B0604020202020204" pitchFamily="34" charset="0"/>
                <a:cs typeface="Arial" panose="020B0604020202020204" pitchFamily="34" charset="0"/>
              </a:rPr>
              <a:t>[RGPD] Establece las normas relativas a la </a:t>
            </a:r>
            <a:r>
              <a:rPr lang="es-ES" sz="4000" dirty="0">
                <a:solidFill>
                  <a:srgbClr val="0070C0"/>
                </a:solidFill>
                <a:effectLst/>
                <a:ea typeface="Arial" panose="020B0604020202020204" pitchFamily="34" charset="0"/>
                <a:cs typeface="Arial" panose="020B0604020202020204" pitchFamily="34" charset="0"/>
              </a:rPr>
              <a:t>protección de las personas naturales </a:t>
            </a:r>
            <a:r>
              <a:rPr lang="es-ES" sz="4000" dirty="0">
                <a:effectLst/>
                <a:ea typeface="Arial" panose="020B0604020202020204" pitchFamily="34" charset="0"/>
                <a:cs typeface="Arial" panose="020B0604020202020204" pitchFamily="34" charset="0"/>
              </a:rPr>
              <a:t>respecto a los datos personales y las normas relativas a la libre circulación de los datos personales. </a:t>
            </a:r>
          </a:p>
          <a:p>
            <a:pPr marL="742950" indent="-742950" algn="just">
              <a:buFont typeface="+mj-lt"/>
              <a:buAutoNum type="arabicPeriod"/>
              <a:defRPr/>
            </a:pPr>
            <a:endParaRPr lang="en-GB" sz="4000" dirty="0">
              <a:cs typeface="Calibri" panose="020F0502020204030204" pitchFamily="34" charset="0"/>
            </a:endParaRPr>
          </a:p>
          <a:p>
            <a:pPr marL="285750" indent="-285750" algn="just">
              <a:buFont typeface="Arial" panose="020B0604020202020204" pitchFamily="34" charset="0"/>
              <a:buChar char="•"/>
              <a:defRPr/>
            </a:pPr>
            <a:r>
              <a:rPr lang="es-ES" sz="4000" dirty="0">
                <a:effectLst/>
                <a:ea typeface="Arial" panose="020B0604020202020204" pitchFamily="34" charset="0"/>
                <a:cs typeface="Arial" panose="020B0604020202020204" pitchFamily="34" charset="0"/>
              </a:rPr>
              <a:t>[RGPD] </a:t>
            </a:r>
            <a:r>
              <a:rPr lang="es-ES" sz="4000" dirty="0">
                <a:solidFill>
                  <a:srgbClr val="0070C0"/>
                </a:solidFill>
                <a:effectLst/>
                <a:ea typeface="Arial" panose="020B0604020202020204" pitchFamily="34" charset="0"/>
                <a:cs typeface="Arial" panose="020B0604020202020204" pitchFamily="34" charset="0"/>
              </a:rPr>
              <a:t>protege los derechos fundamentales</a:t>
            </a:r>
            <a:r>
              <a:rPr lang="es-ES" sz="4000" dirty="0">
                <a:effectLst/>
                <a:ea typeface="Arial" panose="020B0604020202020204" pitchFamily="34" charset="0"/>
                <a:cs typeface="Arial" panose="020B0604020202020204" pitchFamily="34" charset="0"/>
              </a:rPr>
              <a:t> y la </a:t>
            </a:r>
            <a:r>
              <a:rPr lang="es-ES" sz="4000" dirty="0">
                <a:solidFill>
                  <a:srgbClr val="0070C0"/>
                </a:solidFill>
                <a:effectLst/>
                <a:ea typeface="Arial" panose="020B0604020202020204" pitchFamily="34" charset="0"/>
                <a:cs typeface="Arial" panose="020B0604020202020204" pitchFamily="34" charset="0"/>
              </a:rPr>
              <a:t>libertad de las personas naturales </a:t>
            </a:r>
            <a:r>
              <a:rPr lang="es-ES" sz="4000" dirty="0">
                <a:effectLst/>
                <a:ea typeface="Arial" panose="020B0604020202020204" pitchFamily="34" charset="0"/>
                <a:cs typeface="Arial" panose="020B0604020202020204" pitchFamily="34" charset="0"/>
              </a:rPr>
              <a:t>y, en particular, su derecho a la protección de los datos personales.  </a:t>
            </a:r>
          </a:p>
          <a:p>
            <a:pPr marL="742950" indent="-742950" algn="just">
              <a:buFont typeface="+mj-lt"/>
              <a:buAutoNum type="arabicPeriod"/>
              <a:defRPr/>
            </a:pPr>
            <a:endParaRPr lang="en-GB" sz="4000" i="1"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1000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589349" cy="7891263"/>
          </a:xfrm>
          <a:prstGeom prst="rect">
            <a:avLst/>
          </a:prstGeom>
        </p:spPr>
        <p:txBody>
          <a:bodyPr vert="horz" wrap="square" lIns="0" tIns="12065" rIns="0" bIns="0" rtlCol="0">
            <a:spAutoFit/>
          </a:bodyPr>
          <a:lstStyle/>
          <a:p>
            <a:pPr>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Visión general</a:t>
            </a:r>
            <a:endParaRPr lang="en-GB" altLang="es-ES" sz="7200" b="1" spc="-85" dirty="0">
              <a:solidFill>
                <a:srgbClr val="343433"/>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r>
              <a:rPr lang="es-ES" sz="4000" b="1" i="1" dirty="0">
                <a:solidFill>
                  <a:schemeClr val="tx1">
                    <a:lumMod val="75000"/>
                    <a:lumOff val="25000"/>
                  </a:schemeClr>
                </a:solidFill>
                <a:effectLst/>
                <a:latin typeface="Calibri" panose="020F0502020204030204" pitchFamily="34" charset="0"/>
                <a:ea typeface="Calibri" panose="020F0502020204030204" pitchFamily="34" charset="0"/>
              </a:rPr>
              <a:t>¿Quién debe cumplir con el RGPD?</a:t>
            </a:r>
          </a:p>
          <a:p>
            <a:pPr algn="just"/>
            <a:r>
              <a:rPr lang="es-ES" sz="4000" dirty="0">
                <a:solidFill>
                  <a:schemeClr val="tx1">
                    <a:lumMod val="75000"/>
                    <a:lumOff val="25000"/>
                  </a:schemeClr>
                </a:solidFill>
                <a:effectLst/>
                <a:latin typeface="Calibri" panose="020F0502020204030204" pitchFamily="34" charset="0"/>
                <a:ea typeface="Calibri" panose="020F0502020204030204" pitchFamily="34" charset="0"/>
              </a:rPr>
              <a:t>El objetivo de este reglamento es proteger los datos personales de los ciudadanos de la UE. Por tanto, cualquier organización que opera en los territorios de la UE debe cumplir el RGPD. </a:t>
            </a:r>
          </a:p>
          <a:p>
            <a:pPr algn="just"/>
            <a:r>
              <a:rPr lang="es-ES" sz="4000" dirty="0">
                <a:solidFill>
                  <a:schemeClr val="tx1">
                    <a:lumMod val="75000"/>
                    <a:lumOff val="25000"/>
                  </a:schemeClr>
                </a:solidFill>
                <a:effectLst/>
                <a:latin typeface="Calibri" panose="020F0502020204030204" pitchFamily="34" charset="0"/>
                <a:ea typeface="Calibri" panose="020F0502020204030204" pitchFamily="34" charset="0"/>
              </a:rPr>
              <a:t> </a:t>
            </a:r>
          </a:p>
          <a:p>
            <a:pPr algn="just"/>
            <a:r>
              <a:rPr lang="es-ES" sz="4000" dirty="0">
                <a:solidFill>
                  <a:schemeClr val="tx1">
                    <a:lumMod val="75000"/>
                    <a:lumOff val="25000"/>
                  </a:schemeClr>
                </a:solidFill>
                <a:effectLst/>
                <a:latin typeface="Calibri" panose="020F0502020204030204" pitchFamily="34" charset="0"/>
                <a:ea typeface="Calibri" panose="020F0502020204030204" pitchFamily="34" charset="0"/>
              </a:rPr>
              <a:t>Este reglamento se aplica a TODAS las organizaciones, respecto a su condición jurídica (instituciones públicas, representantes del sector privado y del tercer sector) y su país de origen, siempre y cuando operan en territorios de la UE (este es el caso de los gigantes tecnológicos de Estados Unidos, como Facebook, Google, Amazon, etc.).  </a:t>
            </a: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7790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6589349" cy="6044603"/>
          </a:xfrm>
          <a:prstGeom prst="rect">
            <a:avLst/>
          </a:prstGeom>
        </p:spPr>
        <p:txBody>
          <a:bodyPr vert="horz" wrap="square" lIns="0" tIns="12065" rIns="0" bIns="0" rtlCol="0">
            <a:spAutoFit/>
          </a:bodyPr>
          <a:lstStyle/>
          <a:p>
            <a:pPr>
              <a:defRPr/>
            </a:pPr>
            <a:r>
              <a:rPr sz="7200" b="1" spc="-400" dirty="0">
                <a:solidFill>
                  <a:srgbClr val="343433"/>
                </a:solidFill>
                <a:latin typeface="Tahoma"/>
                <a:cs typeface="Tahoma"/>
              </a:rPr>
              <a:t>2</a:t>
            </a:r>
            <a:r>
              <a:rPr sz="7200" b="1" spc="-500" dirty="0">
                <a:solidFill>
                  <a:srgbClr val="343433"/>
                </a:solidFill>
                <a:latin typeface="Tahoma"/>
                <a:cs typeface="Tahoma"/>
              </a:rPr>
              <a:t>.</a:t>
            </a:r>
            <a:r>
              <a:rPr lang="es-ES" sz="1800" dirty="0">
                <a:effectLst/>
                <a:latin typeface="Calibri" panose="020F0502020204030204" pitchFamily="34" charset="0"/>
                <a:ea typeface="Calibri" panose="020F0502020204030204" pitchFamily="34" charset="0"/>
              </a:rPr>
              <a:t>  </a:t>
            </a:r>
            <a:r>
              <a:rPr lang="es-ES" sz="7200"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Aspectos destacados</a:t>
            </a:r>
            <a:endParaRPr lang="en-GB" altLang="es-ES" sz="7200" b="1" spc="-85"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defRPr/>
            </a:pPr>
            <a:endParaRPr lang="en-GB" altLang="es-ES" sz="4000" dirty="0">
              <a:latin typeface="Calibri" panose="020F0502020204030204" pitchFamily="34" charset="0"/>
              <a:cs typeface="Calibri" panose="020F0502020204030204" pitchFamily="34" charset="0"/>
            </a:endParaRPr>
          </a:p>
          <a:p>
            <a:pPr algn="just"/>
            <a:r>
              <a:rPr lang="es-ES" sz="4000" dirty="0">
                <a:solidFill>
                  <a:schemeClr val="tx1">
                    <a:lumMod val="75000"/>
                    <a:lumOff val="25000"/>
                  </a:schemeClr>
                </a:solidFill>
                <a:effectLst/>
                <a:ea typeface="Tahoma" panose="020B0604030504040204" pitchFamily="34" charset="0"/>
                <a:cs typeface="Tahoma" panose="020B0604030504040204" pitchFamily="34" charset="0"/>
              </a:rPr>
              <a:t>Para tener una comprensión global del RGPD, es importante identificar un par de términos entorno a los cuales gira la regulación. Este incluye: </a:t>
            </a:r>
          </a:p>
          <a:p>
            <a:pPr algn="just"/>
            <a:r>
              <a:rPr lang="en-GB" sz="4000" dirty="0">
                <a:solidFill>
                  <a:schemeClr val="tx1">
                    <a:lumMod val="75000"/>
                    <a:lumOff val="25000"/>
                  </a:schemeClr>
                </a:solidFill>
                <a:effectLst/>
                <a:ea typeface="Tahoma" panose="020B0604030504040204" pitchFamily="34" charset="0"/>
                <a:cs typeface="Tahoma" panose="020B0604030504040204" pitchFamily="34" charset="0"/>
              </a:rPr>
              <a:t> </a:t>
            </a:r>
            <a:endParaRPr lang="es-ES" sz="4000" dirty="0">
              <a:solidFill>
                <a:schemeClr val="tx1">
                  <a:lumMod val="75000"/>
                  <a:lumOff val="25000"/>
                </a:schemeClr>
              </a:solidFill>
              <a:effectLst/>
              <a:ea typeface="Tahoma" panose="020B0604030504040204" pitchFamily="34" charset="0"/>
              <a:cs typeface="Tahoma" panose="020B0604030504040204" pitchFamily="34" charset="0"/>
            </a:endParaRPr>
          </a:p>
          <a:p>
            <a:pPr marL="342900" lvl="0" indent="-342900" algn="just" fontAlgn="base">
              <a:buFont typeface="Arial" panose="020B0604020202020204" pitchFamily="34" charset="0"/>
              <a:buChar char="•"/>
            </a:pPr>
            <a:r>
              <a:rPr lang="es-ES" sz="4000" dirty="0">
                <a:solidFill>
                  <a:schemeClr val="tx1">
                    <a:lumMod val="75000"/>
                    <a:lumOff val="25000"/>
                  </a:schemeClr>
                </a:solidFill>
                <a:effectLst/>
                <a:ea typeface="Tahoma" panose="020B0604030504040204" pitchFamily="34" charset="0"/>
                <a:cs typeface="Tahoma" panose="020B0604030504040204" pitchFamily="34" charset="0"/>
              </a:rPr>
              <a:t>Siete principios de protección de datos </a:t>
            </a:r>
          </a:p>
          <a:p>
            <a:pPr marL="342900" lvl="0" indent="-342900" algn="just" fontAlgn="base">
              <a:buFont typeface="Arial" panose="020B0604020202020204" pitchFamily="34" charset="0"/>
              <a:buChar char="•"/>
            </a:pPr>
            <a:r>
              <a:rPr lang="es-ES" sz="4000" dirty="0">
                <a:solidFill>
                  <a:schemeClr val="tx1">
                    <a:lumMod val="75000"/>
                    <a:lumOff val="25000"/>
                  </a:schemeClr>
                </a:solidFill>
                <a:effectLst/>
                <a:ea typeface="Tahoma" panose="020B0604030504040204" pitchFamily="34" charset="0"/>
                <a:cs typeface="Tahoma" panose="020B0604030504040204" pitchFamily="34" charset="0"/>
              </a:rPr>
              <a:t>Ocho derechos de privacidad que deben ser protegidos (y apoyados) </a:t>
            </a:r>
          </a:p>
          <a:p>
            <a:pPr marL="342900" lvl="0" indent="-342900" algn="just" fontAlgn="base">
              <a:buFont typeface="Arial" panose="020B0604020202020204" pitchFamily="34" charset="0"/>
              <a:buChar char="•"/>
            </a:pPr>
            <a:r>
              <a:rPr lang="es-ES" sz="4000" dirty="0">
                <a:solidFill>
                  <a:schemeClr val="tx1">
                    <a:lumMod val="75000"/>
                    <a:lumOff val="25000"/>
                  </a:schemeClr>
                </a:solidFill>
                <a:effectLst/>
                <a:ea typeface="Tahoma" panose="020B0604030504040204" pitchFamily="34" charset="0"/>
                <a:cs typeface="Tahoma" panose="020B0604030504040204" pitchFamily="34" charset="0"/>
              </a:rPr>
              <a:t>Glosario de las referencias específicas utilizadas por el Reglamento  </a:t>
            </a:r>
          </a:p>
          <a:p>
            <a:pPr algn="just">
              <a:defRPr/>
            </a:pPr>
            <a:endParaRPr lang="en-GB" sz="4000" spc="-85"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9493"/>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YADLjI9qxTA 0"/>
              </a:rPr>
              <a:t>With the support of the Erasmus+ </a:t>
            </a:r>
            <a:r>
              <a:rPr lang="en-US" sz="1200" dirty="0" err="1">
                <a:latin typeface="YADLjI9qxTA 0"/>
              </a:rPr>
              <a:t>programme</a:t>
            </a:r>
            <a:r>
              <a:rPr lang="en-US" sz="1200" dirty="0">
                <a:latin typeface="YADLjI9qxTA 0"/>
              </a:rPr>
              <a:t> of the European Union. This document and its contents reflects the views only of the authors, and the Commission cannot be held responsible for any use which may be made of the information contained therein. </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9118"/>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50359"/>
            <a:ext cx="1453337" cy="495465"/>
          </a:xfrm>
          <a:prstGeom prst="rect">
            <a:avLst/>
          </a:prstGeom>
          <a:noFill/>
        </p:spPr>
      </p:pic>
      <p:sp>
        <p:nvSpPr>
          <p:cNvPr id="10" name="CasellaDiTesto 22"/>
          <p:cNvSpPr txBox="1"/>
          <p:nvPr/>
        </p:nvSpPr>
        <p:spPr>
          <a:xfrm>
            <a:off x="10181331" y="9499493"/>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4439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1251</TotalTime>
  <Words>6254</Words>
  <Application>Microsoft Office PowerPoint</Application>
  <PresentationFormat>Personalizzato</PresentationFormat>
  <Paragraphs>314</Paragraphs>
  <Slides>36</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36</vt:i4>
      </vt:variant>
    </vt:vector>
  </HeadingPairs>
  <TitlesOfParts>
    <vt:vector size="45" baseType="lpstr">
      <vt:lpstr>맑은 고딕</vt:lpstr>
      <vt:lpstr>Arial</vt:lpstr>
      <vt:lpstr>Calibri</vt:lpstr>
      <vt:lpstr>Noto Sans Symbols</vt:lpstr>
      <vt:lpstr>Tahoma</vt:lpstr>
      <vt:lpstr>Times New Roman</vt:lpstr>
      <vt:lpstr>Verdana</vt:lpstr>
      <vt:lpstr>YADLjI9qxTA 0</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SOS creativity ppt 2</dc:title>
  <dc:creator>Monia Coppola</dc:creator>
  <cp:keywords>DAEZmAheWYA,BAEXurJiHZU</cp:keywords>
  <cp:lastModifiedBy>Windows User</cp:lastModifiedBy>
  <cp:revision>77</cp:revision>
  <dcterms:created xsi:type="dcterms:W3CDTF">2021-03-23T16:52:22Z</dcterms:created>
  <dcterms:modified xsi:type="dcterms:W3CDTF">2022-08-09T07:38:34Z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Canva</vt:lpwstr>
  </property>
  <property fmtid="{D5CDD505-2E9C-101B-9397-08002B2CF9AE}" pid="4" name="LastSaved">
    <vt:filetime>2021-03-23T00:00:00Z</vt:filetime>
  </property>
</Properties>
</file>