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18288000" cy="10287000"/>
  <p:embeddedFontLst>
    <p:embeddedFont>
      <p:font typeface="Verdana" panose="020B0604030504040204" pitchFamily="3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Tahoma" panose="020B0604030504040204" pitchFamily="3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C9BnBuSlXdU1mMzJVHUhxxO+8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5" d="100"/>
          <a:sy n="45" d="100"/>
        </p:scale>
        <p:origin x="732" y="4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877778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8693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0592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2654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7842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6938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1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1474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1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0971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1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9723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9987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4947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2437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7376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2478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9403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3941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6402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11"/>
        <p:cNvGrpSpPr/>
        <p:nvPr/>
      </p:nvGrpSpPr>
      <p:grpSpPr>
        <a:xfrm>
          <a:off x="0" y="0"/>
          <a:ext cx="0" cy="0"/>
          <a:chOff x="0" y="0"/>
          <a:chExt cx="0" cy="0"/>
        </a:xfrm>
      </p:grpSpPr>
      <p:sp>
        <p:nvSpPr>
          <p:cNvPr id="12" name="Google Shape;12;p18"/>
          <p:cNvSpPr/>
          <p:nvPr/>
        </p:nvSpPr>
        <p:spPr>
          <a:xfrm>
            <a:off x="11688150" y="0"/>
            <a:ext cx="6600825" cy="10287000"/>
          </a:xfrm>
          <a:custGeom>
            <a:avLst/>
            <a:gdLst/>
            <a:ahLst/>
            <a:cxnLst/>
            <a:rect l="l" t="t" r="r" b="b"/>
            <a:pathLst>
              <a:path w="6600825" h="10287000" extrusionOk="0">
                <a:moveTo>
                  <a:pt x="6600824" y="10286999"/>
                </a:moveTo>
                <a:lnTo>
                  <a:pt x="0" y="10286999"/>
                </a:lnTo>
                <a:lnTo>
                  <a:pt x="0" y="0"/>
                </a:lnTo>
                <a:lnTo>
                  <a:pt x="6600824" y="0"/>
                </a:lnTo>
                <a:lnTo>
                  <a:pt x="6600824" y="10286999"/>
                </a:lnTo>
                <a:close/>
              </a:path>
            </a:pathLst>
          </a:custGeom>
          <a:solidFill>
            <a:srgbClr val="FDCF6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8"/>
          <p:cNvSpPr/>
          <p:nvPr/>
        </p:nvSpPr>
        <p:spPr>
          <a:xfrm>
            <a:off x="1028700" y="6802415"/>
            <a:ext cx="781050" cy="104775"/>
          </a:xfrm>
          <a:custGeom>
            <a:avLst/>
            <a:gdLst/>
            <a:ahLst/>
            <a:cxnLst/>
            <a:rect l="l" t="t" r="r" b="b"/>
            <a:pathLst>
              <a:path w="781050" h="104775" extrusionOk="0">
                <a:moveTo>
                  <a:pt x="781049" y="104774"/>
                </a:moveTo>
                <a:lnTo>
                  <a:pt x="0" y="104774"/>
                </a:lnTo>
                <a:lnTo>
                  <a:pt x="0" y="0"/>
                </a:lnTo>
                <a:lnTo>
                  <a:pt x="781049" y="0"/>
                </a:lnTo>
                <a:lnTo>
                  <a:pt x="781049" y="104774"/>
                </a:lnTo>
                <a:close/>
              </a:path>
            </a:pathLst>
          </a:custGeom>
          <a:solidFill>
            <a:srgbClr val="3434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18"/>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it-IT"/>
              <a:t>‹N›</a:t>
            </a:fld>
            <a:endParaRPr sz="1800" b="0" i="0" u="none" strike="noStrike" cap="none">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17"/>
        <p:cNvGrpSpPr/>
        <p:nvPr/>
      </p:nvGrpSpPr>
      <p:grpSpPr>
        <a:xfrm>
          <a:off x="0" y="0"/>
          <a:ext cx="0" cy="0"/>
          <a:chOff x="0" y="0"/>
          <a:chExt cx="0" cy="0"/>
        </a:xfrm>
      </p:grpSpPr>
      <p:sp>
        <p:nvSpPr>
          <p:cNvPr id="18" name="Google Shape;18;p19"/>
          <p:cNvSpPr/>
          <p:nvPr/>
        </p:nvSpPr>
        <p:spPr>
          <a:xfrm>
            <a:off x="0" y="9378183"/>
            <a:ext cx="18288000" cy="904875"/>
          </a:xfrm>
          <a:custGeom>
            <a:avLst/>
            <a:gdLst/>
            <a:ahLst/>
            <a:cxnLst/>
            <a:rect l="l" t="t" r="r" b="b"/>
            <a:pathLst>
              <a:path w="18288000" h="904875" extrusionOk="0">
                <a:moveTo>
                  <a:pt x="18287998" y="904874"/>
                </a:moveTo>
                <a:lnTo>
                  <a:pt x="0" y="904874"/>
                </a:lnTo>
                <a:lnTo>
                  <a:pt x="0" y="0"/>
                </a:lnTo>
                <a:lnTo>
                  <a:pt x="18287998" y="0"/>
                </a:lnTo>
                <a:lnTo>
                  <a:pt x="18287998" y="904874"/>
                </a:lnTo>
                <a:close/>
              </a:path>
            </a:pathLst>
          </a:custGeom>
          <a:solidFill>
            <a:srgbClr val="FDCF6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9;p19"/>
          <p:cNvSpPr/>
          <p:nvPr/>
        </p:nvSpPr>
        <p:spPr>
          <a:xfrm>
            <a:off x="1028700" y="2318456"/>
            <a:ext cx="781050" cy="104775"/>
          </a:xfrm>
          <a:custGeom>
            <a:avLst/>
            <a:gdLst/>
            <a:ahLst/>
            <a:cxnLst/>
            <a:rect l="l" t="t" r="r" b="b"/>
            <a:pathLst>
              <a:path w="781050" h="104775" extrusionOk="0">
                <a:moveTo>
                  <a:pt x="781049" y="104774"/>
                </a:moveTo>
                <a:lnTo>
                  <a:pt x="0" y="104774"/>
                </a:lnTo>
                <a:lnTo>
                  <a:pt x="0" y="0"/>
                </a:lnTo>
                <a:lnTo>
                  <a:pt x="781049" y="0"/>
                </a:lnTo>
                <a:lnTo>
                  <a:pt x="781049" y="104774"/>
                </a:lnTo>
                <a:close/>
              </a:path>
            </a:pathLst>
          </a:custGeom>
          <a:solidFill>
            <a:srgbClr val="3434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20;p19"/>
          <p:cNvSpPr txBox="1">
            <a:spLocks noGrp="1"/>
          </p:cNvSpPr>
          <p:nvPr>
            <p:ph type="ctrTitle"/>
          </p:nvPr>
        </p:nvSpPr>
        <p:spPr>
          <a:xfrm>
            <a:off x="1016000" y="972668"/>
            <a:ext cx="16256000" cy="11226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b="0" i="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9"/>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9"/>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9"/>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9"/>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it-IT"/>
              <a:t>‹N›</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25"/>
        <p:cNvGrpSpPr/>
        <p:nvPr/>
      </p:nvGrpSpPr>
      <p:grpSpPr>
        <a:xfrm>
          <a:off x="0" y="0"/>
          <a:ext cx="0" cy="0"/>
          <a:chOff x="0" y="0"/>
          <a:chExt cx="0" cy="0"/>
        </a:xfrm>
      </p:grpSpPr>
      <p:sp>
        <p:nvSpPr>
          <p:cNvPr id="26" name="Google Shape;26;p20"/>
          <p:cNvSpPr/>
          <p:nvPr/>
        </p:nvSpPr>
        <p:spPr>
          <a:xfrm>
            <a:off x="8463323" y="0"/>
            <a:ext cx="9820275" cy="10287000"/>
          </a:xfrm>
          <a:custGeom>
            <a:avLst/>
            <a:gdLst/>
            <a:ahLst/>
            <a:cxnLst/>
            <a:rect l="l" t="t" r="r" b="b"/>
            <a:pathLst>
              <a:path w="9820275" h="10287000" extrusionOk="0">
                <a:moveTo>
                  <a:pt x="9820274" y="10286999"/>
                </a:moveTo>
                <a:lnTo>
                  <a:pt x="0" y="10286999"/>
                </a:lnTo>
                <a:lnTo>
                  <a:pt x="0" y="0"/>
                </a:lnTo>
                <a:lnTo>
                  <a:pt x="9820274" y="0"/>
                </a:lnTo>
                <a:lnTo>
                  <a:pt x="9820274" y="10286999"/>
                </a:lnTo>
                <a:close/>
              </a:path>
            </a:pathLst>
          </a:custGeom>
          <a:solidFill>
            <a:srgbClr val="FDCF6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7" name="Google Shape;27;p2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28700" y="1028700"/>
            <a:ext cx="6067424" cy="3533774"/>
          </a:xfrm>
          <a:prstGeom prst="rect">
            <a:avLst/>
          </a:prstGeom>
          <a:noFill/>
          <a:ln>
            <a:noFill/>
          </a:ln>
        </p:spPr>
      </p:pic>
      <p:sp>
        <p:nvSpPr>
          <p:cNvPr id="28" name="Google Shape;28;p20"/>
          <p:cNvSpPr txBox="1">
            <a:spLocks noGrp="1"/>
          </p:cNvSpPr>
          <p:nvPr>
            <p:ph type="title"/>
          </p:nvPr>
        </p:nvSpPr>
        <p:spPr>
          <a:xfrm>
            <a:off x="2255687" y="1641740"/>
            <a:ext cx="13776625" cy="11226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7200" b="1" i="0">
                <a:solidFill>
                  <a:srgbClr val="343433"/>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0"/>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0"/>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0"/>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it-IT"/>
              <a:t>‹N›</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2"/>
        <p:cNvGrpSpPr/>
        <p:nvPr/>
      </p:nvGrpSpPr>
      <p:grpSpPr>
        <a:xfrm>
          <a:off x="0" y="0"/>
          <a:ext cx="0" cy="0"/>
          <a:chOff x="0" y="0"/>
          <a:chExt cx="0" cy="0"/>
        </a:xfrm>
      </p:grpSpPr>
      <p:sp>
        <p:nvSpPr>
          <p:cNvPr id="33" name="Google Shape;33;p21"/>
          <p:cNvSpPr txBox="1">
            <a:spLocks noGrp="1"/>
          </p:cNvSpPr>
          <p:nvPr>
            <p:ph type="title"/>
          </p:nvPr>
        </p:nvSpPr>
        <p:spPr>
          <a:xfrm>
            <a:off x="2255687" y="1641740"/>
            <a:ext cx="13776625" cy="11226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7200" b="1" i="0">
                <a:solidFill>
                  <a:srgbClr val="343433"/>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1"/>
          <p:cNvSpPr txBox="1">
            <a:spLocks noGrp="1"/>
          </p:cNvSpPr>
          <p:nvPr>
            <p:ph type="body" idx="1"/>
          </p:nvPr>
        </p:nvSpPr>
        <p:spPr>
          <a:xfrm>
            <a:off x="2135080" y="2203962"/>
            <a:ext cx="14017839" cy="250634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21"/>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1"/>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1"/>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it-IT"/>
              <a:t>‹N›</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8"/>
        <p:cNvGrpSpPr/>
        <p:nvPr/>
      </p:nvGrpSpPr>
      <p:grpSpPr>
        <a:xfrm>
          <a:off x="0" y="0"/>
          <a:ext cx="0" cy="0"/>
          <a:chOff x="0" y="0"/>
          <a:chExt cx="0" cy="0"/>
        </a:xfrm>
      </p:grpSpPr>
      <p:sp>
        <p:nvSpPr>
          <p:cNvPr id="39" name="Google Shape;39;p22"/>
          <p:cNvSpPr txBox="1">
            <a:spLocks noGrp="1"/>
          </p:cNvSpPr>
          <p:nvPr>
            <p:ph type="title"/>
          </p:nvPr>
        </p:nvSpPr>
        <p:spPr>
          <a:xfrm>
            <a:off x="2255687" y="1641740"/>
            <a:ext cx="13776625" cy="11226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7200" b="1" i="0">
                <a:solidFill>
                  <a:srgbClr val="343433"/>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2"/>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1" name="Google Shape;41;p22"/>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2" name="Google Shape;42;p22"/>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2"/>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2"/>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it-IT"/>
              <a:t>‹N›</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2255687" y="1641740"/>
            <a:ext cx="13776625" cy="112268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7200" b="1" i="0" u="none" strike="noStrike" cap="none">
                <a:solidFill>
                  <a:srgbClr val="343433"/>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2135080" y="2203962"/>
            <a:ext cx="14017839" cy="2506345"/>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17"/>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5.jpeg"/><Relationship Id="rId4" Type="http://schemas.openxmlformats.org/officeDocument/2006/relationships/image" Target="../media/image15.png"/><Relationship Id="rId9"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1.png"/><Relationship Id="rId4" Type="http://schemas.openxmlformats.org/officeDocument/2006/relationships/hyperlink" Target="https://www.arte.tv/e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6.png"/><Relationship Id="rId7"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txBox="1"/>
          <p:nvPr/>
        </p:nvSpPr>
        <p:spPr>
          <a:xfrm>
            <a:off x="1188166" y="7171360"/>
            <a:ext cx="8929370" cy="3606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it-IT" sz="2200">
                <a:solidFill>
                  <a:srgbClr val="16204A"/>
                </a:solidFill>
                <a:latin typeface="Verdana"/>
                <a:ea typeface="Verdana"/>
                <a:cs typeface="Verdana"/>
                <a:sym typeface="Verdana"/>
              </a:rPr>
              <a:t>S E N I O R S	O N L I N E	S E C U R I T Y	F O R	C R E A T I V I T Y</a:t>
            </a:r>
            <a:endParaRPr sz="2200">
              <a:solidFill>
                <a:schemeClr val="dk1"/>
              </a:solidFill>
              <a:latin typeface="Verdana"/>
              <a:ea typeface="Verdana"/>
              <a:cs typeface="Verdana"/>
              <a:sym typeface="Verdana"/>
            </a:endParaRPr>
          </a:p>
        </p:txBody>
      </p:sp>
      <p:pic>
        <p:nvPicPr>
          <p:cNvPr id="50" name="Google Shape;50;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28700" y="1028700"/>
            <a:ext cx="9058274" cy="5276849"/>
          </a:xfrm>
          <a:prstGeom prst="rect">
            <a:avLst/>
          </a:prstGeom>
          <a:noFill/>
          <a:ln>
            <a:noFill/>
          </a:ln>
        </p:spPr>
      </p:pic>
      <p:sp>
        <p:nvSpPr>
          <p:cNvPr id="51" name="Google Shape;51;p1"/>
          <p:cNvSpPr txBox="1"/>
          <p:nvPr/>
        </p:nvSpPr>
        <p:spPr>
          <a:xfrm>
            <a:off x="12385829" y="247995"/>
            <a:ext cx="5181600" cy="5842625"/>
          </a:xfrm>
          <a:prstGeom prst="rect">
            <a:avLst/>
          </a:prstGeom>
          <a:noFill/>
          <a:ln>
            <a:noFill/>
          </a:ln>
        </p:spPr>
        <p:txBody>
          <a:bodyPr spcFirstLastPara="1" wrap="square" lIns="0" tIns="12700" rIns="0" bIns="0" anchor="t" anchorCtr="0">
            <a:spAutoFit/>
          </a:bodyPr>
          <a:lstStyle/>
          <a:p>
            <a:pPr marL="12700" lvl="0" algn="ctr"/>
            <a:r>
              <a:rPr lang="mk-MK" sz="4800" b="1" dirty="0">
                <a:latin typeface="Calibri" panose="020F0502020204030204" pitchFamily="34" charset="0"/>
                <a:cs typeface="Calibri" panose="020F0502020204030204" pitchFamily="34" charset="0"/>
              </a:rPr>
              <a:t>Платформи кои промовираат култура и нивен начин на функција</a:t>
            </a:r>
            <a:endParaRPr lang="en-US" sz="4800" b="1" dirty="0">
              <a:latin typeface="Calibri" panose="020F0502020204030204" pitchFamily="34" charset="0"/>
              <a:cs typeface="Calibri" panose="020F0502020204030204" pitchFamily="34" charset="0"/>
            </a:endParaRPr>
          </a:p>
          <a:p>
            <a:pPr marL="12700" lvl="0" algn="ctr"/>
            <a:endParaRPr sz="4800" b="1" dirty="0">
              <a:solidFill>
                <a:schemeClr val="dk1"/>
              </a:solidFill>
              <a:latin typeface="Calibri" panose="020F0502020204030204" pitchFamily="34" charset="0"/>
              <a:ea typeface="Tahoma"/>
              <a:cs typeface="Calibri" panose="020F0502020204030204" pitchFamily="34" charset="0"/>
              <a:sym typeface="Tahoma"/>
            </a:endParaRPr>
          </a:p>
          <a:p>
            <a:pPr marL="12700" marR="0" lvl="0" indent="0" algn="ctr" rtl="0">
              <a:lnSpc>
                <a:spcPct val="100000"/>
              </a:lnSpc>
              <a:spcBef>
                <a:spcPts val="100"/>
              </a:spcBef>
              <a:spcAft>
                <a:spcPts val="0"/>
              </a:spcAft>
              <a:buNone/>
            </a:pPr>
            <a:r>
              <a:rPr lang="it-IT" sz="4600" b="1" dirty="0">
                <a:solidFill>
                  <a:schemeClr val="dk1"/>
                </a:solidFill>
                <a:latin typeface="Tahoma"/>
                <a:ea typeface="Tahoma"/>
                <a:cs typeface="Tahoma"/>
                <a:sym typeface="Tahoma"/>
              </a:rPr>
              <a:t>Cooperativa  Fuori dal Sommerso</a:t>
            </a:r>
            <a:endParaRPr sz="4600" b="1" dirty="0">
              <a:solidFill>
                <a:schemeClr val="dk1"/>
              </a:solidFill>
              <a:latin typeface="Tahoma"/>
              <a:ea typeface="Tahoma"/>
              <a:cs typeface="Tahoma"/>
              <a:sym typeface="Tahoma"/>
            </a:endParaRPr>
          </a:p>
        </p:txBody>
      </p:sp>
      <p:pic>
        <p:nvPicPr>
          <p:cNvPr id="54" name="Google Shape;54;p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547879" y="6328347"/>
            <a:ext cx="2857500" cy="2857500"/>
          </a:xfrm>
          <a:prstGeom prst="rect">
            <a:avLst/>
          </a:prstGeom>
          <a:noFill/>
          <a:ln>
            <a:noFill/>
          </a:ln>
        </p:spPr>
      </p:pic>
      <p:sp>
        <p:nvSpPr>
          <p:cNvPr id="10"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423574"/>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buSzPts val="1600"/>
            </a:pPr>
            <a:r>
              <a:rPr lang="ru-RU" sz="1200" dirty="0">
                <a:solidFill>
                  <a:schemeClr val="dk1"/>
                </a:solidFill>
              </a:rPr>
              <a:t>Поддршката на Европската комисија за производство на оваа публикација не претставува одобрување на содржината, која ги одразува ставовите само на авторите, а Комисијата не може да биде одговорна за било каква  употреба што може да се направи од информациите содржани во неа.</a:t>
            </a:r>
            <a:endParaRPr lang="ru-RU" sz="1200" dirty="0">
              <a:solidFill>
                <a:schemeClr val="dk1"/>
              </a:solidFill>
              <a:ea typeface="Arial"/>
              <a:cs typeface="Arial"/>
            </a:endParaRPr>
          </a:p>
        </p:txBody>
      </p:sp>
      <p:pic>
        <p:nvPicPr>
          <p:cNvPr id="11"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51" y="9493199"/>
            <a:ext cx="866849" cy="576706"/>
          </a:xfrm>
          <a:prstGeom prst="rect">
            <a:avLst/>
          </a:prstGeom>
        </p:spPr>
      </p:pic>
      <p:pic>
        <p:nvPicPr>
          <p:cNvPr id="12" name="Immagine 1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7431" y="9574440"/>
            <a:ext cx="1453337" cy="495465"/>
          </a:xfrm>
          <a:prstGeom prst="rect">
            <a:avLst/>
          </a:prstGeom>
          <a:noFill/>
        </p:spPr>
      </p:pic>
      <p:sp>
        <p:nvSpPr>
          <p:cNvPr id="13" name="CasellaDiTesto 22"/>
          <p:cNvSpPr txBox="1"/>
          <p:nvPr/>
        </p:nvSpPr>
        <p:spPr>
          <a:xfrm>
            <a:off x="10181331" y="9423574"/>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0"/>
          <p:cNvSpPr txBox="1"/>
          <p:nvPr/>
        </p:nvSpPr>
        <p:spPr>
          <a:xfrm>
            <a:off x="888655" y="1004438"/>
            <a:ext cx="11781805" cy="627721"/>
          </a:xfrm>
          <a:prstGeom prst="rect">
            <a:avLst/>
          </a:prstGeom>
          <a:noFill/>
          <a:ln>
            <a:noFill/>
          </a:ln>
        </p:spPr>
        <p:txBody>
          <a:bodyPr spcFirstLastPara="1" wrap="square" lIns="0" tIns="12050" rIns="0" bIns="0" anchor="t" anchorCtr="0">
            <a:spAutoFit/>
          </a:bodyPr>
          <a:lstStyle/>
          <a:p>
            <a:pPr lvl="0"/>
            <a:r>
              <a:rPr lang="mk-MK" sz="4000" b="1" dirty="0">
                <a:latin typeface="Calibri" panose="020F0502020204030204" pitchFamily="34" charset="0"/>
                <a:cs typeface="Calibri" panose="020F0502020204030204" pitchFamily="34" charset="0"/>
              </a:rPr>
              <a:t>Главни платформи за емитување</a:t>
            </a:r>
            <a:endParaRPr lang="mk-MK" sz="5400"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183" name="Google Shape;183;p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sp>
        <p:nvSpPr>
          <p:cNvPr id="186" name="Google Shape;186;p10"/>
          <p:cNvSpPr txBox="1"/>
          <p:nvPr/>
        </p:nvSpPr>
        <p:spPr>
          <a:xfrm>
            <a:off x="888655" y="2787710"/>
            <a:ext cx="9209314" cy="830956"/>
          </a:xfrm>
          <a:prstGeom prst="rect">
            <a:avLst/>
          </a:prstGeom>
          <a:noFill/>
          <a:ln>
            <a:noFill/>
          </a:ln>
        </p:spPr>
        <p:txBody>
          <a:bodyPr spcFirstLastPara="1" wrap="square" lIns="91425" tIns="45700" rIns="91425" bIns="45700" anchor="t" anchorCtr="0">
            <a:spAutoFit/>
          </a:bodyPr>
          <a:lstStyle/>
          <a:p>
            <a:r>
              <a:rPr lang="it-IT" sz="2400" b="1" dirty="0">
                <a:latin typeface="Calibri" panose="020F0502020204030204" pitchFamily="34" charset="0"/>
                <a:cs typeface="Calibri" panose="020F0502020204030204" pitchFamily="34" charset="0"/>
              </a:rPr>
              <a:t>Еве неколку канали за забава за повозрасни лица до кои исто така може бесплатно да се пристапи:</a:t>
            </a:r>
            <a:endParaRPr lang="en-US" sz="2400" b="1" dirty="0">
              <a:latin typeface="Calibri" panose="020F0502020204030204" pitchFamily="34" charset="0"/>
              <a:cs typeface="Calibri" panose="020F0502020204030204" pitchFamily="34" charset="0"/>
            </a:endParaRPr>
          </a:p>
        </p:txBody>
      </p:sp>
      <p:sp>
        <p:nvSpPr>
          <p:cNvPr id="187" name="Google Shape;187;p10"/>
          <p:cNvSpPr txBox="1"/>
          <p:nvPr/>
        </p:nvSpPr>
        <p:spPr>
          <a:xfrm>
            <a:off x="888655" y="4225956"/>
            <a:ext cx="9209314" cy="3065414"/>
          </a:xfrm>
          <a:prstGeom prst="rect">
            <a:avLst/>
          </a:prstGeom>
          <a:noFill/>
          <a:ln>
            <a:noFill/>
          </a:ln>
        </p:spPr>
        <p:txBody>
          <a:bodyPr spcFirstLastPara="1" wrap="square" lIns="91425" tIns="45700" rIns="91425" bIns="45700" anchor="t" anchorCtr="0">
            <a:spAutoFit/>
          </a:bodyPr>
          <a:lstStyle/>
          <a:p>
            <a:pPr lvl="0" algn="just">
              <a:lnSpc>
                <a:spcPct val="115000"/>
              </a:lnSpc>
            </a:pPr>
            <a:r>
              <a:rPr lang="it-IT" sz="2400" dirty="0">
                <a:latin typeface="Calibri" panose="020F0502020204030204" pitchFamily="34" charset="0"/>
                <a:cs typeface="Calibri" panose="020F0502020204030204" pitchFamily="34" charset="0"/>
              </a:rPr>
              <a:t>Платформи за </a:t>
            </a:r>
            <a:r>
              <a:rPr lang="mk-MK" sz="2400" dirty="0">
                <a:latin typeface="Calibri" panose="020F0502020204030204" pitchFamily="34" charset="0"/>
                <a:cs typeface="Calibri" panose="020F0502020204030204" pitchFamily="34" charset="0"/>
              </a:rPr>
              <a:t>емитување</a:t>
            </a:r>
            <a:r>
              <a:rPr lang="it-IT" sz="2400" dirty="0">
                <a:latin typeface="Calibri" panose="020F0502020204030204" pitchFamily="34" charset="0"/>
                <a:cs typeface="Calibri" panose="020F0502020204030204" pitchFamily="34" charset="0"/>
              </a:rPr>
              <a:t>: Дури и во овие платформи за </a:t>
            </a:r>
            <a:r>
              <a:rPr lang="mk-MK" sz="2400" dirty="0">
                <a:latin typeface="Calibri" panose="020F0502020204030204" pitchFamily="34" charset="0"/>
                <a:cs typeface="Calibri" panose="020F0502020204030204" pitchFamily="34" charset="0"/>
              </a:rPr>
              <a:t>емитување</a:t>
            </a:r>
            <a:r>
              <a:rPr lang="it-IT" sz="2400" dirty="0">
                <a:latin typeface="Calibri" panose="020F0502020204030204" pitchFamily="34" charset="0"/>
                <a:cs typeface="Calibri" panose="020F0502020204030204" pitchFamily="34" charset="0"/>
              </a:rPr>
              <a:t>, можно е во секое време да се пристапи и да се гледаат бројни филмови и серии, исто како и во меди</a:t>
            </a:r>
            <a:r>
              <a:rPr lang="mk-MK" sz="2400" dirty="0">
                <a:latin typeface="Calibri" panose="020F0502020204030204" pitchFamily="34" charset="0"/>
                <a:cs typeface="Calibri" panose="020F0502020204030204" pitchFamily="34" charset="0"/>
              </a:rPr>
              <a:t>ските</a:t>
            </a:r>
            <a:r>
              <a:rPr lang="it-IT" sz="2400" dirty="0">
                <a:latin typeface="Calibri" panose="020F0502020204030204" pitchFamily="34" charset="0"/>
                <a:cs typeface="Calibri" panose="020F0502020204030204" pitchFamily="34" charset="0"/>
              </a:rPr>
              <a:t> библиотеки. Сепак, овие платформи обично се предмет на претплата, но нудат и многу повеќе избор. Во Европа, </a:t>
            </a:r>
            <a:r>
              <a:rPr lang="mk-MK" sz="2400" dirty="0">
                <a:latin typeface="Calibri" panose="020F0502020204030204" pitchFamily="34" charset="0"/>
                <a:cs typeface="Calibri" panose="020F0502020204030204" pitchFamily="34" charset="0"/>
              </a:rPr>
              <a:t>според </a:t>
            </a:r>
            <a:r>
              <a:rPr lang="it-IT" sz="2400" dirty="0">
                <a:latin typeface="Calibri" panose="020F0502020204030204" pitchFamily="34" charset="0"/>
                <a:cs typeface="Calibri" panose="020F0502020204030204" pitchFamily="34" charset="0"/>
              </a:rPr>
              <a:t>рангирањето на најкористени платформи </a:t>
            </a:r>
            <a:r>
              <a:rPr lang="mk-MK" sz="2400" dirty="0">
                <a:latin typeface="Calibri" panose="020F0502020204030204" pitchFamily="34" charset="0"/>
                <a:cs typeface="Calibri" panose="020F0502020204030204" pitchFamily="34" charset="0"/>
              </a:rPr>
              <a:t>на прво место се наоѓа </a:t>
            </a:r>
            <a:r>
              <a:rPr lang="en-US" sz="2400" dirty="0">
                <a:latin typeface="Calibri" panose="020F0502020204030204" pitchFamily="34" charset="0"/>
                <a:cs typeface="Calibri" panose="020F0502020204030204" pitchFamily="34" charset="0"/>
              </a:rPr>
              <a:t>Netflix</a:t>
            </a:r>
            <a:r>
              <a:rPr lang="it-IT" sz="2400" dirty="0">
                <a:latin typeface="Calibri" panose="020F0502020204030204" pitchFamily="34" charset="0"/>
                <a:cs typeface="Calibri" panose="020F0502020204030204" pitchFamily="34" charset="0"/>
              </a:rPr>
              <a:t> и неговите 67 милиони претплатници, а потоа следат Amazon Prime Video и Disney +.</a:t>
            </a:r>
            <a:endParaRPr sz="4000"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188" name="Google Shape;188;p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087600" y="2301891"/>
            <a:ext cx="2438405" cy="740666"/>
          </a:xfrm>
          <a:prstGeom prst="rect">
            <a:avLst/>
          </a:prstGeom>
          <a:noFill/>
          <a:ln>
            <a:noFill/>
          </a:ln>
        </p:spPr>
      </p:pic>
      <p:pic>
        <p:nvPicPr>
          <p:cNvPr id="189" name="Google Shape;189;p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1351471" y="2676367"/>
            <a:ext cx="2578161" cy="1450216"/>
          </a:xfrm>
          <a:prstGeom prst="rect">
            <a:avLst/>
          </a:prstGeom>
          <a:noFill/>
          <a:ln>
            <a:noFill/>
          </a:ln>
        </p:spPr>
      </p:pic>
      <p:pic>
        <p:nvPicPr>
          <p:cNvPr id="190" name="Google Shape;190;p1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4782800" y="3954891"/>
            <a:ext cx="2113083" cy="1188609"/>
          </a:xfrm>
          <a:prstGeom prst="rect">
            <a:avLst/>
          </a:prstGeom>
          <a:noFill/>
          <a:ln>
            <a:noFill/>
          </a:ln>
        </p:spPr>
      </p:pic>
      <p:pic>
        <p:nvPicPr>
          <p:cNvPr id="191" name="Google Shape;191;p1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1049000" y="4751450"/>
            <a:ext cx="2880632" cy="896713"/>
          </a:xfrm>
          <a:prstGeom prst="rect">
            <a:avLst/>
          </a:prstGeom>
          <a:noFill/>
          <a:ln>
            <a:noFill/>
          </a:ln>
        </p:spPr>
      </p:pic>
      <p:pic>
        <p:nvPicPr>
          <p:cNvPr id="192" name="Google Shape;192;p10"/>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3929632" y="5479674"/>
            <a:ext cx="2713880" cy="1526557"/>
          </a:xfrm>
          <a:prstGeom prst="rect">
            <a:avLst/>
          </a:prstGeom>
          <a:noFill/>
          <a:ln>
            <a:noFill/>
          </a:ln>
        </p:spPr>
      </p:pic>
      <p:sp>
        <p:nvSpPr>
          <p:cNvPr id="15"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996522" y="9483871"/>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buSzPts val="1600"/>
            </a:pPr>
            <a:r>
              <a:rPr lang="ru-RU" sz="1200" dirty="0">
                <a:solidFill>
                  <a:schemeClr val="dk1"/>
                </a:solidFill>
              </a:rPr>
              <a:t>Поддршката на Европската комисија за производство на оваа публикација не претставува одобрување на содржината, која ги одразува ставовите само на авторите, а Комисијата не може да биде одговорна за било каква  употреба што може да се направи од информациите содржани во неа.</a:t>
            </a:r>
            <a:endParaRPr lang="ru-RU" sz="1200" dirty="0">
              <a:solidFill>
                <a:schemeClr val="dk1"/>
              </a:solidFill>
              <a:ea typeface="Arial"/>
              <a:cs typeface="Arial"/>
            </a:endParaRPr>
          </a:p>
        </p:txBody>
      </p:sp>
      <p:pic>
        <p:nvPicPr>
          <p:cNvPr id="16"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9151" y="9553496"/>
            <a:ext cx="866849" cy="576706"/>
          </a:xfrm>
          <a:prstGeom prst="rect">
            <a:avLst/>
          </a:prstGeom>
        </p:spPr>
      </p:pic>
      <p:pic>
        <p:nvPicPr>
          <p:cNvPr id="17" name="Immagine 16"/>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84731" y="9634737"/>
            <a:ext cx="1453337" cy="495465"/>
          </a:xfrm>
          <a:prstGeom prst="rect">
            <a:avLst/>
          </a:prstGeom>
          <a:noFill/>
        </p:spPr>
      </p:pic>
      <p:sp>
        <p:nvSpPr>
          <p:cNvPr id="18" name="CasellaDiTesto 22"/>
          <p:cNvSpPr txBox="1"/>
          <p:nvPr/>
        </p:nvSpPr>
        <p:spPr>
          <a:xfrm>
            <a:off x="10168631" y="9483871"/>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1"/>
          <p:cNvSpPr txBox="1"/>
          <p:nvPr/>
        </p:nvSpPr>
        <p:spPr>
          <a:xfrm>
            <a:off x="1012240" y="786596"/>
            <a:ext cx="13085897" cy="627721"/>
          </a:xfrm>
          <a:prstGeom prst="rect">
            <a:avLst/>
          </a:prstGeom>
          <a:noFill/>
          <a:ln>
            <a:noFill/>
          </a:ln>
        </p:spPr>
        <p:txBody>
          <a:bodyPr spcFirstLastPara="1" wrap="square" lIns="0" tIns="12050" rIns="0" bIns="0" anchor="t" anchorCtr="0">
            <a:spAutoFit/>
          </a:bodyPr>
          <a:lstStyle/>
          <a:p>
            <a:pPr lvl="0"/>
            <a:r>
              <a:rPr lang="it-IT" sz="4000" b="1" dirty="0">
                <a:latin typeface="Calibri" panose="020F0502020204030204" pitchFamily="34" charset="0"/>
                <a:cs typeface="Calibri" panose="020F0502020204030204" pitchFamily="34" charset="0"/>
              </a:rPr>
              <a:t>5. Студија на случај: ARTE – Европски канал</a:t>
            </a:r>
            <a:r>
              <a:rPr lang="mk-MK" sz="4000" b="1" dirty="0">
                <a:latin typeface="Calibri" panose="020F0502020204030204" pitchFamily="34" charset="0"/>
                <a:cs typeface="Calibri" panose="020F0502020204030204" pitchFamily="34" charset="0"/>
              </a:rPr>
              <a:t> за култура</a:t>
            </a:r>
            <a:endParaRPr sz="6000" b="1" dirty="0">
              <a:solidFill>
                <a:srgbClr val="343433"/>
              </a:solidFill>
              <a:latin typeface="Calibri" panose="020F0502020204030204" pitchFamily="34" charset="0"/>
              <a:ea typeface="Calibri"/>
              <a:cs typeface="Calibri" panose="020F0502020204030204" pitchFamily="34" charset="0"/>
              <a:sym typeface="Calibri"/>
            </a:endParaRPr>
          </a:p>
        </p:txBody>
      </p:sp>
      <p:pic>
        <p:nvPicPr>
          <p:cNvPr id="198" name="Google Shape;198;p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sp>
        <p:nvSpPr>
          <p:cNvPr id="201" name="Google Shape;201;p11"/>
          <p:cNvSpPr txBox="1"/>
          <p:nvPr/>
        </p:nvSpPr>
        <p:spPr>
          <a:xfrm>
            <a:off x="4666682" y="2724477"/>
            <a:ext cx="9209314" cy="1200288"/>
          </a:xfrm>
          <a:prstGeom prst="rect">
            <a:avLst/>
          </a:prstGeom>
          <a:noFill/>
          <a:ln>
            <a:noFill/>
          </a:ln>
        </p:spPr>
        <p:txBody>
          <a:bodyPr spcFirstLastPara="1" wrap="square" lIns="91425" tIns="45700" rIns="91425" bIns="45700" anchor="t" anchorCtr="0">
            <a:spAutoFit/>
          </a:bodyPr>
          <a:lstStyle/>
          <a:p>
            <a:pPr lvl="0" algn="just"/>
            <a:r>
              <a:rPr lang="it-IT" sz="2400" dirty="0">
                <a:latin typeface="Calibri" panose="020F0502020204030204" pitchFamily="34" charset="0"/>
                <a:cs typeface="Calibri" panose="020F0502020204030204" pitchFamily="34" charset="0"/>
              </a:rPr>
              <a:t>ARTE (акроним за Association Relative à la Télévisione Européenne) е француско-германски ТВ канал, создаден во 1992 година со цел да промовира единство и разбирање меѓу Европјаните</a:t>
            </a:r>
            <a:endParaRPr sz="4400"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202" name="Google Shape;202;p11"/>
          <p:cNvPicPr preferRelativeResize="0"/>
          <p:nvPr/>
        </p:nvPicPr>
        <p:blipFill rotWithShape="1">
          <a:blip r:embed="rId4">
            <a:alphaModFix/>
          </a:blip>
          <a:srcRect/>
          <a:stretch/>
        </p:blipFill>
        <p:spPr>
          <a:xfrm>
            <a:off x="2650659" y="4686300"/>
            <a:ext cx="13813303" cy="3416821"/>
          </a:xfrm>
          <a:prstGeom prst="rect">
            <a:avLst/>
          </a:prstGeom>
          <a:noFill/>
          <a:ln>
            <a:noFill/>
          </a:ln>
        </p:spPr>
      </p:pic>
      <p:sp>
        <p:nvSpPr>
          <p:cNvPr id="10"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996522" y="9483871"/>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buSzPts val="1600"/>
            </a:pPr>
            <a:r>
              <a:rPr lang="ru-RU" sz="1200" dirty="0">
                <a:solidFill>
                  <a:schemeClr val="dk1"/>
                </a:solidFill>
              </a:rPr>
              <a:t>Поддршката на Европската комисија за производство на оваа публикација не претставува одобрување на содржината, која ги одразува ставовите само на авторите, а Комисијата не може да биде одговорна за било каква  употреба што може да се направи од информациите содржани во неа.</a:t>
            </a:r>
            <a:endParaRPr lang="ru-RU" sz="1200" dirty="0">
              <a:solidFill>
                <a:schemeClr val="dk1"/>
              </a:solidFill>
              <a:ea typeface="Arial"/>
              <a:cs typeface="Arial"/>
            </a:endParaRPr>
          </a:p>
        </p:txBody>
      </p:sp>
      <p:pic>
        <p:nvPicPr>
          <p:cNvPr id="11"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151" y="9553496"/>
            <a:ext cx="866849" cy="576706"/>
          </a:xfrm>
          <a:prstGeom prst="rect">
            <a:avLst/>
          </a:prstGeom>
        </p:spPr>
      </p:pic>
      <p:pic>
        <p:nvPicPr>
          <p:cNvPr id="12" name="Immagine 1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84731" y="9634737"/>
            <a:ext cx="1453337" cy="495465"/>
          </a:xfrm>
          <a:prstGeom prst="rect">
            <a:avLst/>
          </a:prstGeom>
          <a:noFill/>
        </p:spPr>
      </p:pic>
      <p:sp>
        <p:nvSpPr>
          <p:cNvPr id="13" name="CasellaDiTesto 22"/>
          <p:cNvSpPr txBox="1"/>
          <p:nvPr/>
        </p:nvSpPr>
        <p:spPr>
          <a:xfrm>
            <a:off x="10168631" y="9483871"/>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2"/>
          <p:cNvSpPr txBox="1"/>
          <p:nvPr/>
        </p:nvSpPr>
        <p:spPr>
          <a:xfrm>
            <a:off x="971296" y="952500"/>
            <a:ext cx="12990363" cy="627721"/>
          </a:xfrm>
          <a:prstGeom prst="rect">
            <a:avLst/>
          </a:prstGeom>
          <a:noFill/>
          <a:ln>
            <a:noFill/>
          </a:ln>
        </p:spPr>
        <p:txBody>
          <a:bodyPr spcFirstLastPara="1" wrap="square" lIns="0" tIns="12050" rIns="0" bIns="0" anchor="t" anchorCtr="0">
            <a:spAutoFit/>
          </a:bodyPr>
          <a:lstStyle/>
          <a:p>
            <a:pPr lvl="0"/>
            <a:r>
              <a:rPr lang="ru-RU" sz="4000" b="1" dirty="0">
                <a:latin typeface="Calibri" panose="020F0502020204030204" pitchFamily="34" charset="0"/>
                <a:cs typeface="Calibri" panose="020F0502020204030204" pitchFamily="34" charset="0"/>
              </a:rPr>
              <a:t>5. Студија на случај: ARTE – Европски канал за култура</a:t>
            </a:r>
            <a:endParaRPr lang="ru-RU" sz="5400" b="1" dirty="0">
              <a:solidFill>
                <a:srgbClr val="343433"/>
              </a:solidFill>
              <a:latin typeface="Calibri" panose="020F0502020204030204" pitchFamily="34" charset="0"/>
              <a:ea typeface="Calibri"/>
              <a:cs typeface="Calibri" panose="020F0502020204030204" pitchFamily="34" charset="0"/>
              <a:sym typeface="Calibri"/>
            </a:endParaRPr>
          </a:p>
        </p:txBody>
      </p:sp>
      <p:pic>
        <p:nvPicPr>
          <p:cNvPr id="208" name="Google Shape;208;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sp>
        <p:nvSpPr>
          <p:cNvPr id="212" name="Google Shape;212;p12"/>
          <p:cNvSpPr txBox="1"/>
          <p:nvPr/>
        </p:nvSpPr>
        <p:spPr>
          <a:xfrm>
            <a:off x="1752600" y="3151328"/>
            <a:ext cx="12964886" cy="5262939"/>
          </a:xfrm>
          <a:prstGeom prst="rect">
            <a:avLst/>
          </a:prstGeom>
          <a:noFill/>
          <a:ln>
            <a:noFill/>
          </a:ln>
        </p:spPr>
        <p:txBody>
          <a:bodyPr spcFirstLastPara="1" wrap="square" lIns="91425" tIns="45700" rIns="91425" bIns="45700" anchor="t" anchorCtr="0">
            <a:spAutoFit/>
          </a:bodyPr>
          <a:lstStyle/>
          <a:p>
            <a:pPr marL="285750" lvl="0" indent="-285750" algn="just">
              <a:buClr>
                <a:schemeClr val="dk1"/>
              </a:buClr>
              <a:buSzPts val="2800"/>
              <a:buFont typeface="Arial"/>
              <a:buChar char="•"/>
            </a:pPr>
            <a:r>
              <a:rPr lang="it-IT" sz="2400" dirty="0">
                <a:latin typeface="Calibri" panose="020F0502020204030204" pitchFamily="34" charset="0"/>
                <a:cs typeface="Calibri" panose="020F0502020204030204" pitchFamily="34" charset="0"/>
              </a:rPr>
              <a:t>Навистина, мисијата на каналот е „да ја направи културата жива врска меѓу европските граѓани“. </a:t>
            </a:r>
          </a:p>
          <a:p>
            <a:pPr lvl="0" algn="just">
              <a:buClr>
                <a:schemeClr val="dk1"/>
              </a:buClr>
              <a:buSzPts val="2800"/>
            </a:pPr>
            <a:endParaRPr lang="it-IT" sz="2400" dirty="0">
              <a:latin typeface="Calibri" panose="020F0502020204030204" pitchFamily="34" charset="0"/>
              <a:cs typeface="Calibri" panose="020F0502020204030204" pitchFamily="34" charset="0"/>
            </a:endParaRPr>
          </a:p>
          <a:p>
            <a:pPr marL="285750" lvl="0" indent="-285750" algn="just">
              <a:buClr>
                <a:schemeClr val="dk1"/>
              </a:buClr>
              <a:buSzPts val="2800"/>
              <a:buFont typeface="Arial"/>
              <a:buChar char="•"/>
            </a:pPr>
            <a:r>
              <a:rPr lang="it-IT" sz="2400" dirty="0">
                <a:latin typeface="Calibri" panose="020F0502020204030204" pitchFamily="34" charset="0"/>
                <a:cs typeface="Calibri" panose="020F0502020204030204" pitchFamily="34" charset="0"/>
              </a:rPr>
              <a:t>Програмите на </a:t>
            </a:r>
            <a:r>
              <a:rPr lang="en-US" sz="2400" dirty="0">
                <a:latin typeface="Calibri" panose="020F0502020204030204" pitchFamily="34" charset="0"/>
                <a:cs typeface="Calibri" panose="020F0502020204030204" pitchFamily="34" charset="0"/>
              </a:rPr>
              <a:t>ARTE</a:t>
            </a:r>
            <a:r>
              <a:rPr lang="it-IT" sz="2400" dirty="0">
                <a:latin typeface="Calibri" panose="020F0502020204030204" pitchFamily="34" charset="0"/>
                <a:cs typeface="Calibri" panose="020F0502020204030204" pitchFamily="34" charset="0"/>
              </a:rPr>
              <a:t> се посветени на прашања кои се важни за европските граѓани: борба против нееднаквоста, без разлика дали е социјална, културна, економска, географска, полова или поврзана со попреченост, и промовирање на одржлив развој. </a:t>
            </a:r>
          </a:p>
          <a:p>
            <a:pPr lvl="0" algn="just">
              <a:buClr>
                <a:schemeClr val="dk1"/>
              </a:buClr>
              <a:buSzPts val="2800"/>
            </a:pPr>
            <a:endParaRPr lang="it-IT" sz="2400" dirty="0">
              <a:latin typeface="Calibri" panose="020F0502020204030204" pitchFamily="34" charset="0"/>
              <a:cs typeface="Calibri" panose="020F0502020204030204" pitchFamily="34" charset="0"/>
            </a:endParaRPr>
          </a:p>
          <a:p>
            <a:pPr marL="285750" lvl="0" indent="-285750" algn="just">
              <a:buClr>
                <a:schemeClr val="dk1"/>
              </a:buClr>
              <a:buSzPts val="2800"/>
              <a:buFont typeface="Arial"/>
              <a:buChar char="•"/>
            </a:pPr>
            <a:r>
              <a:rPr lang="it-IT" sz="2400" dirty="0">
                <a:latin typeface="Calibri" panose="020F0502020204030204" pitchFamily="34" charset="0"/>
                <a:cs typeface="Calibri" panose="020F0502020204030204" pitchFamily="34" charset="0"/>
              </a:rPr>
              <a:t>ARTE е речиси целосно финансиран преку германски и француски јавни средства кои ја гарантираат нејзината независност и слободата на печатот. </a:t>
            </a:r>
          </a:p>
          <a:p>
            <a:pPr lvl="0" algn="just">
              <a:buClr>
                <a:schemeClr val="dk1"/>
              </a:buClr>
              <a:buSzPts val="2800"/>
            </a:pPr>
            <a:endParaRPr lang="it-IT" sz="2400" dirty="0">
              <a:latin typeface="Calibri" panose="020F0502020204030204" pitchFamily="34" charset="0"/>
              <a:cs typeface="Calibri" panose="020F0502020204030204" pitchFamily="34" charset="0"/>
            </a:endParaRPr>
          </a:p>
          <a:p>
            <a:pPr marL="285750" lvl="0" indent="-285750" algn="just">
              <a:buClr>
                <a:schemeClr val="dk1"/>
              </a:buClr>
              <a:buSzPts val="2800"/>
              <a:buFont typeface="Arial"/>
              <a:buChar char="•"/>
            </a:pPr>
            <a:r>
              <a:rPr lang="it-IT" sz="2400" dirty="0">
                <a:latin typeface="Calibri" panose="020F0502020204030204" pitchFamily="34" charset="0"/>
                <a:cs typeface="Calibri" panose="020F0502020204030204" pitchFamily="34" charset="0"/>
              </a:rPr>
              <a:t>Благодарение на ко</a:t>
            </a:r>
            <a:r>
              <a:rPr lang="mk-MK" sz="2400" dirty="0">
                <a:latin typeface="Calibri" panose="020F0502020204030204" pitchFamily="34" charset="0"/>
                <a:cs typeface="Calibri" panose="020F0502020204030204" pitchFamily="34" charset="0"/>
              </a:rPr>
              <a:t>-</a:t>
            </a:r>
            <a:r>
              <a:rPr lang="it-IT" sz="2400" dirty="0">
                <a:latin typeface="Calibri" panose="020F0502020204030204" pitchFamily="34" charset="0"/>
                <a:cs typeface="Calibri" panose="020F0502020204030204" pitchFamily="34" charset="0"/>
              </a:rPr>
              <a:t>финансирањето на Европската Унија, беше можно да се понуди услугата за </a:t>
            </a:r>
            <a:r>
              <a:rPr lang="mk-MK" sz="2400" dirty="0">
                <a:latin typeface="Calibri" panose="020F0502020204030204" pitchFamily="34" charset="0"/>
                <a:cs typeface="Calibri" panose="020F0502020204030204" pitchFamily="34" charset="0"/>
              </a:rPr>
              <a:t>превод</a:t>
            </a:r>
            <a:r>
              <a:rPr lang="it-IT" sz="2400" dirty="0">
                <a:latin typeface="Calibri" panose="020F0502020204030204" pitchFamily="34" charset="0"/>
                <a:cs typeface="Calibri" panose="020F0502020204030204" pitchFamily="34" charset="0"/>
              </a:rPr>
              <a:t>, така што сега се достапни широк избор на програми со преводи на 6 европски јазици (англиски, германски, француски, шпански, италијански и полски</a:t>
            </a:r>
            <a:r>
              <a:rPr lang="mk-MK" sz="2400" dirty="0">
                <a:latin typeface="Calibri" panose="020F0502020204030204" pitchFamily="34" charset="0"/>
                <a:cs typeface="Calibri" panose="020F0502020204030204" pitchFamily="34" charset="0"/>
              </a:rPr>
              <a:t>)</a:t>
            </a:r>
            <a:r>
              <a:rPr lang="it-IT" sz="2400" dirty="0">
                <a:latin typeface="Calibri" panose="020F0502020204030204" pitchFamily="34" charset="0"/>
                <a:cs typeface="Calibri" panose="020F0502020204030204" pitchFamily="34" charset="0"/>
              </a:rPr>
              <a:t>, што им овозможува на 70% од Европејците да пристапат до содржината на нивниот мајчин јазик. </a:t>
            </a:r>
            <a:endParaRPr sz="44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7"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996522" y="9483871"/>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buSzPts val="1600"/>
            </a:pPr>
            <a:r>
              <a:rPr lang="ru-RU" sz="1200" dirty="0">
                <a:solidFill>
                  <a:schemeClr val="dk1"/>
                </a:solidFill>
              </a:rPr>
              <a:t>Поддршката на Европската комисија за производство на оваа публикација не претставува одобрување на содржината, која ги одразува ставовите само на авторите, а Комисијата не може да биде одговорна за било каква  употреба што може да се направи од информациите содржани во неа.</a:t>
            </a:r>
            <a:endParaRPr lang="ru-RU" sz="1200" dirty="0">
              <a:solidFill>
                <a:schemeClr val="dk1"/>
              </a:solidFill>
              <a:ea typeface="Arial"/>
              <a:cs typeface="Arial"/>
            </a:endParaRPr>
          </a:p>
        </p:txBody>
      </p:sp>
      <p:pic>
        <p:nvPicPr>
          <p:cNvPr id="10"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151" y="9553496"/>
            <a:ext cx="866849" cy="576706"/>
          </a:xfrm>
          <a:prstGeom prst="rect">
            <a:avLst/>
          </a:prstGeom>
        </p:spPr>
      </p:pic>
      <p:pic>
        <p:nvPicPr>
          <p:cNvPr id="11" name="Immagine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84731" y="9634737"/>
            <a:ext cx="1453337" cy="495465"/>
          </a:xfrm>
          <a:prstGeom prst="rect">
            <a:avLst/>
          </a:prstGeom>
          <a:noFill/>
        </p:spPr>
      </p:pic>
      <p:sp>
        <p:nvSpPr>
          <p:cNvPr id="12" name="CasellaDiTesto 22"/>
          <p:cNvSpPr txBox="1"/>
          <p:nvPr/>
        </p:nvSpPr>
        <p:spPr>
          <a:xfrm>
            <a:off x="10168631" y="9483871"/>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3"/>
          <p:cNvSpPr txBox="1"/>
          <p:nvPr/>
        </p:nvSpPr>
        <p:spPr>
          <a:xfrm>
            <a:off x="990624" y="952500"/>
            <a:ext cx="13323271" cy="627721"/>
          </a:xfrm>
          <a:prstGeom prst="rect">
            <a:avLst/>
          </a:prstGeom>
          <a:noFill/>
          <a:ln>
            <a:noFill/>
          </a:ln>
        </p:spPr>
        <p:txBody>
          <a:bodyPr spcFirstLastPara="1" wrap="square" lIns="0" tIns="12050" rIns="0" bIns="0" anchor="t" anchorCtr="0">
            <a:spAutoFit/>
          </a:bodyPr>
          <a:lstStyle/>
          <a:p>
            <a:pPr lvl="0"/>
            <a:r>
              <a:rPr lang="ru-RU" sz="4000" b="1" dirty="0">
                <a:latin typeface="Calibri" panose="020F0502020204030204" pitchFamily="34" charset="0"/>
                <a:cs typeface="Calibri" panose="020F0502020204030204" pitchFamily="34" charset="0"/>
              </a:rPr>
              <a:t>5. Студија на случај: ARTE – Европски канал за култура</a:t>
            </a:r>
            <a:endParaRPr lang="ru-RU" sz="5400" b="1" dirty="0">
              <a:solidFill>
                <a:srgbClr val="343433"/>
              </a:solidFill>
              <a:latin typeface="Calibri" panose="020F0502020204030204" pitchFamily="34" charset="0"/>
              <a:ea typeface="Calibri"/>
              <a:cs typeface="Calibri" panose="020F0502020204030204" pitchFamily="34" charset="0"/>
              <a:sym typeface="Calibri"/>
            </a:endParaRPr>
          </a:p>
        </p:txBody>
      </p:sp>
      <p:pic>
        <p:nvPicPr>
          <p:cNvPr id="218" name="Google Shape;218;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sp>
        <p:nvSpPr>
          <p:cNvPr id="221" name="Google Shape;221;p13"/>
          <p:cNvSpPr txBox="1"/>
          <p:nvPr/>
        </p:nvSpPr>
        <p:spPr>
          <a:xfrm>
            <a:off x="4539343" y="2705100"/>
            <a:ext cx="9209314"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a:solidFill>
                  <a:schemeClr val="dk1"/>
                </a:solidFill>
                <a:latin typeface="Calibri"/>
                <a:ea typeface="Calibri"/>
                <a:cs typeface="Calibri"/>
                <a:sym typeface="Calibri"/>
              </a:rPr>
              <a:t> </a:t>
            </a:r>
            <a:endParaRPr sz="2800">
              <a:solidFill>
                <a:schemeClr val="dk1"/>
              </a:solidFill>
              <a:latin typeface="Calibri"/>
              <a:ea typeface="Calibri"/>
              <a:cs typeface="Calibri"/>
              <a:sym typeface="Calibri"/>
            </a:endParaRPr>
          </a:p>
        </p:txBody>
      </p:sp>
      <p:sp>
        <p:nvSpPr>
          <p:cNvPr id="222" name="Google Shape;222;p13"/>
          <p:cNvSpPr txBox="1"/>
          <p:nvPr/>
        </p:nvSpPr>
        <p:spPr>
          <a:xfrm>
            <a:off x="990624" y="2768873"/>
            <a:ext cx="12964886" cy="461624"/>
          </a:xfrm>
          <a:prstGeom prst="rect">
            <a:avLst/>
          </a:prstGeom>
          <a:noFill/>
          <a:ln>
            <a:noFill/>
          </a:ln>
        </p:spPr>
        <p:txBody>
          <a:bodyPr spcFirstLastPara="1" wrap="square" lIns="91425" tIns="45700" rIns="91425" bIns="45700" anchor="t" anchorCtr="0">
            <a:spAutoFit/>
          </a:bodyPr>
          <a:lstStyle/>
          <a:p>
            <a:r>
              <a:rPr lang="it-IT" sz="2400" b="1" dirty="0">
                <a:latin typeface="Calibri" panose="020F0502020204030204" pitchFamily="34" charset="0"/>
                <a:cs typeface="Calibri" panose="020F0502020204030204" pitchFamily="34" charset="0"/>
              </a:rPr>
              <a:t>Корисничко искуство и пристапност</a:t>
            </a:r>
            <a:endParaRPr lang="en-US" sz="2400" b="1" dirty="0">
              <a:latin typeface="Calibri" panose="020F0502020204030204" pitchFamily="34" charset="0"/>
              <a:cs typeface="Calibri" panose="020F0502020204030204" pitchFamily="34" charset="0"/>
            </a:endParaRPr>
          </a:p>
        </p:txBody>
      </p:sp>
      <p:sp>
        <p:nvSpPr>
          <p:cNvPr id="223" name="Google Shape;223;p13"/>
          <p:cNvSpPr txBox="1"/>
          <p:nvPr/>
        </p:nvSpPr>
        <p:spPr>
          <a:xfrm>
            <a:off x="990624" y="3740698"/>
            <a:ext cx="9523872" cy="4893607"/>
          </a:xfrm>
          <a:prstGeom prst="rect">
            <a:avLst/>
          </a:prstGeom>
          <a:noFill/>
          <a:ln>
            <a:noFill/>
          </a:ln>
        </p:spPr>
        <p:txBody>
          <a:bodyPr spcFirstLastPara="1" wrap="square" lIns="91425" tIns="45700" rIns="91425" bIns="45700" anchor="t" anchorCtr="0">
            <a:spAutoFit/>
          </a:bodyPr>
          <a:lstStyle/>
          <a:p>
            <a:r>
              <a:rPr lang="it-IT" sz="2400" dirty="0">
                <a:latin typeface="Calibri" panose="020F0502020204030204" pitchFamily="34" charset="0"/>
                <a:cs typeface="Calibri" panose="020F0502020204030204" pitchFamily="34" charset="0"/>
              </a:rPr>
              <a:t>Покрај ТВ </a:t>
            </a:r>
            <a:r>
              <a:rPr lang="mk-MK" sz="2400" dirty="0">
                <a:latin typeface="Calibri" panose="020F0502020204030204" pitchFamily="34" charset="0"/>
                <a:cs typeface="Calibri" panose="020F0502020204030204" pitchFamily="34" charset="0"/>
              </a:rPr>
              <a:t>емитувањето </a:t>
            </a:r>
            <a:r>
              <a:rPr lang="it-IT" sz="2400" dirty="0">
                <a:latin typeface="Calibri" panose="020F0502020204030204" pitchFamily="34" charset="0"/>
                <a:cs typeface="Calibri" panose="020F0502020204030204" pitchFamily="34" charset="0"/>
              </a:rPr>
              <a:t>што може да се гледа само во Германија и Франција (освен ако немате сателитска услуга), ARTE е достапен на барање во режим на </a:t>
            </a:r>
            <a:r>
              <a:rPr lang="mk-MK" sz="2400" dirty="0">
                <a:latin typeface="Calibri" panose="020F0502020204030204" pitchFamily="34" charset="0"/>
                <a:cs typeface="Calibri" panose="020F0502020204030204" pitchFamily="34" charset="0"/>
              </a:rPr>
              <a:t>емитување</a:t>
            </a:r>
            <a:r>
              <a:rPr lang="it-IT" sz="2400" dirty="0">
                <a:latin typeface="Calibri" panose="020F0502020204030204" pitchFamily="34" charset="0"/>
                <a:cs typeface="Calibri" panose="020F0502020204030204" pitchFamily="34" charset="0"/>
              </a:rPr>
              <a:t> преку повеќе уреди:</a:t>
            </a:r>
          </a:p>
          <a:p>
            <a:endParaRPr lang="en-US" sz="2400" dirty="0">
              <a:latin typeface="Calibri" panose="020F0502020204030204" pitchFamily="34" charset="0"/>
              <a:cs typeface="Calibri" panose="020F0502020204030204" pitchFamily="34" charset="0"/>
            </a:endParaRPr>
          </a:p>
          <a:p>
            <a:pPr marL="342900" indent="-342900">
              <a:buFontTx/>
              <a:buChar char="-"/>
            </a:pPr>
            <a:r>
              <a:rPr lang="mk-MK" sz="2400" dirty="0">
                <a:latin typeface="Calibri" panose="020F0502020204030204" pitchFamily="34" charset="0"/>
                <a:cs typeface="Calibri" panose="020F0502020204030204" pitchFamily="34" charset="0"/>
              </a:rPr>
              <a:t>О</a:t>
            </a:r>
            <a:r>
              <a:rPr lang="it-IT" sz="2400" dirty="0">
                <a:latin typeface="Calibri" panose="020F0502020204030204" pitchFamily="34" charset="0"/>
                <a:cs typeface="Calibri" panose="020F0502020204030204" pitchFamily="34" charset="0"/>
              </a:rPr>
              <a:t>д компјутери преку веб-страна </a:t>
            </a:r>
            <a:r>
              <a:rPr lang="it-IT" sz="2400" dirty="0">
                <a:latin typeface="Calibri" panose="020F0502020204030204" pitchFamily="34" charset="0"/>
                <a:cs typeface="Calibri" panose="020F0502020204030204" pitchFamily="34" charset="0"/>
                <a:hlinkClick r:id="rId4"/>
              </a:rPr>
              <a:t>https://www.arte.tv/en/</a:t>
            </a:r>
            <a:r>
              <a:rPr lang="mk-MK" sz="2400" dirty="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a:p>
            <a:pPr marL="342900" indent="-342900">
              <a:buFontTx/>
              <a:buChar char="-"/>
            </a:pPr>
            <a:endParaRPr lang="en-US" sz="2400" dirty="0">
              <a:latin typeface="Calibri" panose="020F0502020204030204" pitchFamily="34" charset="0"/>
              <a:cs typeface="Calibri" panose="020F0502020204030204" pitchFamily="34" charset="0"/>
            </a:endParaRPr>
          </a:p>
          <a:p>
            <a:pPr marL="342900" indent="-342900">
              <a:buFontTx/>
              <a:buChar char="-"/>
            </a:pPr>
            <a:r>
              <a:rPr lang="mk-MK" sz="2400" dirty="0">
                <a:latin typeface="Calibri" panose="020F0502020204030204" pitchFamily="34" charset="0"/>
                <a:cs typeface="Calibri" panose="020F0502020204030204" pitchFamily="34" charset="0"/>
              </a:rPr>
              <a:t>П</a:t>
            </a:r>
            <a:r>
              <a:rPr lang="it-IT" sz="2400" dirty="0">
                <a:latin typeface="Calibri" panose="020F0502020204030204" pitchFamily="34" charset="0"/>
                <a:cs typeface="Calibri" panose="020F0502020204030204" pitchFamily="34" charset="0"/>
              </a:rPr>
              <a:t>реземање на апликацијата ARTE од продавницата за апликации на вашиот мобилен уред или </a:t>
            </a:r>
            <a:r>
              <a:rPr lang="mk-MK" sz="2400" dirty="0">
                <a:latin typeface="Calibri" panose="020F0502020204030204" pitchFamily="34" charset="0"/>
                <a:cs typeface="Calibri" panose="020F0502020204030204" pitchFamily="34" charset="0"/>
              </a:rPr>
              <a:t>на </a:t>
            </a:r>
            <a:r>
              <a:rPr lang="it-IT" sz="2400" dirty="0">
                <a:latin typeface="Calibri" panose="020F0502020204030204" pitchFamily="34" charset="0"/>
                <a:cs typeface="Calibri" panose="020F0502020204030204" pitchFamily="34" charset="0"/>
              </a:rPr>
              <a:t>вашиот паметен телевизор ако имате;</a:t>
            </a:r>
          </a:p>
          <a:p>
            <a:pPr marL="342900" indent="-342900">
              <a:buFontTx/>
              <a:buChar char="-"/>
            </a:pPr>
            <a:endParaRPr lang="en-US" sz="2400" dirty="0">
              <a:latin typeface="Calibri" panose="020F0502020204030204" pitchFamily="34" charset="0"/>
              <a:cs typeface="Calibri" panose="020F0502020204030204" pitchFamily="34" charset="0"/>
            </a:endParaRPr>
          </a:p>
          <a:p>
            <a:r>
              <a:rPr lang="it-IT" sz="2400" dirty="0">
                <a:latin typeface="Calibri" panose="020F0502020204030204" pitchFamily="34" charset="0"/>
                <a:cs typeface="Calibri" panose="020F0502020204030204" pitchFamily="34" charset="0"/>
              </a:rPr>
              <a:t>- </a:t>
            </a:r>
            <a:r>
              <a:rPr lang="mk-MK" sz="2400" dirty="0">
                <a:latin typeface="Calibri" panose="020F0502020204030204" pitchFamily="34" charset="0"/>
                <a:cs typeface="Calibri" panose="020F0502020204030204" pitchFamily="34" charset="0"/>
              </a:rPr>
              <a:t>О</a:t>
            </a:r>
            <a:r>
              <a:rPr lang="it-IT" sz="2400" dirty="0">
                <a:latin typeface="Calibri" panose="020F0502020204030204" pitchFamily="34" charset="0"/>
                <a:cs typeface="Calibri" panose="020F0502020204030204" pitchFamily="34" charset="0"/>
              </a:rPr>
              <a:t>д страниците на социјалните мрежи АRTE;</a:t>
            </a:r>
            <a:endParaRPr lang="en-US" sz="2400" dirty="0">
              <a:latin typeface="Calibri" panose="020F0502020204030204" pitchFamily="34" charset="0"/>
              <a:cs typeface="Calibri" panose="020F0502020204030204" pitchFamily="34" charset="0"/>
            </a:endParaRPr>
          </a:p>
          <a:p>
            <a:r>
              <a:rPr lang="it-IT" sz="2400" dirty="0">
                <a:latin typeface="Calibri" panose="020F0502020204030204" pitchFamily="34" charset="0"/>
                <a:cs typeface="Calibri" panose="020F0502020204030204" pitchFamily="34" charset="0"/>
              </a:rPr>
              <a:t>Дневните програми може да се гледаат „на барање“: од 5 часот наутро можете да ги гледате дневните програми по редоследот што го сакате, во секое време.</a:t>
            </a:r>
            <a:endParaRPr lang="en-US" sz="2400" dirty="0">
              <a:latin typeface="Calibri" panose="020F0502020204030204" pitchFamily="34" charset="0"/>
              <a:cs typeface="Calibri" panose="020F0502020204030204" pitchFamily="34" charset="0"/>
            </a:endParaRPr>
          </a:p>
        </p:txBody>
      </p:sp>
      <p:pic>
        <p:nvPicPr>
          <p:cNvPr id="224" name="Google Shape;224;p13"/>
          <p:cNvPicPr preferRelativeResize="0"/>
          <p:nvPr/>
        </p:nvPicPr>
        <p:blipFill rotWithShape="1">
          <a:blip r:embed="rId5">
            <a:alphaModFix/>
          </a:blip>
          <a:srcRect/>
          <a:stretch/>
        </p:blipFill>
        <p:spPr>
          <a:xfrm>
            <a:off x="12147614" y="2135496"/>
            <a:ext cx="4332563" cy="4588675"/>
          </a:xfrm>
          <a:prstGeom prst="rect">
            <a:avLst/>
          </a:prstGeom>
          <a:noFill/>
          <a:ln>
            <a:noFill/>
          </a:ln>
        </p:spPr>
      </p:pic>
      <p:sp>
        <p:nvSpPr>
          <p:cNvPr id="12"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996522" y="9483871"/>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buSzPts val="1600"/>
            </a:pPr>
            <a:r>
              <a:rPr lang="ru-RU" sz="1200" dirty="0">
                <a:solidFill>
                  <a:schemeClr val="dk1"/>
                </a:solidFill>
              </a:rPr>
              <a:t>Поддршката на Европската комисија за производство на оваа публикација не претставува одобрување на содржината, која ги одразува ставовите само на авторите, а Комисијата не може да биде одговорна за било каква  употреба што може да се направи од информациите содржани во неа.</a:t>
            </a:r>
            <a:endParaRPr lang="ru-RU" sz="1200" dirty="0">
              <a:solidFill>
                <a:schemeClr val="dk1"/>
              </a:solidFill>
              <a:ea typeface="Arial"/>
              <a:cs typeface="Arial"/>
            </a:endParaRPr>
          </a:p>
        </p:txBody>
      </p:sp>
      <p:pic>
        <p:nvPicPr>
          <p:cNvPr id="13"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9151" y="9553496"/>
            <a:ext cx="866849" cy="576706"/>
          </a:xfrm>
          <a:prstGeom prst="rect">
            <a:avLst/>
          </a:prstGeom>
        </p:spPr>
      </p:pic>
      <p:pic>
        <p:nvPicPr>
          <p:cNvPr id="14" name="Immagine 1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84731" y="9634737"/>
            <a:ext cx="1453337" cy="495465"/>
          </a:xfrm>
          <a:prstGeom prst="rect">
            <a:avLst/>
          </a:prstGeom>
          <a:noFill/>
        </p:spPr>
      </p:pic>
      <p:sp>
        <p:nvSpPr>
          <p:cNvPr id="15" name="CasellaDiTesto 22"/>
          <p:cNvSpPr txBox="1"/>
          <p:nvPr/>
        </p:nvSpPr>
        <p:spPr>
          <a:xfrm>
            <a:off x="10168631" y="9483871"/>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423261" y="1056655"/>
            <a:ext cx="1838324" cy="1066799"/>
          </a:xfrm>
          <a:prstGeom prst="rect">
            <a:avLst/>
          </a:prstGeom>
          <a:noFill/>
          <a:ln>
            <a:noFill/>
          </a:ln>
        </p:spPr>
      </p:pic>
      <p:pic>
        <p:nvPicPr>
          <p:cNvPr id="232" name="Google Shape;232;p14"/>
          <p:cNvPicPr preferRelativeResize="0"/>
          <p:nvPr/>
        </p:nvPicPr>
        <p:blipFill rotWithShape="1">
          <a:blip r:embed="rId4">
            <a:alphaModFix/>
          </a:blip>
          <a:srcRect/>
          <a:stretch/>
        </p:blipFill>
        <p:spPr>
          <a:xfrm>
            <a:off x="8220807" y="3393878"/>
            <a:ext cx="2055338" cy="2968821"/>
          </a:xfrm>
          <a:prstGeom prst="rect">
            <a:avLst/>
          </a:prstGeom>
          <a:noFill/>
          <a:ln>
            <a:noFill/>
          </a:ln>
        </p:spPr>
      </p:pic>
      <p:sp>
        <p:nvSpPr>
          <p:cNvPr id="233" name="Google Shape;233;p14"/>
          <p:cNvSpPr txBox="1"/>
          <p:nvPr/>
        </p:nvSpPr>
        <p:spPr>
          <a:xfrm>
            <a:off x="11861899" y="6490869"/>
            <a:ext cx="2743200"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1800" b="1" dirty="0">
                <a:solidFill>
                  <a:srgbClr val="3F3F3F"/>
                </a:solidFill>
                <a:latin typeface="Calibri"/>
                <a:ea typeface="Calibri"/>
                <a:cs typeface="Calibri"/>
                <a:sym typeface="Calibri"/>
              </a:rPr>
              <a:t>ARTE</a:t>
            </a:r>
            <a:endParaRPr sz="1800" b="1" dirty="0">
              <a:solidFill>
                <a:srgbClr val="3F3F3F"/>
              </a:solidFill>
              <a:latin typeface="Calibri"/>
              <a:ea typeface="Calibri"/>
              <a:cs typeface="Calibri"/>
              <a:sym typeface="Calibri"/>
            </a:endParaRPr>
          </a:p>
        </p:txBody>
      </p:sp>
      <p:sp>
        <p:nvSpPr>
          <p:cNvPr id="234" name="Google Shape;234;p14"/>
          <p:cNvSpPr txBox="1"/>
          <p:nvPr/>
        </p:nvSpPr>
        <p:spPr>
          <a:xfrm>
            <a:off x="11555962" y="2956972"/>
            <a:ext cx="2743201"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mk-MK" sz="1800" b="1" dirty="0">
                <a:solidFill>
                  <a:srgbClr val="3F3F3F"/>
                </a:solidFill>
                <a:latin typeface="Calibri"/>
                <a:ea typeface="Calibri"/>
                <a:cs typeface="Calibri"/>
                <a:sym typeface="Calibri"/>
              </a:rPr>
              <a:t>Емитување во живо</a:t>
            </a:r>
            <a:endParaRPr sz="1800" b="1" dirty="0">
              <a:solidFill>
                <a:srgbClr val="3F3F3F"/>
              </a:solidFill>
              <a:latin typeface="Calibri"/>
              <a:ea typeface="Calibri"/>
              <a:cs typeface="Calibri"/>
              <a:sym typeface="Calibri"/>
            </a:endParaRPr>
          </a:p>
        </p:txBody>
      </p:sp>
      <p:sp>
        <p:nvSpPr>
          <p:cNvPr id="235" name="Google Shape;235;p14"/>
          <p:cNvSpPr txBox="1"/>
          <p:nvPr/>
        </p:nvSpPr>
        <p:spPr>
          <a:xfrm>
            <a:off x="2626810" y="6453731"/>
            <a:ext cx="3124200"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mk-MK" sz="1800" b="1" dirty="0">
                <a:solidFill>
                  <a:srgbClr val="3F3F3F"/>
                </a:solidFill>
                <a:latin typeface="Calibri"/>
                <a:ea typeface="Calibri"/>
                <a:cs typeface="Calibri"/>
                <a:sym typeface="Calibri"/>
              </a:rPr>
              <a:t>Платформи</a:t>
            </a:r>
            <a:endParaRPr sz="1800" b="1" dirty="0">
              <a:solidFill>
                <a:srgbClr val="3F3F3F"/>
              </a:solidFill>
              <a:latin typeface="Calibri"/>
              <a:ea typeface="Calibri"/>
              <a:cs typeface="Calibri"/>
              <a:sym typeface="Calibri"/>
            </a:endParaRPr>
          </a:p>
        </p:txBody>
      </p:sp>
      <p:sp>
        <p:nvSpPr>
          <p:cNvPr id="236" name="Google Shape;236;p14"/>
          <p:cNvSpPr txBox="1"/>
          <p:nvPr/>
        </p:nvSpPr>
        <p:spPr>
          <a:xfrm>
            <a:off x="2617239" y="2932991"/>
            <a:ext cx="2743200"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mk-MK" sz="1800" b="1" dirty="0">
                <a:solidFill>
                  <a:srgbClr val="3F3F3F"/>
                </a:solidFill>
                <a:latin typeface="Calibri"/>
                <a:ea typeface="Calibri"/>
                <a:cs typeface="Calibri"/>
                <a:sym typeface="Calibri"/>
              </a:rPr>
              <a:t>Емитување</a:t>
            </a:r>
            <a:endParaRPr sz="1800" b="1" dirty="0">
              <a:solidFill>
                <a:srgbClr val="3F3F3F"/>
              </a:solidFill>
              <a:latin typeface="Calibri"/>
              <a:ea typeface="Calibri"/>
              <a:cs typeface="Calibri"/>
              <a:sym typeface="Calibri"/>
            </a:endParaRPr>
          </a:p>
        </p:txBody>
      </p:sp>
      <p:sp>
        <p:nvSpPr>
          <p:cNvPr id="237" name="Google Shape;237;p14"/>
          <p:cNvSpPr txBox="1"/>
          <p:nvPr/>
        </p:nvSpPr>
        <p:spPr>
          <a:xfrm>
            <a:off x="5360439" y="851390"/>
            <a:ext cx="7010400"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mk-MK" sz="7200" b="1" dirty="0">
                <a:solidFill>
                  <a:srgbClr val="343433"/>
                </a:solidFill>
                <a:latin typeface="Tahoma"/>
                <a:ea typeface="Tahoma"/>
                <a:cs typeface="Tahoma"/>
                <a:sym typeface="Tahoma"/>
              </a:rPr>
              <a:t>Сумирање</a:t>
            </a:r>
            <a:endParaRPr sz="1800" dirty="0">
              <a:solidFill>
                <a:schemeClr val="dk1"/>
              </a:solidFill>
              <a:latin typeface="Calibri"/>
              <a:ea typeface="Calibri"/>
              <a:cs typeface="Calibri"/>
              <a:sym typeface="Calibri"/>
            </a:endParaRPr>
          </a:p>
        </p:txBody>
      </p:sp>
      <p:sp>
        <p:nvSpPr>
          <p:cNvPr id="238" name="Google Shape;238;p14"/>
          <p:cNvSpPr txBox="1"/>
          <p:nvPr/>
        </p:nvSpPr>
        <p:spPr>
          <a:xfrm>
            <a:off x="11518634" y="3568987"/>
            <a:ext cx="3997550" cy="707846"/>
          </a:xfrm>
          <a:prstGeom prst="rect">
            <a:avLst/>
          </a:prstGeom>
          <a:noFill/>
          <a:ln>
            <a:noFill/>
          </a:ln>
        </p:spPr>
        <p:txBody>
          <a:bodyPr spcFirstLastPara="1" wrap="square" lIns="91425" tIns="45700" rIns="91425" bIns="45700" anchor="ctr" anchorCtr="0">
            <a:spAutoFit/>
          </a:bodyPr>
          <a:lstStyle/>
          <a:p>
            <a:pPr lvl="0"/>
            <a:r>
              <a:rPr lang="ru-RU" sz="2000" dirty="0">
                <a:latin typeface="Calibri"/>
                <a:ea typeface="Calibri"/>
                <a:cs typeface="Calibri"/>
                <a:sym typeface="Calibri"/>
              </a:rPr>
              <a:t>е емитување на настан преку интернет во реално време</a:t>
            </a:r>
            <a:endParaRPr sz="1600" dirty="0">
              <a:solidFill>
                <a:srgbClr val="3F3F3F"/>
              </a:solidFill>
              <a:latin typeface="Calibri"/>
              <a:ea typeface="Calibri"/>
              <a:cs typeface="Calibri"/>
              <a:sym typeface="Calibri"/>
            </a:endParaRPr>
          </a:p>
        </p:txBody>
      </p:sp>
      <p:sp>
        <p:nvSpPr>
          <p:cNvPr id="239" name="Google Shape;239;p14"/>
          <p:cNvSpPr txBox="1"/>
          <p:nvPr/>
        </p:nvSpPr>
        <p:spPr>
          <a:xfrm>
            <a:off x="2362200" y="3457037"/>
            <a:ext cx="4552950" cy="1015663"/>
          </a:xfrm>
          <a:prstGeom prst="rect">
            <a:avLst/>
          </a:prstGeom>
          <a:noFill/>
          <a:ln>
            <a:noFill/>
          </a:ln>
        </p:spPr>
        <p:txBody>
          <a:bodyPr spcFirstLastPara="1" wrap="square" lIns="91425" tIns="45700" rIns="91425" bIns="45700" anchor="ctr" anchorCtr="0">
            <a:spAutoFit/>
          </a:bodyPr>
          <a:lstStyle/>
          <a:p>
            <a:pPr lvl="0" algn="just"/>
            <a:r>
              <a:rPr lang="ru-RU" sz="2000" dirty="0">
                <a:solidFill>
                  <a:schemeClr val="dk1"/>
                </a:solidFill>
                <a:latin typeface="Calibri"/>
                <a:ea typeface="Calibri"/>
                <a:cs typeface="Calibri"/>
                <a:sym typeface="Calibri"/>
              </a:rPr>
              <a:t>е метод на пренос на податоци што се користи кога некој гледа видео на Интернет.</a:t>
            </a:r>
            <a:endParaRPr sz="2000" dirty="0">
              <a:solidFill>
                <a:srgbClr val="3F3F3F"/>
              </a:solidFill>
              <a:latin typeface="Calibri"/>
              <a:ea typeface="Calibri"/>
              <a:cs typeface="Calibri"/>
              <a:sym typeface="Calibri"/>
            </a:endParaRPr>
          </a:p>
        </p:txBody>
      </p:sp>
      <p:sp>
        <p:nvSpPr>
          <p:cNvPr id="240" name="Google Shape;240;p14"/>
          <p:cNvSpPr txBox="1"/>
          <p:nvPr/>
        </p:nvSpPr>
        <p:spPr>
          <a:xfrm>
            <a:off x="2703678" y="7301200"/>
            <a:ext cx="4211472" cy="1323399"/>
          </a:xfrm>
          <a:prstGeom prst="rect">
            <a:avLst/>
          </a:prstGeom>
          <a:noFill/>
          <a:ln>
            <a:noFill/>
          </a:ln>
        </p:spPr>
        <p:txBody>
          <a:bodyPr spcFirstLastPara="1" wrap="square" lIns="91425" tIns="45700" rIns="91425" bIns="45700" anchor="ctr" anchorCtr="0">
            <a:spAutoFit/>
          </a:bodyPr>
          <a:lstStyle/>
          <a:p>
            <a:pPr lvl="0"/>
            <a:r>
              <a:rPr lang="ru-RU" sz="2000" dirty="0">
                <a:solidFill>
                  <a:schemeClr val="dk1"/>
                </a:solidFill>
                <a:latin typeface="Calibri"/>
                <a:ea typeface="Calibri"/>
                <a:cs typeface="Calibri"/>
                <a:sym typeface="Calibri"/>
              </a:rPr>
              <a:t>Интернетот нуди огромен опсег на можности, дури и бесплатно, кои можат да бидат од интерес за постарите лица.</a:t>
            </a:r>
            <a:endParaRPr sz="1600" dirty="0">
              <a:solidFill>
                <a:srgbClr val="3F3F3F"/>
              </a:solidFill>
              <a:latin typeface="Calibri"/>
              <a:ea typeface="Calibri"/>
              <a:cs typeface="Calibri"/>
              <a:sym typeface="Calibri"/>
            </a:endParaRPr>
          </a:p>
        </p:txBody>
      </p:sp>
      <p:sp>
        <p:nvSpPr>
          <p:cNvPr id="241" name="Google Shape;241;p14"/>
          <p:cNvSpPr txBox="1"/>
          <p:nvPr/>
        </p:nvSpPr>
        <p:spPr>
          <a:xfrm>
            <a:off x="11861899" y="6938645"/>
            <a:ext cx="4691355" cy="1323399"/>
          </a:xfrm>
          <a:prstGeom prst="rect">
            <a:avLst/>
          </a:prstGeom>
          <a:noFill/>
          <a:ln>
            <a:noFill/>
          </a:ln>
        </p:spPr>
        <p:txBody>
          <a:bodyPr spcFirstLastPara="1" wrap="square" lIns="91425" tIns="45700" rIns="91425" bIns="45700" anchor="t" anchorCtr="0">
            <a:spAutoFit/>
          </a:bodyPr>
          <a:lstStyle/>
          <a:p>
            <a:pPr lvl="0" algn="ctr"/>
            <a:r>
              <a:rPr lang="ru-RU" sz="2000" dirty="0">
                <a:latin typeface="Calibri"/>
                <a:ea typeface="Calibri"/>
                <a:cs typeface="Calibri"/>
                <a:sym typeface="Calibri"/>
              </a:rPr>
              <a:t>е француско-германски ТВ канал, создаден во 1992 година со цел да промовира единство и разбирање меѓу Европјаните</a:t>
            </a:r>
            <a:endParaRPr sz="2000" dirty="0">
              <a:solidFill>
                <a:schemeClr val="dk1"/>
              </a:solidFill>
              <a:latin typeface="Calibri"/>
              <a:ea typeface="Calibri"/>
              <a:cs typeface="Calibri"/>
              <a:sym typeface="Calibri"/>
            </a:endParaRPr>
          </a:p>
        </p:txBody>
      </p:sp>
      <p:sp>
        <p:nvSpPr>
          <p:cNvPr id="17"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996522" y="9483871"/>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buSzPts val="1600"/>
            </a:pPr>
            <a:r>
              <a:rPr lang="ru-RU" sz="1200" dirty="0">
                <a:solidFill>
                  <a:schemeClr val="dk1"/>
                </a:solidFill>
              </a:rPr>
              <a:t>Поддршката на Европската комисија за производство на оваа публикација не претставува одобрување на содржината, која ги одразува ставовите само на авторите, а Комисијата не може да биде одговорна за било каква  употреба што може да се направи од информациите содржани во неа.</a:t>
            </a:r>
            <a:endParaRPr lang="ru-RU" sz="1200" dirty="0">
              <a:solidFill>
                <a:schemeClr val="dk1"/>
              </a:solidFill>
              <a:ea typeface="Arial"/>
              <a:cs typeface="Arial"/>
            </a:endParaRPr>
          </a:p>
        </p:txBody>
      </p:sp>
      <p:pic>
        <p:nvPicPr>
          <p:cNvPr id="18"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151" y="9553496"/>
            <a:ext cx="866849" cy="576706"/>
          </a:xfrm>
          <a:prstGeom prst="rect">
            <a:avLst/>
          </a:prstGeom>
        </p:spPr>
      </p:pic>
      <p:pic>
        <p:nvPicPr>
          <p:cNvPr id="19" name="Immagine 1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84731" y="9634737"/>
            <a:ext cx="1453337" cy="495465"/>
          </a:xfrm>
          <a:prstGeom prst="rect">
            <a:avLst/>
          </a:prstGeom>
          <a:noFill/>
        </p:spPr>
      </p:pic>
      <p:sp>
        <p:nvSpPr>
          <p:cNvPr id="20" name="CasellaDiTesto 22"/>
          <p:cNvSpPr txBox="1"/>
          <p:nvPr/>
        </p:nvSpPr>
        <p:spPr>
          <a:xfrm>
            <a:off x="10168631" y="9483871"/>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5"/>
          <p:cNvSpPr txBox="1"/>
          <p:nvPr/>
        </p:nvSpPr>
        <p:spPr>
          <a:xfrm>
            <a:off x="3428999" y="1046511"/>
            <a:ext cx="9372601" cy="3964547"/>
          </a:xfrm>
          <a:prstGeom prst="rect">
            <a:avLst/>
          </a:prstGeom>
          <a:noFill/>
          <a:ln>
            <a:noFill/>
          </a:ln>
        </p:spPr>
        <p:txBody>
          <a:bodyPr spcFirstLastPara="1" wrap="square" lIns="0" tIns="12050" rIns="0" bIns="0" anchor="t" anchorCtr="0">
            <a:spAutoFit/>
          </a:bodyPr>
          <a:lstStyle/>
          <a:p>
            <a:pPr marL="0" marR="0" lvl="0" indent="0" algn="ctr" rtl="0">
              <a:spcBef>
                <a:spcPts val="0"/>
              </a:spcBef>
              <a:spcAft>
                <a:spcPts val="0"/>
              </a:spcAft>
              <a:buNone/>
            </a:pPr>
            <a:endParaRPr sz="4000">
              <a:solidFill>
                <a:schemeClr val="dk1"/>
              </a:solidFill>
              <a:latin typeface="Calibri"/>
              <a:ea typeface="Calibri"/>
              <a:cs typeface="Calibri"/>
              <a:sym typeface="Calibri"/>
            </a:endParaRPr>
          </a:p>
          <a:p>
            <a:pPr marL="0" marR="0" lvl="0" indent="0" algn="ctr" rtl="0">
              <a:spcBef>
                <a:spcPts val="0"/>
              </a:spcBef>
              <a:spcAft>
                <a:spcPts val="0"/>
              </a:spcAft>
              <a:buNone/>
            </a:pPr>
            <a:endParaRPr sz="7200" b="1">
              <a:solidFill>
                <a:srgbClr val="343433"/>
              </a:solidFill>
              <a:latin typeface="Tahoma"/>
              <a:ea typeface="Tahoma"/>
              <a:cs typeface="Tahoma"/>
              <a:sym typeface="Tahoma"/>
            </a:endParaRPr>
          </a:p>
          <a:p>
            <a:pPr marL="0" marR="0" lvl="0" indent="0" algn="l" rtl="0">
              <a:spcBef>
                <a:spcPts val="0"/>
              </a:spcBef>
              <a:spcAft>
                <a:spcPts val="0"/>
              </a:spcAft>
              <a:buNone/>
            </a:pPr>
            <a:endParaRPr sz="7200">
              <a:solidFill>
                <a:schemeClr val="dk1"/>
              </a:solidFill>
              <a:latin typeface="Calibri"/>
              <a:ea typeface="Calibri"/>
              <a:cs typeface="Calibri"/>
              <a:sym typeface="Calibri"/>
            </a:endParaRPr>
          </a:p>
          <a:p>
            <a:pPr marL="12700" marR="0" lvl="0" indent="0" algn="l" rtl="0">
              <a:lnSpc>
                <a:spcPct val="100000"/>
              </a:lnSpc>
              <a:spcBef>
                <a:spcPts val="95"/>
              </a:spcBef>
              <a:spcAft>
                <a:spcPts val="0"/>
              </a:spcAft>
              <a:buNone/>
            </a:pPr>
            <a:endParaRPr sz="7200" b="1">
              <a:solidFill>
                <a:srgbClr val="343433"/>
              </a:solidFill>
              <a:latin typeface="Tahoma"/>
              <a:ea typeface="Tahoma"/>
              <a:cs typeface="Tahoma"/>
              <a:sym typeface="Tahoma"/>
            </a:endParaRPr>
          </a:p>
        </p:txBody>
      </p:sp>
      <p:pic>
        <p:nvPicPr>
          <p:cNvPr id="247" name="Google Shape;247;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423261" y="1056655"/>
            <a:ext cx="1838324" cy="1066799"/>
          </a:xfrm>
          <a:prstGeom prst="rect">
            <a:avLst/>
          </a:prstGeom>
          <a:noFill/>
          <a:ln>
            <a:noFill/>
          </a:ln>
        </p:spPr>
      </p:pic>
      <p:pic>
        <p:nvPicPr>
          <p:cNvPr id="250" name="Google Shape;250;p1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90600" y="2628900"/>
            <a:ext cx="3747303" cy="3058642"/>
          </a:xfrm>
          <a:prstGeom prst="rect">
            <a:avLst/>
          </a:prstGeom>
          <a:noFill/>
          <a:ln>
            <a:noFill/>
          </a:ln>
        </p:spPr>
      </p:pic>
      <p:pic>
        <p:nvPicPr>
          <p:cNvPr id="251" name="Google Shape;251;p1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428999" y="6058892"/>
            <a:ext cx="4724400" cy="3149600"/>
          </a:xfrm>
          <a:prstGeom prst="rect">
            <a:avLst/>
          </a:prstGeom>
          <a:noFill/>
          <a:ln>
            <a:noFill/>
          </a:ln>
        </p:spPr>
      </p:pic>
      <p:pic>
        <p:nvPicPr>
          <p:cNvPr id="252" name="Google Shape;252;p1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781800" y="2239711"/>
            <a:ext cx="4309347" cy="2872584"/>
          </a:xfrm>
          <a:prstGeom prst="rect">
            <a:avLst/>
          </a:prstGeom>
          <a:noFill/>
          <a:ln>
            <a:noFill/>
          </a:ln>
        </p:spPr>
      </p:pic>
      <p:pic>
        <p:nvPicPr>
          <p:cNvPr id="253" name="Google Shape;253;p1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1937310" y="4557005"/>
            <a:ext cx="4752676" cy="3253496"/>
          </a:xfrm>
          <a:prstGeom prst="rect">
            <a:avLst/>
          </a:prstGeom>
          <a:noFill/>
          <a:ln>
            <a:noFill/>
          </a:ln>
        </p:spPr>
      </p:pic>
      <p:sp>
        <p:nvSpPr>
          <p:cNvPr id="12"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996522" y="9483871"/>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buSzPts val="1600"/>
            </a:pPr>
            <a:r>
              <a:rPr lang="ru-RU" sz="1200" dirty="0">
                <a:solidFill>
                  <a:schemeClr val="dk1"/>
                </a:solidFill>
              </a:rPr>
              <a:t>Поддршката на Европската комисија за производство на оваа публикација не претставува одобрување на содржината, која ги одразува ставовите само на авторите, а Комисијата не може да биде одговорна за било каква  употреба што може да се направи од информациите содржани во неа.</a:t>
            </a:r>
            <a:endParaRPr lang="ru-RU" sz="1200" dirty="0">
              <a:solidFill>
                <a:schemeClr val="dk1"/>
              </a:solidFill>
              <a:ea typeface="Arial"/>
              <a:cs typeface="Arial"/>
            </a:endParaRPr>
          </a:p>
        </p:txBody>
      </p:sp>
      <p:pic>
        <p:nvPicPr>
          <p:cNvPr id="13"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9151" y="9553496"/>
            <a:ext cx="866849" cy="576706"/>
          </a:xfrm>
          <a:prstGeom prst="rect">
            <a:avLst/>
          </a:prstGeom>
        </p:spPr>
      </p:pic>
      <p:pic>
        <p:nvPicPr>
          <p:cNvPr id="14" name="Immagine 13"/>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84731" y="9634737"/>
            <a:ext cx="1453337" cy="495465"/>
          </a:xfrm>
          <a:prstGeom prst="rect">
            <a:avLst/>
          </a:prstGeom>
          <a:noFill/>
        </p:spPr>
      </p:pic>
      <p:sp>
        <p:nvSpPr>
          <p:cNvPr id="15" name="CasellaDiTesto 22"/>
          <p:cNvSpPr txBox="1"/>
          <p:nvPr/>
        </p:nvSpPr>
        <p:spPr>
          <a:xfrm>
            <a:off x="10168631" y="9483871"/>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6"/>
          <p:cNvSpPr txBox="1">
            <a:spLocks noGrp="1"/>
          </p:cNvSpPr>
          <p:nvPr>
            <p:ph type="title"/>
          </p:nvPr>
        </p:nvSpPr>
        <p:spPr>
          <a:xfrm>
            <a:off x="1038492" y="2630043"/>
            <a:ext cx="17142725" cy="1243274"/>
          </a:xfrm>
          <a:prstGeom prst="rect">
            <a:avLst/>
          </a:prstGeom>
          <a:noFill/>
          <a:ln>
            <a:noFill/>
          </a:ln>
        </p:spPr>
        <p:txBody>
          <a:bodyPr spcFirstLastPara="1" wrap="square" lIns="0" tIns="12050" rIns="0" bIns="0" anchor="t" anchorCtr="0">
            <a:spAutoFit/>
          </a:bodyPr>
          <a:lstStyle/>
          <a:p>
            <a:pPr marL="7780019" lvl="0" indent="0" algn="l" rtl="0">
              <a:lnSpc>
                <a:spcPct val="100000"/>
              </a:lnSpc>
              <a:spcBef>
                <a:spcPts val="0"/>
              </a:spcBef>
              <a:spcAft>
                <a:spcPts val="0"/>
              </a:spcAft>
              <a:buNone/>
            </a:pPr>
            <a:r>
              <a:rPr lang="mk-MK" sz="8000" dirty="0"/>
              <a:t>Ви благодариме!</a:t>
            </a:r>
            <a:endParaRPr dirty="0"/>
          </a:p>
        </p:txBody>
      </p:sp>
      <p:sp>
        <p:nvSpPr>
          <p:cNvPr id="261" name="Google Shape;261;p16"/>
          <p:cNvSpPr txBox="1"/>
          <p:nvPr/>
        </p:nvSpPr>
        <p:spPr>
          <a:xfrm>
            <a:off x="10351757" y="4294036"/>
            <a:ext cx="6019800" cy="2228815"/>
          </a:xfrm>
          <a:prstGeom prst="rect">
            <a:avLst/>
          </a:prstGeom>
          <a:noFill/>
          <a:ln>
            <a:noFill/>
          </a:ln>
        </p:spPr>
        <p:txBody>
          <a:bodyPr spcFirstLastPara="1" wrap="square" lIns="91425" tIns="45700" rIns="91425" bIns="45700" anchor="t" anchorCtr="0">
            <a:spAutoFit/>
          </a:bodyPr>
          <a:lstStyle/>
          <a:p>
            <a:pPr marL="12700" marR="0" lvl="0" indent="0" algn="ctr" rtl="0">
              <a:spcBef>
                <a:spcPts val="0"/>
              </a:spcBef>
              <a:spcAft>
                <a:spcPts val="0"/>
              </a:spcAft>
              <a:buNone/>
            </a:pPr>
            <a:r>
              <a:rPr lang="it-IT" sz="4600" b="1" dirty="0">
                <a:solidFill>
                  <a:schemeClr val="dk1"/>
                </a:solidFill>
                <a:latin typeface="Tahoma"/>
                <a:ea typeface="Tahoma"/>
                <a:cs typeface="Tahoma"/>
                <a:sym typeface="Tahoma"/>
              </a:rPr>
              <a:t>Cooperativa Fuori dal Sommerso</a:t>
            </a:r>
            <a:endParaRPr sz="4600" b="1" dirty="0">
              <a:solidFill>
                <a:schemeClr val="dk1"/>
              </a:solidFill>
              <a:latin typeface="Tahoma"/>
              <a:ea typeface="Tahoma"/>
              <a:cs typeface="Tahoma"/>
              <a:sym typeface="Tahoma"/>
            </a:endParaRPr>
          </a:p>
          <a:p>
            <a:pPr marL="12700" marR="0" lvl="0" indent="0" algn="l" rtl="0">
              <a:spcBef>
                <a:spcPts val="100"/>
              </a:spcBef>
              <a:spcAft>
                <a:spcPts val="0"/>
              </a:spcAft>
              <a:buNone/>
            </a:pPr>
            <a:endParaRPr sz="4600" b="1" dirty="0">
              <a:solidFill>
                <a:schemeClr val="dk1"/>
              </a:solidFill>
              <a:latin typeface="Tahoma"/>
              <a:ea typeface="Tahoma"/>
              <a:cs typeface="Tahoma"/>
              <a:sym typeface="Tahoma"/>
            </a:endParaRPr>
          </a:p>
        </p:txBody>
      </p:sp>
      <p:pic>
        <p:nvPicPr>
          <p:cNvPr id="262" name="Google Shape;262;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42580" y="6134100"/>
            <a:ext cx="2838153" cy="2838153"/>
          </a:xfrm>
          <a:prstGeom prst="rect">
            <a:avLst/>
          </a:prstGeom>
          <a:noFill/>
          <a:ln>
            <a:noFill/>
          </a:ln>
        </p:spPr>
      </p:pic>
      <p:sp>
        <p:nvSpPr>
          <p:cNvPr id="9"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996522" y="9483871"/>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buSzPts val="1600"/>
            </a:pPr>
            <a:r>
              <a:rPr lang="ru-RU" sz="1200" dirty="0">
                <a:solidFill>
                  <a:schemeClr val="dk1"/>
                </a:solidFill>
              </a:rPr>
              <a:t>Поддршката на Европската комисија за производство на оваа публикација не претставува одобрување на содржината, која ги одразува ставовите само на авторите, а Комисијата не може да биде одговорна за било каква  употреба што може да се направи од информациите содржани во неа.</a:t>
            </a:r>
            <a:endParaRPr lang="ru-RU" sz="1200" dirty="0">
              <a:solidFill>
                <a:schemeClr val="dk1"/>
              </a:solidFill>
              <a:ea typeface="Arial"/>
              <a:cs typeface="Arial"/>
            </a:endParaRPr>
          </a:p>
        </p:txBody>
      </p:sp>
      <p:pic>
        <p:nvPicPr>
          <p:cNvPr id="10"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151" y="9553496"/>
            <a:ext cx="866849" cy="576706"/>
          </a:xfrm>
          <a:prstGeom prst="rect">
            <a:avLst/>
          </a:prstGeom>
        </p:spPr>
      </p:pic>
      <p:pic>
        <p:nvPicPr>
          <p:cNvPr id="11" name="Immagine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84731" y="9634737"/>
            <a:ext cx="1453337" cy="495465"/>
          </a:xfrm>
          <a:prstGeom prst="rect">
            <a:avLst/>
          </a:prstGeom>
          <a:noFill/>
        </p:spPr>
      </p:pic>
      <p:sp>
        <p:nvSpPr>
          <p:cNvPr id="12" name="CasellaDiTesto 22"/>
          <p:cNvSpPr txBox="1"/>
          <p:nvPr/>
        </p:nvSpPr>
        <p:spPr>
          <a:xfrm>
            <a:off x="10168631" y="9483871"/>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2"/>
          <p:cNvSpPr txBox="1"/>
          <p:nvPr/>
        </p:nvSpPr>
        <p:spPr>
          <a:xfrm>
            <a:off x="1016000" y="2734122"/>
            <a:ext cx="12090400" cy="443711"/>
          </a:xfrm>
          <a:prstGeom prst="rect">
            <a:avLst/>
          </a:prstGeom>
          <a:noFill/>
          <a:ln>
            <a:noFill/>
          </a:ln>
        </p:spPr>
        <p:txBody>
          <a:bodyPr spcFirstLastPara="1" wrap="square" lIns="0" tIns="12700" rIns="0" bIns="0" anchor="t" anchorCtr="0">
            <a:spAutoFit/>
          </a:bodyPr>
          <a:lstStyle/>
          <a:p>
            <a:pPr lvl="0" algn="just"/>
            <a:r>
              <a:rPr lang="ru-RU" sz="2400" b="1" dirty="0">
                <a:solidFill>
                  <a:schemeClr val="dk1"/>
                </a:solidFill>
                <a:latin typeface="Calibri"/>
                <a:ea typeface="Calibri"/>
                <a:cs typeface="Calibri"/>
                <a:sym typeface="Calibri"/>
              </a:rPr>
              <a:t>На крајот од овој модул ќе можете да</a:t>
            </a:r>
            <a:r>
              <a:rPr lang="ru-RU" sz="2800" b="1" dirty="0">
                <a:solidFill>
                  <a:schemeClr val="dk1"/>
                </a:solidFill>
                <a:latin typeface="Calibri"/>
                <a:ea typeface="Calibri"/>
                <a:cs typeface="Calibri"/>
                <a:sym typeface="Calibri"/>
              </a:rPr>
              <a:t>:</a:t>
            </a:r>
            <a:endParaRPr sz="2800" b="1" dirty="0">
              <a:solidFill>
                <a:schemeClr val="dk1"/>
              </a:solidFill>
              <a:latin typeface="Calibri"/>
              <a:ea typeface="Calibri"/>
              <a:cs typeface="Calibri"/>
              <a:sym typeface="Calibri"/>
            </a:endParaRPr>
          </a:p>
        </p:txBody>
      </p:sp>
      <p:sp>
        <p:nvSpPr>
          <p:cNvPr id="60" name="Google Shape;60;p2"/>
          <p:cNvSpPr txBox="1"/>
          <p:nvPr/>
        </p:nvSpPr>
        <p:spPr>
          <a:xfrm>
            <a:off x="1016000" y="972671"/>
            <a:ext cx="10871200" cy="1120178"/>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it-IT" sz="7200" b="1" dirty="0">
                <a:solidFill>
                  <a:srgbClr val="343433"/>
                </a:solidFill>
                <a:latin typeface="Tahoma"/>
                <a:ea typeface="Tahoma"/>
                <a:cs typeface="Tahoma"/>
                <a:sym typeface="Tahoma"/>
              </a:rPr>
              <a:t>1. </a:t>
            </a:r>
            <a:r>
              <a:rPr lang="mk-MK" sz="7200" b="1" dirty="0">
                <a:solidFill>
                  <a:srgbClr val="343433"/>
                </a:solidFill>
                <a:latin typeface="Tahoma"/>
                <a:ea typeface="Tahoma"/>
                <a:cs typeface="Tahoma"/>
                <a:sym typeface="Tahoma"/>
              </a:rPr>
              <a:t>Резултати и цели</a:t>
            </a:r>
            <a:r>
              <a:rPr lang="it-IT" sz="7200" b="1" dirty="0">
                <a:solidFill>
                  <a:srgbClr val="343433"/>
                </a:solidFill>
                <a:latin typeface="Tahoma"/>
                <a:ea typeface="Tahoma"/>
                <a:cs typeface="Tahoma"/>
                <a:sym typeface="Tahoma"/>
              </a:rPr>
              <a:t> </a:t>
            </a:r>
            <a:endParaRPr sz="7200" dirty="0">
              <a:solidFill>
                <a:schemeClr val="dk1"/>
              </a:solidFill>
              <a:latin typeface="Tahoma"/>
              <a:ea typeface="Tahoma"/>
              <a:cs typeface="Tahoma"/>
              <a:sym typeface="Tahoma"/>
            </a:endParaRPr>
          </a:p>
        </p:txBody>
      </p:sp>
      <p:pic>
        <p:nvPicPr>
          <p:cNvPr id="61" name="Google Shape;61;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423261" y="1046746"/>
            <a:ext cx="1838324" cy="1066799"/>
          </a:xfrm>
          <a:prstGeom prst="rect">
            <a:avLst/>
          </a:prstGeom>
          <a:noFill/>
          <a:ln>
            <a:noFill/>
          </a:ln>
        </p:spPr>
      </p:pic>
      <p:grpSp>
        <p:nvGrpSpPr>
          <p:cNvPr id="64" name="Google Shape;64;p2"/>
          <p:cNvGrpSpPr/>
          <p:nvPr/>
        </p:nvGrpSpPr>
        <p:grpSpPr>
          <a:xfrm>
            <a:off x="1246882" y="4047412"/>
            <a:ext cx="6186103" cy="790507"/>
            <a:chOff x="4834470" y="1482096"/>
            <a:chExt cx="6186103" cy="790507"/>
          </a:xfrm>
        </p:grpSpPr>
        <p:grpSp>
          <p:nvGrpSpPr>
            <p:cNvPr id="65" name="Google Shape;65;p2"/>
            <p:cNvGrpSpPr/>
            <p:nvPr/>
          </p:nvGrpSpPr>
          <p:grpSpPr>
            <a:xfrm>
              <a:off x="5895648" y="1482096"/>
              <a:ext cx="5124925" cy="615553"/>
              <a:chOff x="6420994" y="1411926"/>
              <a:chExt cx="5124925" cy="615553"/>
            </a:xfrm>
          </p:grpSpPr>
          <p:sp>
            <p:nvSpPr>
              <p:cNvPr id="66" name="Google Shape;66;p2"/>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
            <p:nvSpPr>
              <p:cNvPr id="67" name="Google Shape;67;p2"/>
              <p:cNvSpPr txBox="1"/>
              <p:nvPr/>
            </p:nvSpPr>
            <p:spPr>
              <a:xfrm>
                <a:off x="6420994" y="1411926"/>
                <a:ext cx="5124925" cy="369332"/>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grpSp>
        <p:sp>
          <p:nvSpPr>
            <p:cNvPr id="68" name="Google Shape;68;p2"/>
            <p:cNvSpPr/>
            <p:nvPr/>
          </p:nvSpPr>
          <p:spPr>
            <a:xfrm>
              <a:off x="4834470" y="1491808"/>
              <a:ext cx="780795" cy="780795"/>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9" name="Google Shape;69;p2"/>
          <p:cNvGrpSpPr/>
          <p:nvPr/>
        </p:nvGrpSpPr>
        <p:grpSpPr>
          <a:xfrm>
            <a:off x="1286004" y="5327980"/>
            <a:ext cx="6186103" cy="790507"/>
            <a:chOff x="4834470" y="1482096"/>
            <a:chExt cx="6186103" cy="790507"/>
          </a:xfrm>
        </p:grpSpPr>
        <p:grpSp>
          <p:nvGrpSpPr>
            <p:cNvPr id="70" name="Google Shape;70;p2"/>
            <p:cNvGrpSpPr/>
            <p:nvPr/>
          </p:nvGrpSpPr>
          <p:grpSpPr>
            <a:xfrm>
              <a:off x="5895648" y="1482096"/>
              <a:ext cx="5124925" cy="615553"/>
              <a:chOff x="6420994" y="1411926"/>
              <a:chExt cx="5124925" cy="615553"/>
            </a:xfrm>
          </p:grpSpPr>
          <p:sp>
            <p:nvSpPr>
              <p:cNvPr id="71" name="Google Shape;71;p2"/>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2" name="Google Shape;72;p2"/>
              <p:cNvSpPr txBox="1"/>
              <p:nvPr/>
            </p:nvSpPr>
            <p:spPr>
              <a:xfrm>
                <a:off x="6420994" y="1411926"/>
                <a:ext cx="5124925" cy="369332"/>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grpSp>
        <p:sp>
          <p:nvSpPr>
            <p:cNvPr id="73" name="Google Shape;73;p2"/>
            <p:cNvSpPr/>
            <p:nvPr/>
          </p:nvSpPr>
          <p:spPr>
            <a:xfrm>
              <a:off x="4834470" y="1491808"/>
              <a:ext cx="780795" cy="780795"/>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74;p2"/>
          <p:cNvGrpSpPr/>
          <p:nvPr/>
        </p:nvGrpSpPr>
        <p:grpSpPr>
          <a:xfrm>
            <a:off x="1262597" y="6667119"/>
            <a:ext cx="6186103" cy="790507"/>
            <a:chOff x="4834470" y="1482096"/>
            <a:chExt cx="6186103" cy="790507"/>
          </a:xfrm>
        </p:grpSpPr>
        <p:grpSp>
          <p:nvGrpSpPr>
            <p:cNvPr id="75" name="Google Shape;75;p2"/>
            <p:cNvGrpSpPr/>
            <p:nvPr/>
          </p:nvGrpSpPr>
          <p:grpSpPr>
            <a:xfrm>
              <a:off x="5895648" y="1482096"/>
              <a:ext cx="5124925" cy="615553"/>
              <a:chOff x="6420994" y="1411926"/>
              <a:chExt cx="5124925" cy="615553"/>
            </a:xfrm>
          </p:grpSpPr>
          <p:sp>
            <p:nvSpPr>
              <p:cNvPr id="76" name="Google Shape;76;p2"/>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
            <p:nvSpPr>
              <p:cNvPr id="77" name="Google Shape;77;p2"/>
              <p:cNvSpPr txBox="1"/>
              <p:nvPr/>
            </p:nvSpPr>
            <p:spPr>
              <a:xfrm>
                <a:off x="6420994" y="1411926"/>
                <a:ext cx="5124925" cy="369332"/>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grpSp>
        <p:sp>
          <p:nvSpPr>
            <p:cNvPr id="78" name="Google Shape;78;p2"/>
            <p:cNvSpPr/>
            <p:nvPr/>
          </p:nvSpPr>
          <p:spPr>
            <a:xfrm>
              <a:off x="4834470" y="1491808"/>
              <a:ext cx="780795" cy="780795"/>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79" name="Google Shape;79;p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049000" y="4281474"/>
            <a:ext cx="6832876" cy="3904678"/>
          </a:xfrm>
          <a:prstGeom prst="rect">
            <a:avLst/>
          </a:prstGeom>
          <a:noFill/>
          <a:ln>
            <a:noFill/>
          </a:ln>
        </p:spPr>
      </p:pic>
      <p:sp>
        <p:nvSpPr>
          <p:cNvPr id="80" name="Google Shape;80;p2"/>
          <p:cNvSpPr txBox="1"/>
          <p:nvPr/>
        </p:nvSpPr>
        <p:spPr>
          <a:xfrm>
            <a:off x="2244557" y="4180382"/>
            <a:ext cx="9144000" cy="446236"/>
          </a:xfrm>
          <a:prstGeom prst="rect">
            <a:avLst/>
          </a:prstGeom>
          <a:noFill/>
          <a:ln>
            <a:noFill/>
          </a:ln>
        </p:spPr>
        <p:txBody>
          <a:bodyPr spcFirstLastPara="1" wrap="square" lIns="91425" tIns="45700" rIns="91425" bIns="45700" anchor="t" anchorCtr="0">
            <a:spAutoFit/>
          </a:bodyPr>
          <a:lstStyle/>
          <a:p>
            <a:pPr lvl="0">
              <a:lnSpc>
                <a:spcPct val="115000"/>
              </a:lnSpc>
            </a:pPr>
            <a:r>
              <a:rPr lang="mk-MK" sz="2000" b="1" dirty="0">
                <a:latin typeface="Calibri" panose="020F0502020204030204" pitchFamily="34" charset="0"/>
                <a:cs typeface="Calibri" panose="020F0502020204030204" pitchFamily="34" charset="0"/>
              </a:rPr>
              <a:t>Дознајте</a:t>
            </a:r>
            <a:r>
              <a:rPr lang="it-IT" sz="2000" b="1" dirty="0">
                <a:latin typeface="Calibri" panose="020F0502020204030204" pitchFamily="34" charset="0"/>
                <a:cs typeface="Calibri" panose="020F0502020204030204" pitchFamily="34" charset="0"/>
              </a:rPr>
              <a:t> што е „емитување“ и како функционира;</a:t>
            </a:r>
            <a:endParaRPr sz="32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81" name="Google Shape;81;p2"/>
          <p:cNvSpPr txBox="1"/>
          <p:nvPr/>
        </p:nvSpPr>
        <p:spPr>
          <a:xfrm>
            <a:off x="2317428" y="5512646"/>
            <a:ext cx="9144000" cy="446236"/>
          </a:xfrm>
          <a:prstGeom prst="rect">
            <a:avLst/>
          </a:prstGeom>
          <a:noFill/>
          <a:ln>
            <a:noFill/>
          </a:ln>
        </p:spPr>
        <p:txBody>
          <a:bodyPr spcFirstLastPara="1" wrap="square" lIns="91425" tIns="45700" rIns="91425" bIns="45700" anchor="t" anchorCtr="0">
            <a:spAutoFit/>
          </a:bodyPr>
          <a:lstStyle/>
          <a:p>
            <a:pPr lvl="0">
              <a:lnSpc>
                <a:spcPct val="115000"/>
              </a:lnSpc>
            </a:pPr>
            <a:r>
              <a:rPr lang="mk-MK" sz="2000" b="1" dirty="0">
                <a:latin typeface="Calibri" panose="020F0502020204030204" pitchFamily="34" charset="0"/>
                <a:cs typeface="Calibri" panose="020F0502020204030204" pitchFamily="34" charset="0"/>
              </a:rPr>
              <a:t>Научете</a:t>
            </a:r>
            <a:r>
              <a:rPr lang="it-IT" sz="2000" b="1" dirty="0">
                <a:latin typeface="Calibri" panose="020F0502020204030204" pitchFamily="34" charset="0"/>
                <a:cs typeface="Calibri" panose="020F0502020204030204" pitchFamily="34" charset="0"/>
              </a:rPr>
              <a:t> за разликата помеѓу емитување и емитување во живо</a:t>
            </a:r>
            <a:endParaRPr sz="2800" b="1"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82" name="Google Shape;82;p2"/>
          <p:cNvSpPr txBox="1"/>
          <p:nvPr/>
        </p:nvSpPr>
        <p:spPr>
          <a:xfrm>
            <a:off x="2308060" y="6708141"/>
            <a:ext cx="9144000" cy="800179"/>
          </a:xfrm>
          <a:prstGeom prst="rect">
            <a:avLst/>
          </a:prstGeom>
          <a:noFill/>
          <a:ln>
            <a:noFill/>
          </a:ln>
        </p:spPr>
        <p:txBody>
          <a:bodyPr spcFirstLastPara="1" wrap="square" lIns="91425" tIns="45700" rIns="91425" bIns="45700" anchor="t" anchorCtr="0">
            <a:spAutoFit/>
          </a:bodyPr>
          <a:lstStyle/>
          <a:p>
            <a:pPr lvl="0">
              <a:lnSpc>
                <a:spcPct val="115000"/>
              </a:lnSpc>
            </a:pPr>
            <a:r>
              <a:rPr lang="mk-MK" sz="2000" b="1" dirty="0">
                <a:latin typeface="Calibri" panose="020F0502020204030204" pitchFamily="34" charset="0"/>
                <a:cs typeface="Calibri" panose="020F0502020204030204" pitchFamily="34" charset="0"/>
              </a:rPr>
              <a:t>Дознајте</a:t>
            </a:r>
            <a:r>
              <a:rPr lang="it-IT" sz="2000" b="1" dirty="0">
                <a:latin typeface="Calibri" panose="020F0502020204030204" pitchFamily="34" charset="0"/>
                <a:cs typeface="Calibri" panose="020F0502020204030204" pitchFamily="34" charset="0"/>
              </a:rPr>
              <a:t> кои се главните платформи за стриминг и за можностите што ги нудат за уживање во различни културни содржини</a:t>
            </a:r>
            <a:endParaRPr sz="3200" b="1"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83" name="Google Shape;83;p2"/>
          <p:cNvSpPr txBox="1"/>
          <p:nvPr/>
        </p:nvSpPr>
        <p:spPr>
          <a:xfrm>
            <a:off x="2347182" y="7933254"/>
            <a:ext cx="9144000" cy="1015622"/>
          </a:xfrm>
          <a:prstGeom prst="rect">
            <a:avLst/>
          </a:prstGeom>
          <a:noFill/>
          <a:ln>
            <a:noFill/>
          </a:ln>
        </p:spPr>
        <p:txBody>
          <a:bodyPr spcFirstLastPara="1" wrap="square" lIns="91425" tIns="45700" rIns="91425" bIns="45700" anchor="t" anchorCtr="0">
            <a:spAutoFit/>
          </a:bodyPr>
          <a:lstStyle/>
          <a:p>
            <a:pPr lvl="0"/>
            <a:r>
              <a:rPr lang="mk-MK" sz="2000" b="1" dirty="0">
                <a:latin typeface="Calibri" panose="020F0502020204030204" pitchFamily="34" charset="0"/>
                <a:cs typeface="Calibri" panose="020F0502020204030204" pitchFamily="34" charset="0"/>
              </a:rPr>
              <a:t>Дознајте</a:t>
            </a:r>
            <a:r>
              <a:rPr lang="it-IT" sz="2000" b="1" dirty="0">
                <a:latin typeface="Calibri" panose="020F0502020204030204" pitchFamily="34" charset="0"/>
                <a:cs typeface="Calibri" panose="020F0502020204030204" pitchFamily="34" charset="0"/>
              </a:rPr>
              <a:t> за посебен случај на платформа</a:t>
            </a:r>
            <a:r>
              <a:rPr lang="mk-MK" sz="2000" b="1" dirty="0">
                <a:latin typeface="Calibri" panose="020F0502020204030204" pitchFamily="34" charset="0"/>
                <a:cs typeface="Calibri" panose="020F0502020204030204" pitchFamily="34" charset="0"/>
              </a:rPr>
              <a:t> за емитување</a:t>
            </a:r>
            <a:r>
              <a:rPr lang="it-IT" sz="2000" b="1" dirty="0">
                <a:latin typeface="Calibri" panose="020F0502020204030204" pitchFamily="34" charset="0"/>
                <a:cs typeface="Calibri" panose="020F0502020204030204" pitchFamily="34" charset="0"/>
              </a:rPr>
              <a:t> која обезбедува висококвалитетни програми кои се бесплатни и можат да се најдат на 6 различни јазици</a:t>
            </a:r>
            <a:endParaRPr sz="3200"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84" name="Google Shape;84;p2"/>
          <p:cNvGrpSpPr/>
          <p:nvPr/>
        </p:nvGrpSpPr>
        <p:grpSpPr>
          <a:xfrm>
            <a:off x="1246882" y="8018145"/>
            <a:ext cx="6186103" cy="790507"/>
            <a:chOff x="4834470" y="1482096"/>
            <a:chExt cx="6186103" cy="790507"/>
          </a:xfrm>
        </p:grpSpPr>
        <p:grpSp>
          <p:nvGrpSpPr>
            <p:cNvPr id="85" name="Google Shape;85;p2"/>
            <p:cNvGrpSpPr/>
            <p:nvPr/>
          </p:nvGrpSpPr>
          <p:grpSpPr>
            <a:xfrm>
              <a:off x="5895648" y="1482096"/>
              <a:ext cx="5124925" cy="615553"/>
              <a:chOff x="6420994" y="1411926"/>
              <a:chExt cx="5124925" cy="615553"/>
            </a:xfrm>
          </p:grpSpPr>
          <p:sp>
            <p:nvSpPr>
              <p:cNvPr id="86" name="Google Shape;86;p2"/>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
            <p:nvSpPr>
              <p:cNvPr id="87" name="Google Shape;87;p2"/>
              <p:cNvSpPr txBox="1"/>
              <p:nvPr/>
            </p:nvSpPr>
            <p:spPr>
              <a:xfrm>
                <a:off x="6420994" y="1411926"/>
                <a:ext cx="5124925" cy="369332"/>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grpSp>
        <p:sp>
          <p:nvSpPr>
            <p:cNvPr id="88" name="Google Shape;88;p2"/>
            <p:cNvSpPr/>
            <p:nvPr/>
          </p:nvSpPr>
          <p:spPr>
            <a:xfrm>
              <a:off x="4834470" y="1491808"/>
              <a:ext cx="780795" cy="780795"/>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34"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996522" y="9483871"/>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buSzPts val="1600"/>
            </a:pPr>
            <a:r>
              <a:rPr lang="ru-RU" sz="1200" dirty="0">
                <a:solidFill>
                  <a:schemeClr val="dk1"/>
                </a:solidFill>
              </a:rPr>
              <a:t>Поддршката на Европската комисија за производство на оваа публикација не претставува одобрување на содржината, која ги одразува ставовите само на авторите, а Комисијата не може да биде одговорна за било каква  употреба што може да се направи од информациите содржани во неа.</a:t>
            </a:r>
            <a:endParaRPr lang="ru-RU" sz="1200" dirty="0">
              <a:solidFill>
                <a:schemeClr val="dk1"/>
              </a:solidFill>
              <a:ea typeface="Arial"/>
              <a:cs typeface="Arial"/>
            </a:endParaRPr>
          </a:p>
        </p:txBody>
      </p:sp>
      <p:pic>
        <p:nvPicPr>
          <p:cNvPr id="35"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151" y="9553496"/>
            <a:ext cx="866849" cy="576706"/>
          </a:xfrm>
          <a:prstGeom prst="rect">
            <a:avLst/>
          </a:prstGeom>
        </p:spPr>
      </p:pic>
      <p:pic>
        <p:nvPicPr>
          <p:cNvPr id="36" name="Immagine 35"/>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84731" y="9634737"/>
            <a:ext cx="1453337" cy="495465"/>
          </a:xfrm>
          <a:prstGeom prst="rect">
            <a:avLst/>
          </a:prstGeom>
          <a:noFill/>
        </p:spPr>
      </p:pic>
      <p:sp>
        <p:nvSpPr>
          <p:cNvPr id="37" name="CasellaDiTesto 22"/>
          <p:cNvSpPr txBox="1"/>
          <p:nvPr/>
        </p:nvSpPr>
        <p:spPr>
          <a:xfrm>
            <a:off x="10168631" y="9483871"/>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p:nvPr/>
        </p:nvSpPr>
        <p:spPr>
          <a:xfrm>
            <a:off x="998592" y="1288282"/>
            <a:ext cx="11781805" cy="627721"/>
          </a:xfrm>
          <a:prstGeom prst="rect">
            <a:avLst/>
          </a:prstGeom>
          <a:noFill/>
          <a:ln>
            <a:noFill/>
          </a:ln>
        </p:spPr>
        <p:txBody>
          <a:bodyPr spcFirstLastPara="1" wrap="square" lIns="0" tIns="12050" rIns="0" bIns="0" anchor="t" anchorCtr="0">
            <a:spAutoFit/>
          </a:bodyPr>
          <a:lstStyle/>
          <a:p>
            <a:pPr lvl="0"/>
            <a:r>
              <a:rPr lang="it-IT" sz="4000" b="1" dirty="0">
                <a:solidFill>
                  <a:srgbClr val="343433"/>
                </a:solidFill>
                <a:latin typeface="Calibri" panose="020F0502020204030204" pitchFamily="34" charset="0"/>
                <a:ea typeface="Tahoma"/>
                <a:cs typeface="Calibri" panose="020F0502020204030204" pitchFamily="34" charset="0"/>
                <a:sym typeface="Tahoma"/>
              </a:rPr>
              <a:t>2.</a:t>
            </a:r>
            <a:r>
              <a:rPr lang="it-IT" sz="4000" dirty="0">
                <a:solidFill>
                  <a:schemeClr val="dk1"/>
                </a:solidFill>
                <a:latin typeface="Calibri" panose="020F0502020204030204" pitchFamily="34" charset="0"/>
                <a:ea typeface="Calibri"/>
                <a:cs typeface="Calibri" panose="020F0502020204030204" pitchFamily="34" charset="0"/>
                <a:sym typeface="Calibri"/>
              </a:rPr>
              <a:t> </a:t>
            </a:r>
            <a:r>
              <a:rPr lang="it-IT" sz="4000" b="1" dirty="0">
                <a:latin typeface="Calibri" panose="020F0502020204030204" pitchFamily="34" charset="0"/>
                <a:cs typeface="Calibri" panose="020F0502020204030204" pitchFamily="34" charset="0"/>
              </a:rPr>
              <a:t>Што е емитување</a:t>
            </a:r>
            <a:r>
              <a:rPr lang="mk-MK" sz="4000" b="1" dirty="0">
                <a:latin typeface="Calibri" panose="020F0502020204030204" pitchFamily="34" charset="0"/>
                <a:cs typeface="Calibri" panose="020F0502020204030204" pitchFamily="34" charset="0"/>
              </a:rPr>
              <a:t>?</a:t>
            </a:r>
            <a:endParaRPr sz="4000"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94" name="Google Shape;94;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sp>
        <p:nvSpPr>
          <p:cNvPr id="97" name="Google Shape;97;p3"/>
          <p:cNvSpPr txBox="1"/>
          <p:nvPr/>
        </p:nvSpPr>
        <p:spPr>
          <a:xfrm>
            <a:off x="998592" y="3871436"/>
            <a:ext cx="9209314" cy="3539390"/>
          </a:xfrm>
          <a:prstGeom prst="rect">
            <a:avLst/>
          </a:prstGeom>
          <a:noFill/>
          <a:ln>
            <a:noFill/>
          </a:ln>
        </p:spPr>
        <p:txBody>
          <a:bodyPr spcFirstLastPara="1" wrap="square" lIns="91425" tIns="45700" rIns="91425" bIns="45700" anchor="t" anchorCtr="0">
            <a:spAutoFit/>
          </a:bodyPr>
          <a:lstStyle/>
          <a:p>
            <a:pPr algn="just"/>
            <a:r>
              <a:rPr lang="mk-MK" sz="2800" dirty="0">
                <a:latin typeface="Calibri" panose="020F0502020204030204" pitchFamily="34" charset="0"/>
                <a:cs typeface="Calibri" panose="020F0502020204030204" pitchFamily="34" charset="0"/>
              </a:rPr>
              <a:t>Емитување </a:t>
            </a:r>
            <a:r>
              <a:rPr lang="it-IT" sz="2800" dirty="0">
                <a:latin typeface="Calibri" panose="020F0502020204030204" pitchFamily="34" charset="0"/>
                <a:cs typeface="Calibri" panose="020F0502020204030204" pitchFamily="34" charset="0"/>
              </a:rPr>
              <a:t>е метод на пренос на податоци што се користи кога некој гледа видео на интернет. Тоа е начин </a:t>
            </a:r>
            <a:r>
              <a:rPr lang="mk-MK" sz="2800" dirty="0">
                <a:latin typeface="Calibri" panose="020F0502020204030204" pitchFamily="34" charset="0"/>
                <a:cs typeface="Calibri" panose="020F0502020204030204" pitchFamily="34" charset="0"/>
              </a:rPr>
              <a:t>за доставување </a:t>
            </a:r>
            <a:r>
              <a:rPr lang="it-IT" sz="2800" dirty="0">
                <a:latin typeface="Calibri" panose="020F0502020204030204" pitchFamily="34" charset="0"/>
                <a:cs typeface="Calibri" panose="020F0502020204030204" pitchFamily="34" charset="0"/>
              </a:rPr>
              <a:t>видео-</a:t>
            </a:r>
            <a:r>
              <a:rPr lang="mk-MK" sz="2800" dirty="0">
                <a:latin typeface="Calibri" panose="020F0502020204030204" pitchFamily="34" charset="0"/>
                <a:cs typeface="Calibri" panose="020F0502020204030204" pitchFamily="34" charset="0"/>
              </a:rPr>
              <a:t>материјал</a:t>
            </a:r>
            <a:r>
              <a:rPr lang="it-IT" sz="2800" dirty="0">
                <a:latin typeface="Calibri" panose="020F0502020204030204" pitchFamily="34" charset="0"/>
                <a:cs typeface="Calibri" panose="020F0502020204030204" pitchFamily="34" charset="0"/>
              </a:rPr>
              <a:t>, </a:t>
            </a:r>
            <a:r>
              <a:rPr lang="mk-MK" sz="2800" dirty="0">
                <a:latin typeface="Calibri" panose="020F0502020204030204" pitchFamily="34" charset="0"/>
                <a:cs typeface="Calibri" panose="020F0502020204030204" pitchFamily="34" charset="0"/>
              </a:rPr>
              <a:t>кое се презема од време на време од одедена  локација за складирање.</a:t>
            </a:r>
            <a:r>
              <a:rPr lang="it-IT" sz="2800" dirty="0">
                <a:latin typeface="Calibri" panose="020F0502020204030204" pitchFamily="34" charset="0"/>
                <a:cs typeface="Calibri" panose="020F0502020204030204" pitchFamily="34" charset="0"/>
              </a:rPr>
              <a:t> Со пренесување на неколку секунди од датотеката во реално време преку интернет, </a:t>
            </a:r>
            <a:r>
              <a:rPr lang="mk-MK" sz="2800" dirty="0">
                <a:latin typeface="Calibri" panose="020F0502020204030204" pitchFamily="34" charset="0"/>
                <a:cs typeface="Calibri" panose="020F0502020204030204" pitchFamily="34" charset="0"/>
              </a:rPr>
              <a:t>корисничките</a:t>
            </a:r>
            <a:r>
              <a:rPr lang="it-IT" sz="2800" dirty="0">
                <a:latin typeface="Calibri" panose="020F0502020204030204" pitchFamily="34" charset="0"/>
                <a:cs typeface="Calibri" panose="020F0502020204030204" pitchFamily="34" charset="0"/>
              </a:rPr>
              <a:t> уреди не мора да го преземаат целото видео пред да почнат да го репродуцираат.</a:t>
            </a:r>
            <a:endParaRPr lang="en-US" sz="2800" dirty="0">
              <a:latin typeface="Calibri" panose="020F0502020204030204" pitchFamily="34" charset="0"/>
              <a:cs typeface="Calibri" panose="020F0502020204030204" pitchFamily="34" charset="0"/>
            </a:endParaRPr>
          </a:p>
        </p:txBody>
      </p:sp>
      <p:pic>
        <p:nvPicPr>
          <p:cNvPr id="98" name="Google Shape;98;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782223" y="3597597"/>
            <a:ext cx="6600901" cy="4400967"/>
          </a:xfrm>
          <a:prstGeom prst="rect">
            <a:avLst/>
          </a:prstGeom>
          <a:noFill/>
          <a:ln>
            <a:noFill/>
          </a:ln>
        </p:spPr>
      </p:pic>
      <p:sp>
        <p:nvSpPr>
          <p:cNvPr id="10"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996522" y="9483871"/>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buSzPts val="1600"/>
            </a:pPr>
            <a:r>
              <a:rPr lang="ru-RU" sz="1200" dirty="0">
                <a:solidFill>
                  <a:schemeClr val="dk1"/>
                </a:solidFill>
              </a:rPr>
              <a:t>Поддршката на Европската комисија за производство на оваа публикација не претставува одобрување на содржината, која ги одразува ставовите само на авторите, а Комисијата не може да биде одговорна за било каква  употреба што може да се направи од информациите содржани во неа.</a:t>
            </a:r>
            <a:endParaRPr lang="ru-RU" sz="1200" dirty="0">
              <a:solidFill>
                <a:schemeClr val="dk1"/>
              </a:solidFill>
              <a:ea typeface="Arial"/>
              <a:cs typeface="Arial"/>
            </a:endParaRPr>
          </a:p>
        </p:txBody>
      </p:sp>
      <p:pic>
        <p:nvPicPr>
          <p:cNvPr id="11"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151" y="9553496"/>
            <a:ext cx="866849" cy="576706"/>
          </a:xfrm>
          <a:prstGeom prst="rect">
            <a:avLst/>
          </a:prstGeom>
        </p:spPr>
      </p:pic>
      <p:pic>
        <p:nvPicPr>
          <p:cNvPr id="12" name="Immagine 1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84731" y="9634737"/>
            <a:ext cx="1453337" cy="495465"/>
          </a:xfrm>
          <a:prstGeom prst="rect">
            <a:avLst/>
          </a:prstGeom>
          <a:noFill/>
        </p:spPr>
      </p:pic>
      <p:sp>
        <p:nvSpPr>
          <p:cNvPr id="13" name="CasellaDiTesto 22"/>
          <p:cNvSpPr txBox="1"/>
          <p:nvPr/>
        </p:nvSpPr>
        <p:spPr>
          <a:xfrm>
            <a:off x="10168631" y="9483871"/>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4"/>
          <p:cNvSpPr txBox="1"/>
          <p:nvPr/>
        </p:nvSpPr>
        <p:spPr>
          <a:xfrm>
            <a:off x="888820" y="1010772"/>
            <a:ext cx="13801724" cy="627721"/>
          </a:xfrm>
          <a:prstGeom prst="rect">
            <a:avLst/>
          </a:prstGeom>
          <a:noFill/>
          <a:ln>
            <a:noFill/>
          </a:ln>
        </p:spPr>
        <p:txBody>
          <a:bodyPr spcFirstLastPara="1" wrap="square" lIns="0" tIns="12050" rIns="0" bIns="0" anchor="t" anchorCtr="0">
            <a:spAutoFit/>
          </a:bodyPr>
          <a:lstStyle/>
          <a:p>
            <a:r>
              <a:rPr lang="it-IT" sz="4000" b="1" dirty="0">
                <a:latin typeface="Calibri" panose="020F0502020204030204" pitchFamily="34" charset="0"/>
                <a:cs typeface="Calibri" panose="020F0502020204030204" pitchFamily="34" charset="0"/>
              </a:rPr>
              <a:t>3. Разлика меѓу </a:t>
            </a:r>
            <a:r>
              <a:rPr lang="mk-MK" sz="4000" b="1" dirty="0">
                <a:latin typeface="Calibri" panose="020F0502020204030204" pitchFamily="34" charset="0"/>
                <a:cs typeface="Calibri" panose="020F0502020204030204" pitchFamily="34" charset="0"/>
              </a:rPr>
              <a:t>емитување и емитување </a:t>
            </a:r>
            <a:r>
              <a:rPr lang="it-IT" sz="4000" b="1" dirty="0">
                <a:latin typeface="Calibri" panose="020F0502020204030204" pitchFamily="34" charset="0"/>
                <a:cs typeface="Calibri" panose="020F0502020204030204" pitchFamily="34" charset="0"/>
              </a:rPr>
              <a:t>во живо</a:t>
            </a:r>
            <a:endParaRPr sz="23900" b="1"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104" name="Google Shape;104;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sp>
        <p:nvSpPr>
          <p:cNvPr id="107" name="Google Shape;107;p4"/>
          <p:cNvSpPr txBox="1"/>
          <p:nvPr/>
        </p:nvSpPr>
        <p:spPr>
          <a:xfrm>
            <a:off x="1059713" y="3126961"/>
            <a:ext cx="9209314"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mk-MK" sz="3200" i="1" dirty="0">
                <a:solidFill>
                  <a:schemeClr val="dk1"/>
                </a:solidFill>
                <a:latin typeface="Calibri"/>
                <a:ea typeface="Calibri"/>
                <a:cs typeface="Calibri"/>
                <a:sym typeface="Calibri"/>
              </a:rPr>
              <a:t>Емитување</a:t>
            </a:r>
            <a:r>
              <a:rPr lang="it-IT" sz="3200" dirty="0">
                <a:solidFill>
                  <a:schemeClr val="dk1"/>
                </a:solidFill>
                <a:latin typeface="Calibri"/>
                <a:ea typeface="Calibri"/>
                <a:cs typeface="Calibri"/>
                <a:sym typeface="Calibri"/>
              </a:rPr>
              <a:t> </a:t>
            </a:r>
            <a:endParaRPr sz="3200" dirty="0">
              <a:solidFill>
                <a:schemeClr val="dk1"/>
              </a:solidFill>
              <a:latin typeface="Calibri"/>
              <a:ea typeface="Calibri"/>
              <a:cs typeface="Calibri"/>
              <a:sym typeface="Calibri"/>
            </a:endParaRPr>
          </a:p>
        </p:txBody>
      </p:sp>
      <p:grpSp>
        <p:nvGrpSpPr>
          <p:cNvPr id="108" name="Google Shape;108;p4"/>
          <p:cNvGrpSpPr/>
          <p:nvPr/>
        </p:nvGrpSpPr>
        <p:grpSpPr>
          <a:xfrm>
            <a:off x="3907170" y="2845105"/>
            <a:ext cx="10113629" cy="3468395"/>
            <a:chOff x="859170" y="1765605"/>
            <a:chExt cx="10113629" cy="3468395"/>
          </a:xfrm>
        </p:grpSpPr>
        <p:sp>
          <p:nvSpPr>
            <p:cNvPr id="109" name="Google Shape;109;p4"/>
            <p:cNvSpPr/>
            <p:nvPr/>
          </p:nvSpPr>
          <p:spPr>
            <a:xfrm>
              <a:off x="859170" y="1765605"/>
              <a:ext cx="1676400" cy="1676422"/>
            </a:xfrm>
            <a:prstGeom prst="rightArrow">
              <a:avLst>
                <a:gd name="adj1" fmla="val 50000"/>
                <a:gd name="adj2"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8034932" y="2894000"/>
              <a:ext cx="2937867" cy="234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txBox="1"/>
            <p:nvPr/>
          </p:nvSpPr>
          <p:spPr>
            <a:xfrm>
              <a:off x="8034932" y="2894000"/>
              <a:ext cx="2937867" cy="2340000"/>
            </a:xfrm>
            <a:prstGeom prst="rect">
              <a:avLst/>
            </a:prstGeom>
            <a:noFill/>
            <a:ln>
              <a:noFill/>
            </a:ln>
          </p:spPr>
          <p:txBody>
            <a:bodyPr spcFirstLastPara="1" wrap="square" lIns="0" tIns="660400" rIns="0" bIns="660400" anchor="ctr" anchorCtr="0">
              <a:noAutofit/>
            </a:bodyPr>
            <a:lstStyle/>
            <a:p>
              <a:pPr marL="0" marR="0" lvl="0" indent="0" algn="ctr" rtl="0">
                <a:lnSpc>
                  <a:spcPct val="90000"/>
                </a:lnSpc>
                <a:spcBef>
                  <a:spcPts val="0"/>
                </a:spcBef>
                <a:spcAft>
                  <a:spcPts val="0"/>
                </a:spcAft>
                <a:buClr>
                  <a:schemeClr val="dk1"/>
                </a:buClr>
                <a:buSzPts val="6500"/>
                <a:buFont typeface="Calibri"/>
                <a:buNone/>
              </a:pPr>
              <a:r>
                <a:rPr lang="it-IT" sz="6500">
                  <a:solidFill>
                    <a:schemeClr val="dk1"/>
                  </a:solidFill>
                  <a:latin typeface="Calibri"/>
                  <a:ea typeface="Calibri"/>
                  <a:cs typeface="Calibri"/>
                  <a:sym typeface="Calibri"/>
                </a:rPr>
                <a:t> </a:t>
              </a:r>
              <a:endParaRPr/>
            </a:p>
          </p:txBody>
        </p:sp>
        <p:sp>
          <p:nvSpPr>
            <p:cNvPr id="112" name="Google Shape;112;p4"/>
            <p:cNvSpPr/>
            <p:nvPr/>
          </p:nvSpPr>
          <p:spPr>
            <a:xfrm>
              <a:off x="4509492" y="2894000"/>
              <a:ext cx="2937867" cy="234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txBox="1"/>
            <p:nvPr/>
          </p:nvSpPr>
          <p:spPr>
            <a:xfrm>
              <a:off x="4509492" y="2894000"/>
              <a:ext cx="2937867" cy="2340000"/>
            </a:xfrm>
            <a:prstGeom prst="rect">
              <a:avLst/>
            </a:prstGeom>
            <a:noFill/>
            <a:ln>
              <a:noFill/>
            </a:ln>
          </p:spPr>
          <p:txBody>
            <a:bodyPr spcFirstLastPara="1" wrap="square" lIns="0" tIns="660400" rIns="0" bIns="660400" anchor="ctr" anchorCtr="0">
              <a:noAutofit/>
            </a:bodyPr>
            <a:lstStyle/>
            <a:p>
              <a:pPr marL="0" marR="0" lvl="0" indent="0" algn="ctr" rtl="0">
                <a:lnSpc>
                  <a:spcPct val="90000"/>
                </a:lnSpc>
                <a:spcBef>
                  <a:spcPts val="0"/>
                </a:spcBef>
                <a:spcAft>
                  <a:spcPts val="0"/>
                </a:spcAft>
                <a:buClr>
                  <a:schemeClr val="dk1"/>
                </a:buClr>
                <a:buSzPts val="6500"/>
                <a:buFont typeface="Calibri"/>
                <a:buNone/>
              </a:pPr>
              <a:r>
                <a:rPr lang="it-IT" sz="6500">
                  <a:solidFill>
                    <a:schemeClr val="dk1"/>
                  </a:solidFill>
                  <a:latin typeface="Calibri"/>
                  <a:ea typeface="Calibri"/>
                  <a:cs typeface="Calibri"/>
                  <a:sym typeface="Calibri"/>
                </a:rPr>
                <a:t>  </a:t>
              </a:r>
              <a:endParaRPr/>
            </a:p>
          </p:txBody>
        </p:sp>
        <p:sp>
          <p:nvSpPr>
            <p:cNvPr id="114" name="Google Shape;114;p4"/>
            <p:cNvSpPr/>
            <p:nvPr/>
          </p:nvSpPr>
          <p:spPr>
            <a:xfrm>
              <a:off x="984051" y="2894000"/>
              <a:ext cx="2937867" cy="234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txBox="1"/>
            <p:nvPr/>
          </p:nvSpPr>
          <p:spPr>
            <a:xfrm>
              <a:off x="984051" y="2894000"/>
              <a:ext cx="2937867" cy="2340000"/>
            </a:xfrm>
            <a:prstGeom prst="rect">
              <a:avLst/>
            </a:prstGeom>
            <a:noFill/>
            <a:ln>
              <a:noFill/>
            </a:ln>
          </p:spPr>
          <p:txBody>
            <a:bodyPr spcFirstLastPara="1" wrap="square" lIns="0" tIns="660400" rIns="0" bIns="660400" anchor="ctr" anchorCtr="0">
              <a:noAutofit/>
            </a:bodyPr>
            <a:lstStyle/>
            <a:p>
              <a:pPr marL="0" marR="0" lvl="0" indent="0" algn="ctr" rtl="0">
                <a:lnSpc>
                  <a:spcPct val="90000"/>
                </a:lnSpc>
                <a:spcBef>
                  <a:spcPts val="0"/>
                </a:spcBef>
                <a:spcAft>
                  <a:spcPts val="0"/>
                </a:spcAft>
                <a:buClr>
                  <a:schemeClr val="dk1"/>
                </a:buClr>
                <a:buSzPts val="6500"/>
                <a:buFont typeface="Calibri"/>
                <a:buNone/>
              </a:pPr>
              <a:r>
                <a:rPr lang="it-IT" sz="6500">
                  <a:solidFill>
                    <a:schemeClr val="dk1"/>
                  </a:solidFill>
                  <a:latin typeface="Calibri"/>
                  <a:ea typeface="Calibri"/>
                  <a:cs typeface="Calibri"/>
                  <a:sym typeface="Calibri"/>
                </a:rPr>
                <a:t>  </a:t>
              </a:r>
              <a:endParaRPr/>
            </a:p>
          </p:txBody>
        </p:sp>
      </p:grpSp>
      <p:sp>
        <p:nvSpPr>
          <p:cNvPr id="116" name="Google Shape;116;p4"/>
          <p:cNvSpPr txBox="1"/>
          <p:nvPr/>
        </p:nvSpPr>
        <p:spPr>
          <a:xfrm>
            <a:off x="6248400" y="2852317"/>
            <a:ext cx="9144000" cy="707846"/>
          </a:xfrm>
          <a:prstGeom prst="rect">
            <a:avLst/>
          </a:prstGeom>
          <a:noFill/>
          <a:ln>
            <a:noFill/>
          </a:ln>
        </p:spPr>
        <p:txBody>
          <a:bodyPr spcFirstLastPara="1" wrap="square" lIns="91425" tIns="45700" rIns="91425" bIns="45700" anchor="t" anchorCtr="0">
            <a:spAutoFit/>
          </a:bodyPr>
          <a:lstStyle/>
          <a:p>
            <a:pPr lvl="0"/>
            <a:r>
              <a:rPr lang="it-IT" sz="2000" dirty="0">
                <a:latin typeface="Calibri" panose="020F0502020204030204" pitchFamily="34" charset="0"/>
                <a:cs typeface="Calibri" panose="020F0502020204030204" pitchFamily="34" charset="0"/>
              </a:rPr>
              <a:t>е процес на испраќање или примање податоци (најчесто аудио и видео </a:t>
            </a:r>
            <a:r>
              <a:rPr lang="mk-MK" sz="2000" dirty="0">
                <a:latin typeface="Calibri" panose="020F0502020204030204" pitchFamily="34" charset="0"/>
                <a:cs typeface="Calibri" panose="020F0502020204030204" pitchFamily="34" charset="0"/>
              </a:rPr>
              <a:t>материјали</a:t>
            </a:r>
            <a:r>
              <a:rPr lang="it-IT" sz="2000" dirty="0">
                <a:latin typeface="Calibri" panose="020F0502020204030204" pitchFamily="34" charset="0"/>
                <a:cs typeface="Calibri" panose="020F0502020204030204" pitchFamily="34" charset="0"/>
              </a:rPr>
              <a:t>) преку компјутерски мрежи меѓу мобилни уреди преку интернет. </a:t>
            </a:r>
            <a:endParaRPr sz="36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17" name="Google Shape;117;p4"/>
          <p:cNvSpPr txBox="1"/>
          <p:nvPr/>
        </p:nvSpPr>
        <p:spPr>
          <a:xfrm>
            <a:off x="6291943" y="3986380"/>
            <a:ext cx="9144000" cy="707846"/>
          </a:xfrm>
          <a:prstGeom prst="rect">
            <a:avLst/>
          </a:prstGeom>
          <a:noFill/>
          <a:ln>
            <a:noFill/>
          </a:ln>
        </p:spPr>
        <p:txBody>
          <a:bodyPr spcFirstLastPara="1" wrap="square" lIns="91425" tIns="45700" rIns="91425" bIns="45700" anchor="t" anchorCtr="0">
            <a:spAutoFit/>
          </a:bodyPr>
          <a:lstStyle/>
          <a:p>
            <a:pPr lvl="0"/>
            <a:r>
              <a:rPr lang="it-IT" sz="2000" dirty="0">
                <a:latin typeface="Calibri" panose="020F0502020204030204" pitchFamily="34" charset="0"/>
                <a:cs typeface="Calibri" panose="020F0502020204030204" pitchFamily="34" charset="0"/>
              </a:rPr>
              <a:t>Терминот „</a:t>
            </a:r>
            <a:r>
              <a:rPr lang="mk-MK" sz="2000" dirty="0">
                <a:latin typeface="Calibri" panose="020F0502020204030204" pitchFamily="34" charset="0"/>
                <a:cs typeface="Calibri" panose="020F0502020204030204" pitchFamily="34" charset="0"/>
              </a:rPr>
              <a:t>емитување</a:t>
            </a:r>
            <a:r>
              <a:rPr lang="it-IT" sz="2000" dirty="0">
                <a:latin typeface="Calibri" panose="020F0502020204030204" pitchFamily="34" charset="0"/>
                <a:cs typeface="Calibri" panose="020F0502020204030204" pitchFamily="34" charset="0"/>
              </a:rPr>
              <a:t>“ се однесува на техниката на доставување и примање меди</a:t>
            </a:r>
            <a:r>
              <a:rPr lang="mk-MK" sz="2000" dirty="0">
                <a:latin typeface="Calibri" panose="020F0502020204030204" pitchFamily="34" charset="0"/>
                <a:cs typeface="Calibri" panose="020F0502020204030204" pitchFamily="34" charset="0"/>
              </a:rPr>
              <a:t>ски содржини</a:t>
            </a:r>
            <a:r>
              <a:rPr lang="it-IT" sz="2000" dirty="0">
                <a:latin typeface="Calibri" panose="020F0502020204030204" pitchFamily="34" charset="0"/>
                <a:cs typeface="Calibri" panose="020F0502020204030204" pitchFamily="34" charset="0"/>
              </a:rPr>
              <a:t>. </a:t>
            </a:r>
            <a:endParaRPr sz="36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18" name="Google Shape;118;p4"/>
          <p:cNvSpPr/>
          <p:nvPr/>
        </p:nvSpPr>
        <p:spPr>
          <a:xfrm>
            <a:off x="3886200" y="5892489"/>
            <a:ext cx="1676400" cy="1676422"/>
          </a:xfrm>
          <a:prstGeom prst="rightArrow">
            <a:avLst>
              <a:gd name="adj1" fmla="val 50000"/>
              <a:gd name="adj2"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txBox="1"/>
          <p:nvPr/>
        </p:nvSpPr>
        <p:spPr>
          <a:xfrm>
            <a:off x="1059713" y="6261174"/>
            <a:ext cx="2629438"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mk-MK" sz="3200" i="1" dirty="0">
                <a:solidFill>
                  <a:schemeClr val="dk1"/>
                </a:solidFill>
                <a:latin typeface="Calibri"/>
                <a:ea typeface="Calibri"/>
                <a:cs typeface="Calibri"/>
                <a:sym typeface="Calibri"/>
              </a:rPr>
              <a:t>Емитување во живо</a:t>
            </a:r>
            <a:endParaRPr dirty="0"/>
          </a:p>
        </p:txBody>
      </p:sp>
      <p:sp>
        <p:nvSpPr>
          <p:cNvPr id="120" name="Google Shape;120;p4"/>
          <p:cNvSpPr txBox="1"/>
          <p:nvPr/>
        </p:nvSpPr>
        <p:spPr>
          <a:xfrm>
            <a:off x="6248400" y="6138063"/>
            <a:ext cx="9144000" cy="1323399"/>
          </a:xfrm>
          <a:prstGeom prst="rect">
            <a:avLst/>
          </a:prstGeom>
          <a:noFill/>
          <a:ln>
            <a:noFill/>
          </a:ln>
        </p:spPr>
        <p:txBody>
          <a:bodyPr spcFirstLastPara="1" wrap="square" lIns="91425" tIns="45700" rIns="91425" bIns="45700" anchor="t" anchorCtr="0">
            <a:spAutoFit/>
          </a:bodyPr>
          <a:lstStyle/>
          <a:p>
            <a:r>
              <a:rPr lang="it-IT" sz="2000" dirty="0">
                <a:latin typeface="Calibri" panose="020F0502020204030204" pitchFamily="34" charset="0"/>
                <a:cs typeface="Calibri" panose="020F0502020204030204" pitchFamily="34" charset="0"/>
              </a:rPr>
              <a:t>Пренос во живо е кога емитуваното видео видео се испраќа преку интернет во реално време, без претходно да биде снимено и складирано. Денес, телевизиските преноси, преносите на видео игри и видеата на социјалните мрежи може да се </a:t>
            </a:r>
            <a:r>
              <a:rPr lang="mk-MK" sz="2000" dirty="0">
                <a:latin typeface="Calibri" panose="020F0502020204030204" pitchFamily="34" charset="0"/>
                <a:cs typeface="Calibri" panose="020F0502020204030204" pitchFamily="34" charset="0"/>
              </a:rPr>
              <a:t>емитуваат </a:t>
            </a:r>
            <a:r>
              <a:rPr lang="it-IT" sz="2000" dirty="0">
                <a:latin typeface="Calibri" panose="020F0502020204030204" pitchFamily="34" charset="0"/>
                <a:cs typeface="Calibri" panose="020F0502020204030204" pitchFamily="34" charset="0"/>
              </a:rPr>
              <a:t>во живо.</a:t>
            </a:r>
            <a:endParaRPr lang="en-US" sz="2000" dirty="0">
              <a:latin typeface="Calibri" panose="020F0502020204030204" pitchFamily="34" charset="0"/>
              <a:cs typeface="Calibri" panose="020F0502020204030204" pitchFamily="34" charset="0"/>
            </a:endParaRPr>
          </a:p>
        </p:txBody>
      </p:sp>
      <p:sp>
        <p:nvSpPr>
          <p:cNvPr id="22"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996522" y="9483871"/>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buSzPts val="1600"/>
            </a:pPr>
            <a:r>
              <a:rPr lang="ru-RU" sz="1200" dirty="0">
                <a:solidFill>
                  <a:schemeClr val="dk1"/>
                </a:solidFill>
              </a:rPr>
              <a:t>Поддршката на Европската комисија за производство на оваа публикација не претставува одобрување на содржината, која ги одразува ставовите само на авторите, а Комисијата не може да биде одговорна за било каква  употреба што може да се направи од информациите содржани во неа.</a:t>
            </a:r>
            <a:endParaRPr lang="ru-RU" sz="1200" dirty="0">
              <a:solidFill>
                <a:schemeClr val="dk1"/>
              </a:solidFill>
              <a:ea typeface="Arial"/>
              <a:cs typeface="Arial"/>
            </a:endParaRPr>
          </a:p>
        </p:txBody>
      </p:sp>
      <p:pic>
        <p:nvPicPr>
          <p:cNvPr id="23"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151" y="9553496"/>
            <a:ext cx="866849" cy="576706"/>
          </a:xfrm>
          <a:prstGeom prst="rect">
            <a:avLst/>
          </a:prstGeom>
        </p:spPr>
      </p:pic>
      <p:pic>
        <p:nvPicPr>
          <p:cNvPr id="24" name="Immagine 2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84731" y="9634737"/>
            <a:ext cx="1453337" cy="495465"/>
          </a:xfrm>
          <a:prstGeom prst="rect">
            <a:avLst/>
          </a:prstGeom>
          <a:noFill/>
        </p:spPr>
      </p:pic>
      <p:sp>
        <p:nvSpPr>
          <p:cNvPr id="25" name="CasellaDiTesto 22"/>
          <p:cNvSpPr txBox="1"/>
          <p:nvPr/>
        </p:nvSpPr>
        <p:spPr>
          <a:xfrm>
            <a:off x="10168631" y="9483871"/>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p:nvPr/>
        </p:nvSpPr>
        <p:spPr>
          <a:xfrm>
            <a:off x="944610" y="584272"/>
            <a:ext cx="13801724" cy="627721"/>
          </a:xfrm>
          <a:prstGeom prst="rect">
            <a:avLst/>
          </a:prstGeom>
          <a:noFill/>
          <a:ln>
            <a:noFill/>
          </a:ln>
        </p:spPr>
        <p:txBody>
          <a:bodyPr spcFirstLastPara="1" wrap="square" lIns="0" tIns="12050" rIns="0" bIns="0" anchor="t" anchorCtr="0">
            <a:spAutoFit/>
          </a:bodyPr>
          <a:lstStyle/>
          <a:p>
            <a:r>
              <a:rPr lang="ru-RU" sz="4000" b="1" dirty="0">
                <a:latin typeface="Calibri" panose="020F0502020204030204" pitchFamily="34" charset="0"/>
                <a:cs typeface="Calibri" panose="020F0502020204030204" pitchFamily="34" charset="0"/>
              </a:rPr>
              <a:t>3. Разлика меѓу емитување и емитување во живо</a:t>
            </a:r>
            <a:endParaRPr lang="ru-RU" sz="14400" b="1"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126" name="Google Shape;126;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sp>
        <p:nvSpPr>
          <p:cNvPr id="129" name="Google Shape;129;p5"/>
          <p:cNvSpPr txBox="1"/>
          <p:nvPr/>
        </p:nvSpPr>
        <p:spPr>
          <a:xfrm>
            <a:off x="1300436" y="3126961"/>
            <a:ext cx="9209314"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3200">
                <a:solidFill>
                  <a:schemeClr val="dk1"/>
                </a:solidFill>
                <a:latin typeface="Calibri"/>
                <a:ea typeface="Calibri"/>
                <a:cs typeface="Calibri"/>
                <a:sym typeface="Calibri"/>
              </a:rPr>
              <a:t> </a:t>
            </a:r>
            <a:endParaRPr sz="3200">
              <a:solidFill>
                <a:schemeClr val="dk1"/>
              </a:solidFill>
              <a:latin typeface="Calibri"/>
              <a:ea typeface="Calibri"/>
              <a:cs typeface="Calibri"/>
              <a:sym typeface="Calibri"/>
            </a:endParaRPr>
          </a:p>
        </p:txBody>
      </p:sp>
      <p:sp>
        <p:nvSpPr>
          <p:cNvPr id="130" name="Google Shape;130;p5"/>
          <p:cNvSpPr txBox="1"/>
          <p:nvPr/>
        </p:nvSpPr>
        <p:spPr>
          <a:xfrm>
            <a:off x="6248400" y="2852317"/>
            <a:ext cx="9144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rgbClr val="000000"/>
                </a:solidFill>
                <a:latin typeface="Arial Rounded"/>
                <a:ea typeface="Arial Rounded"/>
                <a:cs typeface="Arial Rounded"/>
                <a:sym typeface="Arial Rounded"/>
              </a:rPr>
              <a:t> </a:t>
            </a:r>
            <a:endParaRPr sz="2400">
              <a:solidFill>
                <a:schemeClr val="dk1"/>
              </a:solidFill>
              <a:latin typeface="Calibri"/>
              <a:ea typeface="Calibri"/>
              <a:cs typeface="Calibri"/>
              <a:sym typeface="Calibri"/>
            </a:endParaRPr>
          </a:p>
        </p:txBody>
      </p:sp>
      <p:pic>
        <p:nvPicPr>
          <p:cNvPr id="131" name="Google Shape;131;p5"/>
          <p:cNvPicPr preferRelativeResize="0"/>
          <p:nvPr/>
        </p:nvPicPr>
        <p:blipFill rotWithShape="1">
          <a:blip r:embed="rId4">
            <a:alphaModFix/>
          </a:blip>
          <a:srcRect/>
          <a:stretch/>
        </p:blipFill>
        <p:spPr>
          <a:xfrm>
            <a:off x="5658667" y="1369422"/>
            <a:ext cx="6324600" cy="7878820"/>
          </a:xfrm>
          <a:prstGeom prst="rect">
            <a:avLst/>
          </a:prstGeom>
          <a:noFill/>
          <a:ln>
            <a:noFill/>
          </a:ln>
        </p:spPr>
      </p:pic>
      <p:sp>
        <p:nvSpPr>
          <p:cNvPr id="11"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996522" y="9483871"/>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buSzPts val="1600"/>
            </a:pPr>
            <a:r>
              <a:rPr lang="ru-RU" sz="1200" dirty="0">
                <a:solidFill>
                  <a:schemeClr val="dk1"/>
                </a:solidFill>
              </a:rPr>
              <a:t>Поддршката на Европската комисија за производство на оваа публикација не претставува одобрување на содржината, која ги одразува ставовите само на авторите, а Комисијата не може да биде одговорна за било каква  употреба што може да се направи од информациите содржани во неа.</a:t>
            </a:r>
            <a:endParaRPr lang="ru-RU" sz="1200" dirty="0">
              <a:solidFill>
                <a:schemeClr val="dk1"/>
              </a:solidFill>
              <a:ea typeface="Arial"/>
              <a:cs typeface="Arial"/>
            </a:endParaRPr>
          </a:p>
        </p:txBody>
      </p:sp>
      <p:pic>
        <p:nvPicPr>
          <p:cNvPr id="12"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151" y="9553496"/>
            <a:ext cx="866849" cy="576706"/>
          </a:xfrm>
          <a:prstGeom prst="rect">
            <a:avLst/>
          </a:prstGeom>
        </p:spPr>
      </p:pic>
      <p:pic>
        <p:nvPicPr>
          <p:cNvPr id="13" name="Immagine 1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84731" y="9634737"/>
            <a:ext cx="1453337" cy="495465"/>
          </a:xfrm>
          <a:prstGeom prst="rect">
            <a:avLst/>
          </a:prstGeom>
          <a:noFill/>
        </p:spPr>
      </p:pic>
      <p:sp>
        <p:nvSpPr>
          <p:cNvPr id="14" name="CasellaDiTesto 22"/>
          <p:cNvSpPr txBox="1"/>
          <p:nvPr/>
        </p:nvSpPr>
        <p:spPr>
          <a:xfrm>
            <a:off x="10168631" y="9483871"/>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p:nvPr/>
        </p:nvSpPr>
        <p:spPr>
          <a:xfrm>
            <a:off x="1010419" y="1180266"/>
            <a:ext cx="11781805" cy="627721"/>
          </a:xfrm>
          <a:prstGeom prst="rect">
            <a:avLst/>
          </a:prstGeom>
          <a:noFill/>
          <a:ln>
            <a:noFill/>
          </a:ln>
        </p:spPr>
        <p:txBody>
          <a:bodyPr spcFirstLastPara="1" wrap="square" lIns="0" tIns="12050" rIns="0" bIns="0" anchor="t" anchorCtr="0">
            <a:spAutoFit/>
          </a:bodyPr>
          <a:lstStyle/>
          <a:p>
            <a:pPr lvl="0"/>
            <a:r>
              <a:rPr lang="it-IT" sz="4000" b="1" dirty="0">
                <a:latin typeface="Calibri" panose="020F0502020204030204" pitchFamily="34" charset="0"/>
                <a:cs typeface="Calibri" panose="020F0502020204030204" pitchFamily="34" charset="0"/>
              </a:rPr>
              <a:t>Главни платформи за </a:t>
            </a:r>
            <a:r>
              <a:rPr lang="mk-MK" sz="4000" b="1" dirty="0">
                <a:latin typeface="Calibri" panose="020F0502020204030204" pitchFamily="34" charset="0"/>
                <a:cs typeface="Calibri" panose="020F0502020204030204" pitchFamily="34" charset="0"/>
              </a:rPr>
              <a:t>емитување</a:t>
            </a:r>
            <a:endParaRPr sz="23900"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137" name="Google Shape;137;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pic>
        <p:nvPicPr>
          <p:cNvPr id="140" name="Google Shape;140;p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475844" y="1354182"/>
            <a:ext cx="4876800" cy="7886700"/>
          </a:xfrm>
          <a:prstGeom prst="rect">
            <a:avLst/>
          </a:prstGeom>
          <a:noFill/>
          <a:ln>
            <a:noFill/>
          </a:ln>
        </p:spPr>
      </p:pic>
      <p:sp>
        <p:nvSpPr>
          <p:cNvPr id="141" name="Google Shape;141;p6"/>
          <p:cNvSpPr txBox="1"/>
          <p:nvPr/>
        </p:nvSpPr>
        <p:spPr>
          <a:xfrm>
            <a:off x="935356" y="3377183"/>
            <a:ext cx="9209314" cy="3065414"/>
          </a:xfrm>
          <a:prstGeom prst="rect">
            <a:avLst/>
          </a:prstGeom>
          <a:noFill/>
          <a:ln>
            <a:noFill/>
          </a:ln>
        </p:spPr>
        <p:txBody>
          <a:bodyPr spcFirstLastPara="1" wrap="square" lIns="91425" tIns="45700" rIns="91425" bIns="45700" anchor="t" anchorCtr="0">
            <a:spAutoFit/>
          </a:bodyPr>
          <a:lstStyle/>
          <a:p>
            <a:pPr marL="90170" lvl="0" algn="just">
              <a:lnSpc>
                <a:spcPct val="115000"/>
              </a:lnSpc>
            </a:pPr>
            <a:r>
              <a:rPr lang="it-IT" sz="2800" dirty="0">
                <a:latin typeface="Calibri" panose="020F0502020204030204" pitchFamily="34" charset="0"/>
                <a:cs typeface="Calibri" panose="020F0502020204030204" pitchFamily="34" charset="0"/>
              </a:rPr>
              <a:t>Интернетот нуди огромен опсег на можности, дури и бесплатно, кои можат да бидат од интерес за повозрасните лица. Благодарение на многуте достапни видеа, аудио книги, ТВ серии, документарни или радио програми, можете да </a:t>
            </a:r>
            <a:r>
              <a:rPr lang="mk-MK" sz="2800" dirty="0">
                <a:latin typeface="Calibri" panose="020F0502020204030204" pitchFamily="34" charset="0"/>
                <a:cs typeface="Calibri" panose="020F0502020204030204" pitchFamily="34" charset="0"/>
              </a:rPr>
              <a:t>се занимавате </a:t>
            </a:r>
            <a:r>
              <a:rPr lang="it-IT" sz="2800" dirty="0">
                <a:latin typeface="Calibri" panose="020F0502020204030204" pitchFamily="34" charset="0"/>
                <a:cs typeface="Calibri" panose="020F0502020204030204" pitchFamily="34" charset="0"/>
              </a:rPr>
              <a:t>со вашите омилени програми и да пристапите до нив во секое време.</a:t>
            </a:r>
            <a:endParaRPr sz="48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0"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996522" y="9483871"/>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buSzPts val="1600"/>
            </a:pPr>
            <a:r>
              <a:rPr lang="ru-RU" sz="1200" dirty="0">
                <a:solidFill>
                  <a:schemeClr val="dk1"/>
                </a:solidFill>
              </a:rPr>
              <a:t>Поддршката на Европската комисија за производство на оваа публикација не претставува одобрување на содржината, која ги одразува ставовите само на авторите, а Комисијата не може да биде одговорна за било каква  употреба што може да се направи од информациите содржани во неа.</a:t>
            </a:r>
            <a:endParaRPr lang="ru-RU" sz="1200" dirty="0">
              <a:solidFill>
                <a:schemeClr val="dk1"/>
              </a:solidFill>
              <a:ea typeface="Arial"/>
              <a:cs typeface="Arial"/>
            </a:endParaRPr>
          </a:p>
        </p:txBody>
      </p:sp>
      <p:pic>
        <p:nvPicPr>
          <p:cNvPr id="11"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151" y="9553496"/>
            <a:ext cx="866849" cy="576706"/>
          </a:xfrm>
          <a:prstGeom prst="rect">
            <a:avLst/>
          </a:prstGeom>
        </p:spPr>
      </p:pic>
      <p:pic>
        <p:nvPicPr>
          <p:cNvPr id="12" name="Immagine 1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84731" y="9634737"/>
            <a:ext cx="1453337" cy="495465"/>
          </a:xfrm>
          <a:prstGeom prst="rect">
            <a:avLst/>
          </a:prstGeom>
          <a:noFill/>
        </p:spPr>
      </p:pic>
      <p:sp>
        <p:nvSpPr>
          <p:cNvPr id="13" name="CasellaDiTesto 22"/>
          <p:cNvSpPr txBox="1"/>
          <p:nvPr/>
        </p:nvSpPr>
        <p:spPr>
          <a:xfrm>
            <a:off x="10168631" y="9483871"/>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txBox="1"/>
          <p:nvPr/>
        </p:nvSpPr>
        <p:spPr>
          <a:xfrm>
            <a:off x="762000" y="952500"/>
            <a:ext cx="11781805" cy="627721"/>
          </a:xfrm>
          <a:prstGeom prst="rect">
            <a:avLst/>
          </a:prstGeom>
          <a:noFill/>
          <a:ln>
            <a:noFill/>
          </a:ln>
        </p:spPr>
        <p:txBody>
          <a:bodyPr spcFirstLastPara="1" wrap="square" lIns="0" tIns="12050" rIns="0" bIns="0" anchor="t" anchorCtr="0">
            <a:spAutoFit/>
          </a:bodyPr>
          <a:lstStyle/>
          <a:p>
            <a:pPr lvl="0"/>
            <a:r>
              <a:rPr lang="mk-MK" sz="4000" b="1" dirty="0">
                <a:latin typeface="Calibri" panose="020F0502020204030204" pitchFamily="34" charset="0"/>
                <a:cs typeface="Calibri" panose="020F0502020204030204" pitchFamily="34" charset="0"/>
              </a:rPr>
              <a:t>Главни платформи за емитување</a:t>
            </a:r>
            <a:endParaRPr lang="mk-MK" sz="14400"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147" name="Google Shape;147;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sp>
        <p:nvSpPr>
          <p:cNvPr id="150" name="Google Shape;150;p7"/>
          <p:cNvSpPr txBox="1"/>
          <p:nvPr/>
        </p:nvSpPr>
        <p:spPr>
          <a:xfrm>
            <a:off x="762000" y="2766612"/>
            <a:ext cx="9209314" cy="830956"/>
          </a:xfrm>
          <a:prstGeom prst="rect">
            <a:avLst/>
          </a:prstGeom>
          <a:noFill/>
          <a:ln>
            <a:noFill/>
          </a:ln>
        </p:spPr>
        <p:txBody>
          <a:bodyPr spcFirstLastPara="1" wrap="square" lIns="91425" tIns="45700" rIns="91425" bIns="45700" anchor="t" anchorCtr="0">
            <a:spAutoFit/>
          </a:bodyPr>
          <a:lstStyle/>
          <a:p>
            <a:r>
              <a:rPr lang="it-IT" sz="2400" b="1" dirty="0">
                <a:latin typeface="Calibri" panose="020F0502020204030204" pitchFamily="34" charset="0"/>
                <a:cs typeface="Calibri" panose="020F0502020204030204" pitchFamily="34" charset="0"/>
              </a:rPr>
              <a:t>Еве неколку канали за забава за повозрасни лица до кои исто така може бесплатно да се пристапи:</a:t>
            </a:r>
            <a:endParaRPr lang="en-US" sz="2400" b="1" dirty="0">
              <a:latin typeface="Calibri" panose="020F0502020204030204" pitchFamily="34" charset="0"/>
              <a:cs typeface="Calibri" panose="020F0502020204030204" pitchFamily="34" charset="0"/>
            </a:endParaRPr>
          </a:p>
        </p:txBody>
      </p:sp>
      <p:sp>
        <p:nvSpPr>
          <p:cNvPr id="151" name="Google Shape;151;p7"/>
          <p:cNvSpPr txBox="1"/>
          <p:nvPr/>
        </p:nvSpPr>
        <p:spPr>
          <a:xfrm>
            <a:off x="762000" y="4364958"/>
            <a:ext cx="9209314" cy="2640683"/>
          </a:xfrm>
          <a:prstGeom prst="rect">
            <a:avLst/>
          </a:prstGeom>
          <a:noFill/>
          <a:ln>
            <a:noFill/>
          </a:ln>
        </p:spPr>
        <p:txBody>
          <a:bodyPr spcFirstLastPara="1" wrap="square" lIns="91425" tIns="45700" rIns="91425" bIns="45700" anchor="t" anchorCtr="0">
            <a:spAutoFit/>
          </a:bodyPr>
          <a:lstStyle/>
          <a:p>
            <a:pPr marL="90170" lvl="0" algn="just">
              <a:lnSpc>
                <a:spcPct val="115000"/>
              </a:lnSpc>
            </a:pPr>
            <a:r>
              <a:rPr lang="it-IT" sz="2400" dirty="0">
                <a:latin typeface="Calibri" panose="020F0502020204030204" pitchFamily="34" charset="0"/>
                <a:cs typeface="Calibri" panose="020F0502020204030204" pitchFamily="34" charset="0"/>
              </a:rPr>
              <a:t>Медиски библиотеки на јавните радиодифузери (Во Италија Rai, Mediaset, Dplay итн.): </a:t>
            </a:r>
            <a:r>
              <a:rPr lang="mk-MK" sz="2400" dirty="0">
                <a:latin typeface="Calibri" panose="020F0502020204030204" pitchFamily="34" charset="0"/>
                <a:cs typeface="Calibri" panose="020F0502020204030204" pitchFamily="34" charset="0"/>
              </a:rPr>
              <a:t>Тука </a:t>
            </a:r>
            <a:r>
              <a:rPr lang="it-IT" sz="2400" dirty="0">
                <a:latin typeface="Calibri" panose="020F0502020204030204" pitchFamily="34" charset="0"/>
                <a:cs typeface="Calibri" panose="020F0502020204030204" pitchFamily="34" charset="0"/>
              </a:rPr>
              <a:t>ќе ги најдете повеќето филмови, серии и документарни филмови прикажани на ТВ. Програмите наведени онлајн се достапни во секое време. Ако имате Smart TV, односно телевизор што може да се поврзе на интернет, тогаш можете да пристапите до оваа содржина директно од вашиот телевизор.</a:t>
            </a:r>
            <a:endParaRPr sz="40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52" name="Google Shape;152;p7"/>
          <p:cNvSpPr txBox="1"/>
          <p:nvPr/>
        </p:nvSpPr>
        <p:spPr>
          <a:xfrm>
            <a:off x="10363200" y="7167591"/>
            <a:ext cx="92093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a:solidFill>
                  <a:schemeClr val="dk1"/>
                </a:solidFill>
                <a:latin typeface="Calibri"/>
                <a:ea typeface="Calibri"/>
                <a:cs typeface="Calibri"/>
                <a:sym typeface="Calibri"/>
              </a:rPr>
              <a:t>&lt;a href='https://it.freepik.com/psd/mockup'&gt;Mockup psd creata da freepik - it.freepik.com&lt;/a&gt;</a:t>
            </a:r>
            <a:endParaRPr/>
          </a:p>
        </p:txBody>
      </p:sp>
      <p:pic>
        <p:nvPicPr>
          <p:cNvPr id="153" name="Google Shape;153;p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696735" y="2714354"/>
            <a:ext cx="6480040" cy="4320421"/>
          </a:xfrm>
          <a:prstGeom prst="rect">
            <a:avLst/>
          </a:prstGeom>
          <a:noFill/>
          <a:ln>
            <a:noFill/>
          </a:ln>
        </p:spPr>
      </p:pic>
      <p:sp>
        <p:nvSpPr>
          <p:cNvPr id="12"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996522" y="9483871"/>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buSzPts val="1600"/>
            </a:pPr>
            <a:r>
              <a:rPr lang="ru-RU" sz="1200" dirty="0">
                <a:solidFill>
                  <a:schemeClr val="dk1"/>
                </a:solidFill>
              </a:rPr>
              <a:t>Поддршката на Европската комисија за производство на оваа публикација не претставува одобрување на содржината, која ги одразува ставовите само на авторите, а Комисијата не може да биде одговорна за било каква  употреба што може да се направи од информациите содржани во неа.</a:t>
            </a:r>
            <a:endParaRPr lang="ru-RU" sz="1200" dirty="0">
              <a:solidFill>
                <a:schemeClr val="dk1"/>
              </a:solidFill>
              <a:ea typeface="Arial"/>
              <a:cs typeface="Arial"/>
            </a:endParaRPr>
          </a:p>
        </p:txBody>
      </p:sp>
      <p:pic>
        <p:nvPicPr>
          <p:cNvPr id="13"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151" y="9553496"/>
            <a:ext cx="866849" cy="576706"/>
          </a:xfrm>
          <a:prstGeom prst="rect">
            <a:avLst/>
          </a:prstGeom>
        </p:spPr>
      </p:pic>
      <p:pic>
        <p:nvPicPr>
          <p:cNvPr id="14" name="Immagine 1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84731" y="9634737"/>
            <a:ext cx="1453337" cy="495465"/>
          </a:xfrm>
          <a:prstGeom prst="rect">
            <a:avLst/>
          </a:prstGeom>
          <a:noFill/>
        </p:spPr>
      </p:pic>
      <p:sp>
        <p:nvSpPr>
          <p:cNvPr id="15" name="CasellaDiTesto 22"/>
          <p:cNvSpPr txBox="1"/>
          <p:nvPr/>
        </p:nvSpPr>
        <p:spPr>
          <a:xfrm>
            <a:off x="10168631" y="9483871"/>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8"/>
          <p:cNvSpPr txBox="1"/>
          <p:nvPr/>
        </p:nvSpPr>
        <p:spPr>
          <a:xfrm>
            <a:off x="762000" y="952500"/>
            <a:ext cx="11781805" cy="627721"/>
          </a:xfrm>
          <a:prstGeom prst="rect">
            <a:avLst/>
          </a:prstGeom>
          <a:noFill/>
          <a:ln>
            <a:noFill/>
          </a:ln>
        </p:spPr>
        <p:txBody>
          <a:bodyPr spcFirstLastPara="1" wrap="square" lIns="0" tIns="12050" rIns="0" bIns="0" anchor="t" anchorCtr="0">
            <a:spAutoFit/>
          </a:bodyPr>
          <a:lstStyle/>
          <a:p>
            <a:pPr lvl="0"/>
            <a:r>
              <a:rPr lang="mk-MK" sz="4000" b="1" dirty="0">
                <a:latin typeface="Calibri" panose="020F0502020204030204" pitchFamily="34" charset="0"/>
                <a:cs typeface="Calibri" panose="020F0502020204030204" pitchFamily="34" charset="0"/>
              </a:rPr>
              <a:t>Главни платформи за емитување</a:t>
            </a:r>
            <a:endParaRPr lang="mk-MK" sz="9600"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159" name="Google Shape;159;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sp>
        <p:nvSpPr>
          <p:cNvPr id="162" name="Google Shape;162;p8"/>
          <p:cNvSpPr txBox="1"/>
          <p:nvPr/>
        </p:nvSpPr>
        <p:spPr>
          <a:xfrm>
            <a:off x="762000" y="2645976"/>
            <a:ext cx="9209314" cy="830956"/>
          </a:xfrm>
          <a:prstGeom prst="rect">
            <a:avLst/>
          </a:prstGeom>
          <a:noFill/>
          <a:ln>
            <a:noFill/>
          </a:ln>
        </p:spPr>
        <p:txBody>
          <a:bodyPr spcFirstLastPara="1" wrap="square" lIns="91425" tIns="45700" rIns="91425" bIns="45700" anchor="t" anchorCtr="0">
            <a:spAutoFit/>
          </a:bodyPr>
          <a:lstStyle/>
          <a:p>
            <a:r>
              <a:rPr lang="it-IT" sz="2400" b="1" dirty="0">
                <a:latin typeface="Calibri" panose="020F0502020204030204" pitchFamily="34" charset="0"/>
                <a:cs typeface="Calibri" panose="020F0502020204030204" pitchFamily="34" charset="0"/>
              </a:rPr>
              <a:t>Еве неколку канали за забава за повозрасни лица до кои исто така може бесплатно да се пристапи:</a:t>
            </a:r>
            <a:endParaRPr lang="en-US" sz="2400" b="1" dirty="0">
              <a:latin typeface="Calibri" panose="020F0502020204030204" pitchFamily="34" charset="0"/>
              <a:cs typeface="Calibri" panose="020F0502020204030204" pitchFamily="34" charset="0"/>
            </a:endParaRPr>
          </a:p>
        </p:txBody>
      </p:sp>
      <p:sp>
        <p:nvSpPr>
          <p:cNvPr id="163" name="Google Shape;163;p8"/>
          <p:cNvSpPr txBox="1"/>
          <p:nvPr/>
        </p:nvSpPr>
        <p:spPr>
          <a:xfrm>
            <a:off x="762000" y="4225956"/>
            <a:ext cx="9209314" cy="2215951"/>
          </a:xfrm>
          <a:prstGeom prst="rect">
            <a:avLst/>
          </a:prstGeom>
          <a:noFill/>
          <a:ln>
            <a:noFill/>
          </a:ln>
        </p:spPr>
        <p:txBody>
          <a:bodyPr spcFirstLastPara="1" wrap="square" lIns="91425" tIns="45700" rIns="91425" bIns="45700" anchor="t" anchorCtr="0">
            <a:spAutoFit/>
          </a:bodyPr>
          <a:lstStyle/>
          <a:p>
            <a:pPr lvl="0" algn="just">
              <a:lnSpc>
                <a:spcPct val="115000"/>
              </a:lnSpc>
            </a:pPr>
            <a:r>
              <a:rPr lang="it-IT" sz="2400" dirty="0">
                <a:latin typeface="Calibri" panose="020F0502020204030204" pitchFamily="34" charset="0"/>
                <a:cs typeface="Calibri" panose="020F0502020204030204" pitchFamily="34" charset="0"/>
              </a:rPr>
              <a:t>YouTube и Vimeo: онлајн видео платформа: секој корисник поврзан на интернет може да постави видео на YouTube. </a:t>
            </a:r>
            <a:r>
              <a:rPr lang="mk-MK" sz="2400" dirty="0">
                <a:latin typeface="Calibri" panose="020F0502020204030204" pitchFamily="34" charset="0"/>
                <a:cs typeface="Calibri" panose="020F0502020204030204" pitchFamily="34" charset="0"/>
              </a:rPr>
              <a:t>Тука, п</a:t>
            </a:r>
            <a:r>
              <a:rPr lang="it-IT" sz="2400" dirty="0">
                <a:latin typeface="Calibri" panose="020F0502020204030204" pitchFamily="34" charset="0"/>
                <a:cs typeface="Calibri" panose="020F0502020204030204" pitchFamily="34" charset="0"/>
              </a:rPr>
              <a:t>окрај клипови од телевизиски програми,в ќе најдете и видеа на приватни корисници на многу теми како спорт, информации или дури и објаснувачки видеа (туторијали).</a:t>
            </a:r>
            <a:endParaRPr sz="4000"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164" name="Google Shape;164;p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053992" y="6854276"/>
            <a:ext cx="5181600" cy="1481074"/>
          </a:xfrm>
          <a:prstGeom prst="rect">
            <a:avLst/>
          </a:prstGeom>
          <a:noFill/>
          <a:ln>
            <a:noFill/>
          </a:ln>
        </p:spPr>
      </p:pic>
      <p:pic>
        <p:nvPicPr>
          <p:cNvPr id="165" name="Google Shape;165;p8"/>
          <p:cNvPicPr preferRelativeResize="0"/>
          <p:nvPr/>
        </p:nvPicPr>
        <p:blipFill rotWithShape="1">
          <a:blip r:embed="rId5">
            <a:alphaModFix/>
          </a:blip>
          <a:srcRect/>
          <a:stretch/>
        </p:blipFill>
        <p:spPr>
          <a:xfrm>
            <a:off x="11049000" y="4225956"/>
            <a:ext cx="4781550" cy="2009775"/>
          </a:xfrm>
          <a:prstGeom prst="rect">
            <a:avLst/>
          </a:prstGeom>
          <a:noFill/>
          <a:ln>
            <a:noFill/>
          </a:ln>
        </p:spPr>
      </p:pic>
      <p:sp>
        <p:nvSpPr>
          <p:cNvPr id="12"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996522" y="9483871"/>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buSzPts val="1600"/>
            </a:pPr>
            <a:r>
              <a:rPr lang="ru-RU" sz="1200" dirty="0">
                <a:solidFill>
                  <a:schemeClr val="dk1"/>
                </a:solidFill>
              </a:rPr>
              <a:t>Поддршката на Европската комисија за производство на оваа публикација не претставува одобрување на содржината, која ги одразува ставовите само на авторите, а Комисијата не може да биде одговорна за било каква  употреба што може да се направи од информациите содржани во неа.</a:t>
            </a:r>
            <a:endParaRPr lang="ru-RU" sz="1200" dirty="0">
              <a:solidFill>
                <a:schemeClr val="dk1"/>
              </a:solidFill>
              <a:ea typeface="Arial"/>
              <a:cs typeface="Arial"/>
            </a:endParaRPr>
          </a:p>
        </p:txBody>
      </p:sp>
      <p:pic>
        <p:nvPicPr>
          <p:cNvPr id="13"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9151" y="9553496"/>
            <a:ext cx="866849" cy="576706"/>
          </a:xfrm>
          <a:prstGeom prst="rect">
            <a:avLst/>
          </a:prstGeom>
        </p:spPr>
      </p:pic>
      <p:pic>
        <p:nvPicPr>
          <p:cNvPr id="14" name="Immagine 1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84731" y="9634737"/>
            <a:ext cx="1453337" cy="495465"/>
          </a:xfrm>
          <a:prstGeom prst="rect">
            <a:avLst/>
          </a:prstGeom>
          <a:noFill/>
        </p:spPr>
      </p:pic>
      <p:sp>
        <p:nvSpPr>
          <p:cNvPr id="15" name="CasellaDiTesto 22"/>
          <p:cNvSpPr txBox="1"/>
          <p:nvPr/>
        </p:nvSpPr>
        <p:spPr>
          <a:xfrm>
            <a:off x="10168631" y="9483871"/>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p:nvPr/>
        </p:nvSpPr>
        <p:spPr>
          <a:xfrm>
            <a:off x="762000" y="952500"/>
            <a:ext cx="11781805" cy="627721"/>
          </a:xfrm>
          <a:prstGeom prst="rect">
            <a:avLst/>
          </a:prstGeom>
          <a:noFill/>
          <a:ln>
            <a:noFill/>
          </a:ln>
        </p:spPr>
        <p:txBody>
          <a:bodyPr spcFirstLastPara="1" wrap="square" lIns="0" tIns="12050" rIns="0" bIns="0" anchor="t" anchorCtr="0">
            <a:spAutoFit/>
          </a:bodyPr>
          <a:lstStyle/>
          <a:p>
            <a:pPr lvl="0"/>
            <a:r>
              <a:rPr lang="mk-MK" sz="4000" b="1" dirty="0">
                <a:latin typeface="Calibri" panose="020F0502020204030204" pitchFamily="34" charset="0"/>
                <a:cs typeface="Calibri" panose="020F0502020204030204" pitchFamily="34" charset="0"/>
              </a:rPr>
              <a:t>Главни платформи за емитување</a:t>
            </a:r>
            <a:endParaRPr lang="mk-MK" sz="8000"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171" name="Google Shape;171;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sp>
        <p:nvSpPr>
          <p:cNvPr id="174" name="Google Shape;174;p9"/>
          <p:cNvSpPr txBox="1"/>
          <p:nvPr/>
        </p:nvSpPr>
        <p:spPr>
          <a:xfrm>
            <a:off x="762000" y="2645976"/>
            <a:ext cx="9209314" cy="830956"/>
          </a:xfrm>
          <a:prstGeom prst="rect">
            <a:avLst/>
          </a:prstGeom>
          <a:noFill/>
          <a:ln>
            <a:noFill/>
          </a:ln>
        </p:spPr>
        <p:txBody>
          <a:bodyPr spcFirstLastPara="1" wrap="square" lIns="91425" tIns="45700" rIns="91425" bIns="45700" anchor="t" anchorCtr="0">
            <a:spAutoFit/>
          </a:bodyPr>
          <a:lstStyle/>
          <a:p>
            <a:r>
              <a:rPr lang="it-IT" sz="2400" b="1" dirty="0">
                <a:latin typeface="Calibri" panose="020F0502020204030204" pitchFamily="34" charset="0"/>
                <a:cs typeface="Calibri" panose="020F0502020204030204" pitchFamily="34" charset="0"/>
              </a:rPr>
              <a:t>Еве неколку канали за забава за повозрасни лица до кои исто така може бесплатно да се пристапи:</a:t>
            </a:r>
            <a:endParaRPr lang="en-US" sz="2400" b="1" dirty="0">
              <a:latin typeface="Calibri" panose="020F0502020204030204" pitchFamily="34" charset="0"/>
              <a:cs typeface="Calibri" panose="020F0502020204030204" pitchFamily="34" charset="0"/>
            </a:endParaRPr>
          </a:p>
        </p:txBody>
      </p:sp>
      <p:sp>
        <p:nvSpPr>
          <p:cNvPr id="175" name="Google Shape;175;p9"/>
          <p:cNvSpPr txBox="1"/>
          <p:nvPr/>
        </p:nvSpPr>
        <p:spPr>
          <a:xfrm>
            <a:off x="762000" y="4225956"/>
            <a:ext cx="9209314" cy="3065414"/>
          </a:xfrm>
          <a:prstGeom prst="rect">
            <a:avLst/>
          </a:prstGeom>
          <a:noFill/>
          <a:ln>
            <a:noFill/>
          </a:ln>
        </p:spPr>
        <p:txBody>
          <a:bodyPr spcFirstLastPara="1" wrap="square" lIns="91425" tIns="45700" rIns="91425" bIns="45700" anchor="t" anchorCtr="0">
            <a:spAutoFit/>
          </a:bodyPr>
          <a:lstStyle/>
          <a:p>
            <a:pPr lvl="0" algn="just">
              <a:lnSpc>
                <a:spcPct val="115000"/>
              </a:lnSpc>
            </a:pPr>
            <a:r>
              <a:rPr lang="it-IT" sz="2400" dirty="0"/>
              <a:t>Радио станици и онлајн подкасти: можете да слушате радио станица онлајн во секое време. На пример, на radio.it можете да</a:t>
            </a:r>
            <a:r>
              <a:rPr lang="mk-MK" sz="2400" dirty="0"/>
              <a:t> барате</a:t>
            </a:r>
            <a:r>
              <a:rPr lang="it-IT" sz="2400" dirty="0"/>
              <a:t> радио станици врз основа на одреден жанр или тема или да слушате радија во вашиот регион. Има и платени програми како Spotify, Apple Music или Deezer, каде што можете да слушате музика и да избирате од многу музички жанрови.</a:t>
            </a:r>
            <a:endParaRPr sz="4000" dirty="0">
              <a:solidFill>
                <a:schemeClr val="dk1"/>
              </a:solidFill>
              <a:latin typeface="Calibri"/>
              <a:ea typeface="Calibri"/>
              <a:cs typeface="Calibri"/>
              <a:sym typeface="Calibri"/>
            </a:endParaRPr>
          </a:p>
        </p:txBody>
      </p:sp>
      <p:sp>
        <p:nvSpPr>
          <p:cNvPr id="176" name="Google Shape;176;p9"/>
          <p:cNvSpPr txBox="1"/>
          <p:nvPr/>
        </p:nvSpPr>
        <p:spPr>
          <a:xfrm>
            <a:off x="10515600" y="8236193"/>
            <a:ext cx="92093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a:solidFill>
                  <a:schemeClr val="dk1"/>
                </a:solidFill>
                <a:latin typeface="Calibri"/>
                <a:ea typeface="Calibri"/>
                <a:cs typeface="Calibri"/>
                <a:sym typeface="Calibri"/>
              </a:rPr>
              <a:t>&lt;a href='https://it.freepik.com/foto/musica'&gt;Musica foto creata da rawpixel.com - it.freepik.com&lt;/a&gt;</a:t>
            </a:r>
            <a:endParaRPr/>
          </a:p>
        </p:txBody>
      </p:sp>
      <p:pic>
        <p:nvPicPr>
          <p:cNvPr id="177" name="Google Shape;177;p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902691" y="3814662"/>
            <a:ext cx="6478256" cy="4323588"/>
          </a:xfrm>
          <a:prstGeom prst="rect">
            <a:avLst/>
          </a:prstGeom>
          <a:noFill/>
          <a:ln>
            <a:noFill/>
          </a:ln>
        </p:spPr>
      </p:pic>
      <p:sp>
        <p:nvSpPr>
          <p:cNvPr id="12"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996522" y="9483871"/>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buSzPts val="1600"/>
            </a:pPr>
            <a:r>
              <a:rPr lang="ru-RU" sz="1200" dirty="0">
                <a:solidFill>
                  <a:schemeClr val="dk1"/>
                </a:solidFill>
              </a:rPr>
              <a:t>Поддршката на Европската комисија за производство на оваа публикација не претставува одобрување на содржината, која ги одразува ставовите само на авторите, а Комисијата не може да биде одговорна за било каква  употреба што може да се направи од информациите содржани во неа.</a:t>
            </a:r>
            <a:endParaRPr lang="ru-RU" sz="1200" dirty="0">
              <a:solidFill>
                <a:schemeClr val="dk1"/>
              </a:solidFill>
              <a:ea typeface="Arial"/>
              <a:cs typeface="Arial"/>
            </a:endParaRPr>
          </a:p>
        </p:txBody>
      </p:sp>
      <p:pic>
        <p:nvPicPr>
          <p:cNvPr id="13"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151" y="9553496"/>
            <a:ext cx="866849" cy="576706"/>
          </a:xfrm>
          <a:prstGeom prst="rect">
            <a:avLst/>
          </a:prstGeom>
        </p:spPr>
      </p:pic>
      <p:pic>
        <p:nvPicPr>
          <p:cNvPr id="14" name="Immagine 1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84731" y="9634737"/>
            <a:ext cx="1453337" cy="495465"/>
          </a:xfrm>
          <a:prstGeom prst="rect">
            <a:avLst/>
          </a:prstGeom>
          <a:noFill/>
        </p:spPr>
      </p:pic>
      <p:sp>
        <p:nvSpPr>
          <p:cNvPr id="15" name="CasellaDiTesto 22"/>
          <p:cNvSpPr txBox="1"/>
          <p:nvPr/>
        </p:nvSpPr>
        <p:spPr>
          <a:xfrm>
            <a:off x="10168631" y="9483871"/>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2806</Words>
  <Application>Microsoft Office PowerPoint</Application>
  <PresentationFormat>Personalizzato</PresentationFormat>
  <Paragraphs>109</Paragraphs>
  <Slides>16</Slides>
  <Notes>16</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16</vt:i4>
      </vt:variant>
    </vt:vector>
  </HeadingPairs>
  <TitlesOfParts>
    <vt:vector size="22" baseType="lpstr">
      <vt:lpstr>Verdana</vt:lpstr>
      <vt:lpstr>Calibri</vt:lpstr>
      <vt:lpstr>Arial Rounded</vt:lpstr>
      <vt:lpstr>Arial</vt:lpstr>
      <vt:lpstr>Tahoma</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Ви благодариме!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Windows User</cp:lastModifiedBy>
  <cp:revision>8</cp:revision>
  <dcterms:created xsi:type="dcterms:W3CDTF">2021-03-23T16:52:22Z</dcterms:created>
  <dcterms:modified xsi:type="dcterms:W3CDTF">2022-08-09T07:35:34Z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2021-03-23T00:00:00Z</vt:filetime>
  </property>
  <property fmtid="{D5CDD505-2E9C-101B-9397-08002B2CF9AE}" pid="3" name="Creator">
    <vt:lpwstr>Canva</vt:lpwstr>
  </property>
  <property fmtid="{D5CDD505-2E9C-101B-9397-08002B2CF9AE}" pid="4" name="LastSaved">
    <vt:filetime>2021-03-23T00:00:00Z</vt:filetime>
  </property>
</Properties>
</file>