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89" r:id="rId5"/>
    <p:sldId id="266" r:id="rId6"/>
    <p:sldId id="268" r:id="rId7"/>
    <p:sldId id="267" r:id="rId8"/>
    <p:sldId id="269" r:id="rId9"/>
    <p:sldId id="270" r:id="rId10"/>
    <p:sldId id="273" r:id="rId11"/>
    <p:sldId id="274" r:id="rId12"/>
    <p:sldId id="275" r:id="rId13"/>
    <p:sldId id="276" r:id="rId14"/>
    <p:sldId id="277" r:id="rId15"/>
    <p:sldId id="271" r:id="rId16"/>
    <p:sldId id="272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65" r:id="rId36"/>
    <p:sldId id="262" r:id="rId37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7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78183"/>
            <a:ext cx="18288000" cy="904875"/>
          </a:xfrm>
          <a:custGeom>
            <a:avLst/>
            <a:gdLst/>
            <a:ahLst/>
            <a:cxnLst/>
            <a:rect l="l" t="t" r="r" b="b"/>
            <a:pathLst>
              <a:path w="18288000" h="904875">
                <a:moveTo>
                  <a:pt x="18287998" y="904874"/>
                </a:moveTo>
                <a:lnTo>
                  <a:pt x="0" y="90487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904874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0" y="2318456"/>
            <a:ext cx="781050" cy="104775"/>
          </a:xfrm>
          <a:custGeom>
            <a:avLst/>
            <a:gdLst/>
            <a:ahLst/>
            <a:cxnLst/>
            <a:rect l="l" t="t" r="r" b="b"/>
            <a:pathLst>
              <a:path w="781050" h="104775">
                <a:moveTo>
                  <a:pt x="781049" y="104774"/>
                </a:moveTo>
                <a:lnTo>
                  <a:pt x="0" y="104774"/>
                </a:lnTo>
                <a:lnTo>
                  <a:pt x="0" y="0"/>
                </a:lnTo>
                <a:lnTo>
                  <a:pt x="781049" y="0"/>
                </a:lnTo>
                <a:lnTo>
                  <a:pt x="781049" y="104774"/>
                </a:lnTo>
                <a:close/>
              </a:path>
            </a:pathLst>
          </a:custGeom>
          <a:solidFill>
            <a:srgbClr val="343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972668"/>
            <a:ext cx="1625600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63323" y="0"/>
            <a:ext cx="9820275" cy="10287000"/>
          </a:xfrm>
          <a:custGeom>
            <a:avLst/>
            <a:gdLst/>
            <a:ahLst/>
            <a:cxnLst/>
            <a:rect l="l" t="t" r="r" b="b"/>
            <a:pathLst>
              <a:path w="9820275" h="10287000">
                <a:moveTo>
                  <a:pt x="98202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820274" y="0"/>
                </a:lnTo>
                <a:lnTo>
                  <a:pt x="9820274" y="10286999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6067424" cy="3533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88150" y="0"/>
            <a:ext cx="6600825" cy="10287000"/>
          </a:xfrm>
          <a:custGeom>
            <a:avLst/>
            <a:gdLst/>
            <a:ahLst/>
            <a:cxnLst/>
            <a:rect l="l" t="t" r="r" b="b"/>
            <a:pathLst>
              <a:path w="6600825" h="10287000">
                <a:moveTo>
                  <a:pt x="66008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600824" y="0"/>
                </a:lnTo>
                <a:lnTo>
                  <a:pt x="6600824" y="10286999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0" y="6802415"/>
            <a:ext cx="781050" cy="104775"/>
          </a:xfrm>
          <a:custGeom>
            <a:avLst/>
            <a:gdLst/>
            <a:ahLst/>
            <a:cxnLst/>
            <a:rect l="l" t="t" r="r" b="b"/>
            <a:pathLst>
              <a:path w="781050" h="104775">
                <a:moveTo>
                  <a:pt x="781049" y="104774"/>
                </a:moveTo>
                <a:lnTo>
                  <a:pt x="0" y="104774"/>
                </a:lnTo>
                <a:lnTo>
                  <a:pt x="0" y="0"/>
                </a:lnTo>
                <a:lnTo>
                  <a:pt x="781049" y="0"/>
                </a:lnTo>
                <a:lnTo>
                  <a:pt x="781049" y="104774"/>
                </a:lnTo>
                <a:close/>
              </a:path>
            </a:pathLst>
          </a:custGeom>
          <a:solidFill>
            <a:srgbClr val="343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5687" y="1641740"/>
            <a:ext cx="1377662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5080" y="2203962"/>
            <a:ext cx="14017839" cy="2506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c.europa.eu/info/law/law-topic/data-protection/reform/rights-citizens/redress/what-should-i-do-if-i-think-my-personal-data-protection-rights-havent-been-respected_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pb.europa.eu/about-edpb/about-edpb/members_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eur-lex.europa.eu/legal-content/EN/TXT/?uri=CELEX:02016R0679-201605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uropean-union.europa.eu/institutions-law-budget/law/types-legislation_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66" y="7171360"/>
            <a:ext cx="89293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8650" algn="l"/>
                <a:tab pos="3552190" algn="l"/>
                <a:tab pos="5646420" algn="l"/>
                <a:tab pos="6562090" algn="l"/>
              </a:tabLst>
            </a:pPr>
            <a:r>
              <a:rPr sz="2200" spc="-140" dirty="0">
                <a:solidFill>
                  <a:srgbClr val="16204A"/>
                </a:solidFill>
                <a:latin typeface="Verdana"/>
                <a:cs typeface="Verdana"/>
              </a:rPr>
              <a:t>S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16204A"/>
                </a:solidFill>
                <a:latin typeface="Verdana"/>
                <a:cs typeface="Verdana"/>
              </a:rPr>
              <a:t>E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40" dirty="0">
                <a:solidFill>
                  <a:srgbClr val="16204A"/>
                </a:solidFill>
                <a:latin typeface="Verdana"/>
                <a:cs typeface="Verdana"/>
              </a:rPr>
              <a:t>N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245" dirty="0">
                <a:solidFill>
                  <a:srgbClr val="16204A"/>
                </a:solidFill>
                <a:latin typeface="Verdana"/>
                <a:cs typeface="Verdana"/>
              </a:rPr>
              <a:t>I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14" dirty="0">
                <a:solidFill>
                  <a:srgbClr val="16204A"/>
                </a:solidFill>
                <a:latin typeface="Verdana"/>
                <a:cs typeface="Verdana"/>
              </a:rPr>
              <a:t>O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6204A"/>
                </a:solidFill>
                <a:latin typeface="Verdana"/>
                <a:cs typeface="Verdana"/>
              </a:rPr>
              <a:t>R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16204A"/>
                </a:solidFill>
                <a:latin typeface="Verdana"/>
                <a:cs typeface="Verdana"/>
              </a:rPr>
              <a:t>S</a:t>
            </a:r>
            <a:r>
              <a:rPr sz="2200" dirty="0">
                <a:solidFill>
                  <a:srgbClr val="16204A"/>
                </a:solidFill>
                <a:latin typeface="Verdana"/>
                <a:cs typeface="Verdana"/>
              </a:rPr>
              <a:t>	</a:t>
            </a:r>
            <a:r>
              <a:rPr sz="2200" spc="114" dirty="0">
                <a:solidFill>
                  <a:srgbClr val="16204A"/>
                </a:solidFill>
                <a:latin typeface="Verdana"/>
                <a:cs typeface="Verdana"/>
              </a:rPr>
              <a:t>O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40" dirty="0">
                <a:solidFill>
                  <a:srgbClr val="16204A"/>
                </a:solidFill>
                <a:latin typeface="Verdana"/>
                <a:cs typeface="Verdana"/>
              </a:rPr>
              <a:t>N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16204A"/>
                </a:solidFill>
                <a:latin typeface="Verdana"/>
                <a:cs typeface="Verdana"/>
              </a:rPr>
              <a:t>L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245" dirty="0">
                <a:solidFill>
                  <a:srgbClr val="16204A"/>
                </a:solidFill>
                <a:latin typeface="Verdana"/>
                <a:cs typeface="Verdana"/>
              </a:rPr>
              <a:t>I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40" dirty="0">
                <a:solidFill>
                  <a:srgbClr val="16204A"/>
                </a:solidFill>
                <a:latin typeface="Verdana"/>
                <a:cs typeface="Verdana"/>
              </a:rPr>
              <a:t>N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16204A"/>
                </a:solidFill>
                <a:latin typeface="Verdana"/>
                <a:cs typeface="Verdana"/>
              </a:rPr>
              <a:t>E</a:t>
            </a:r>
            <a:r>
              <a:rPr sz="2200" dirty="0">
                <a:solidFill>
                  <a:srgbClr val="16204A"/>
                </a:solidFill>
                <a:latin typeface="Verdana"/>
                <a:cs typeface="Verdana"/>
              </a:rPr>
              <a:t>	</a:t>
            </a:r>
            <a:r>
              <a:rPr sz="2200" spc="-140" dirty="0">
                <a:solidFill>
                  <a:srgbClr val="16204A"/>
                </a:solidFill>
                <a:latin typeface="Verdana"/>
                <a:cs typeface="Verdana"/>
              </a:rPr>
              <a:t>S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16204A"/>
                </a:solidFill>
                <a:latin typeface="Verdana"/>
                <a:cs typeface="Verdana"/>
              </a:rPr>
              <a:t>E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rgbClr val="16204A"/>
                </a:solidFill>
                <a:latin typeface="Verdana"/>
                <a:cs typeface="Verdana"/>
              </a:rPr>
              <a:t>C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25" dirty="0">
                <a:solidFill>
                  <a:srgbClr val="16204A"/>
                </a:solidFill>
                <a:latin typeface="Verdana"/>
                <a:cs typeface="Verdana"/>
              </a:rPr>
              <a:t>U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6204A"/>
                </a:solidFill>
                <a:latin typeface="Verdana"/>
                <a:cs typeface="Verdana"/>
              </a:rPr>
              <a:t>R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245" dirty="0">
                <a:solidFill>
                  <a:srgbClr val="16204A"/>
                </a:solidFill>
                <a:latin typeface="Verdana"/>
                <a:cs typeface="Verdana"/>
              </a:rPr>
              <a:t>I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16204A"/>
                </a:solidFill>
                <a:latin typeface="Verdana"/>
                <a:cs typeface="Verdana"/>
              </a:rPr>
              <a:t>T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6204A"/>
                </a:solidFill>
                <a:latin typeface="Verdana"/>
                <a:cs typeface="Verdana"/>
              </a:rPr>
              <a:t>Y</a:t>
            </a:r>
            <a:r>
              <a:rPr sz="2200" dirty="0">
                <a:solidFill>
                  <a:srgbClr val="16204A"/>
                </a:solidFill>
                <a:latin typeface="Verdana"/>
                <a:cs typeface="Verdana"/>
              </a:rPr>
              <a:t>	</a:t>
            </a:r>
            <a:r>
              <a:rPr sz="2200" spc="130" dirty="0">
                <a:solidFill>
                  <a:srgbClr val="16204A"/>
                </a:solidFill>
                <a:latin typeface="Verdana"/>
                <a:cs typeface="Verdana"/>
              </a:rPr>
              <a:t>F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14" dirty="0">
                <a:solidFill>
                  <a:srgbClr val="16204A"/>
                </a:solidFill>
                <a:latin typeface="Verdana"/>
                <a:cs typeface="Verdana"/>
              </a:rPr>
              <a:t>O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6204A"/>
                </a:solidFill>
                <a:latin typeface="Verdana"/>
                <a:cs typeface="Verdana"/>
              </a:rPr>
              <a:t>R</a:t>
            </a:r>
            <a:r>
              <a:rPr sz="2200" dirty="0">
                <a:solidFill>
                  <a:srgbClr val="16204A"/>
                </a:solidFill>
                <a:latin typeface="Verdana"/>
                <a:cs typeface="Verdana"/>
              </a:rPr>
              <a:t>	</a:t>
            </a:r>
            <a:r>
              <a:rPr sz="2200" spc="50" dirty="0">
                <a:solidFill>
                  <a:srgbClr val="16204A"/>
                </a:solidFill>
                <a:latin typeface="Verdana"/>
                <a:cs typeface="Verdana"/>
              </a:rPr>
              <a:t>C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6204A"/>
                </a:solidFill>
                <a:latin typeface="Verdana"/>
                <a:cs typeface="Verdana"/>
              </a:rPr>
              <a:t>R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16204A"/>
                </a:solidFill>
                <a:latin typeface="Verdana"/>
                <a:cs typeface="Verdana"/>
              </a:rPr>
              <a:t>E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105" dirty="0">
                <a:solidFill>
                  <a:srgbClr val="16204A"/>
                </a:solidFill>
                <a:latin typeface="Verdana"/>
                <a:cs typeface="Verdana"/>
              </a:rPr>
              <a:t>A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16204A"/>
                </a:solidFill>
                <a:latin typeface="Verdana"/>
                <a:cs typeface="Verdana"/>
              </a:rPr>
              <a:t>T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245" dirty="0">
                <a:solidFill>
                  <a:srgbClr val="16204A"/>
                </a:solidFill>
                <a:latin typeface="Verdana"/>
                <a:cs typeface="Verdana"/>
              </a:rPr>
              <a:t>I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0" dirty="0">
                <a:solidFill>
                  <a:srgbClr val="16204A"/>
                </a:solidFill>
                <a:latin typeface="Verdana"/>
                <a:cs typeface="Verdana"/>
              </a:rPr>
              <a:t>V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245" dirty="0">
                <a:solidFill>
                  <a:srgbClr val="16204A"/>
                </a:solidFill>
                <a:latin typeface="Verdana"/>
                <a:cs typeface="Verdana"/>
              </a:rPr>
              <a:t>I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16204A"/>
                </a:solidFill>
                <a:latin typeface="Verdana"/>
                <a:cs typeface="Verdana"/>
              </a:rPr>
              <a:t>T</a:t>
            </a:r>
            <a:r>
              <a:rPr sz="2200" spc="-185" dirty="0">
                <a:solidFill>
                  <a:srgbClr val="16204A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6204A"/>
                </a:solidFill>
                <a:latin typeface="Verdana"/>
                <a:cs typeface="Verdana"/>
              </a:rPr>
              <a:t>Y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9058274" cy="52768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73000" y="3009900"/>
            <a:ext cx="5181600" cy="3652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mk-MK" sz="4800" b="1" dirty="0">
                <a:latin typeface="+mj-lt"/>
              </a:rPr>
              <a:t>Што претставува </a:t>
            </a:r>
            <a:r>
              <a:rPr lang="en-US" sz="4800" b="1" dirty="0">
                <a:latin typeface="+mj-lt"/>
              </a:rPr>
              <a:t>GPDR</a:t>
            </a:r>
            <a:r>
              <a:rPr lang="en-US" sz="4800" b="1" dirty="0" smtClean="0">
                <a:latin typeface="+mj-lt"/>
              </a:rPr>
              <a:t>?</a:t>
            </a:r>
            <a:endParaRPr lang="en-US" sz="4800" b="1" i="1" spc="-65" dirty="0"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600" b="1" spc="-6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mk-MK" sz="4600" b="1" spc="-65" dirty="0" smtClean="0">
                <a:latin typeface="Tahoma"/>
                <a:cs typeface="Tahoma"/>
              </a:rPr>
              <a:t>Партнер</a:t>
            </a:r>
            <a:r>
              <a:rPr lang="en-US" sz="4600" b="1" spc="-65" dirty="0" smtClean="0">
                <a:latin typeface="Tahoma"/>
                <a:cs typeface="Tahoma"/>
              </a:rPr>
              <a:t>: ESSEI</a:t>
            </a:r>
            <a:endParaRPr lang="en-US" sz="4600" b="1" spc="-65" dirty="0">
              <a:latin typeface="Tahoma"/>
              <a:cs typeface="Tahoma"/>
            </a:endParaRPr>
          </a:p>
        </p:txBody>
      </p:sp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16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>
                <a:solidFill>
                  <a:srgbClr val="343433"/>
                </a:solidFill>
                <a:cs typeface="Tahoma"/>
              </a:rPr>
              <a:t>3</a:t>
            </a:r>
            <a:r>
              <a:rPr lang="mk-MK" sz="4800" b="1" spc="-500" dirty="0">
                <a:solidFill>
                  <a:srgbClr val="343433"/>
                </a:solidFill>
                <a:cs typeface="Tahoma"/>
              </a:rPr>
              <a:t>.</a:t>
            </a:r>
            <a:r>
              <a:rPr lang="mk-MK" sz="4800" dirty="0">
                <a:ea typeface="Calibri" panose="020F0502020204030204" pitchFamily="34" charset="0"/>
              </a:rPr>
              <a:t> </a:t>
            </a:r>
            <a:r>
              <a:rPr lang="mk-MK" sz="4800" b="1" dirty="0"/>
              <a:t>Клучни моменти</a:t>
            </a:r>
            <a:endParaRPr lang="mk-MK" altLang="es-ES" sz="4800" dirty="0"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 err="1"/>
              <a:t>Речник</a:t>
            </a:r>
            <a:r>
              <a:rPr lang="en-GB" sz="3600" b="1" dirty="0"/>
              <a:t> и </a:t>
            </a:r>
            <a:r>
              <a:rPr lang="en-GB" sz="3600" b="1" dirty="0" err="1"/>
              <a:t>референтни</a:t>
            </a:r>
            <a:r>
              <a:rPr lang="en-GB" sz="3600" b="1" dirty="0"/>
              <a:t> </a:t>
            </a:r>
            <a:r>
              <a:rPr lang="en-GB" sz="3600" b="1" dirty="0" err="1"/>
              <a:t>термини</a:t>
            </a:r>
            <a:r>
              <a:rPr lang="en-GB" sz="3600" b="1" dirty="0"/>
              <a:t> – </a:t>
            </a:r>
            <a:r>
              <a:rPr lang="en-GB" sz="3600" b="1" dirty="0" err="1"/>
              <a:t>член</a:t>
            </a:r>
            <a:r>
              <a:rPr lang="en-GB" sz="3600" b="1" dirty="0"/>
              <a:t> 4, </a:t>
            </a:r>
            <a:r>
              <a:rPr lang="en-GB" sz="3600" b="1" dirty="0" err="1"/>
              <a:t>Дефиниции</a:t>
            </a:r>
            <a:r>
              <a:rPr lang="en-GB" sz="3600" b="1" dirty="0"/>
              <a:t> (1</a:t>
            </a:r>
            <a:r>
              <a:rPr lang="en-GB" sz="3600" b="1" dirty="0" smtClean="0"/>
              <a:t>)</a:t>
            </a:r>
          </a:p>
          <a:p>
            <a:endParaRPr lang="en-US" sz="4000" dirty="0"/>
          </a:p>
          <a:p>
            <a:pPr algn="just"/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→ </a:t>
            </a:r>
            <a:r>
              <a:rPr lang="en-GB" sz="3200" dirty="0" err="1"/>
              <a:t>Секоја</a:t>
            </a:r>
            <a:r>
              <a:rPr lang="en-GB" sz="3200" dirty="0"/>
              <a:t> </a:t>
            </a:r>
            <a:r>
              <a:rPr lang="en-GB" sz="3200" dirty="0" err="1"/>
              <a:t>информација</a:t>
            </a:r>
            <a:r>
              <a:rPr lang="en-GB" sz="3200" dirty="0"/>
              <a:t> </a:t>
            </a:r>
            <a:r>
              <a:rPr lang="en-GB" sz="3200" dirty="0" err="1"/>
              <a:t>која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однесува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идентификувано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физичко</a:t>
            </a:r>
            <a:r>
              <a:rPr lang="en-GB" sz="3200" dirty="0"/>
              <a:t> </a:t>
            </a:r>
            <a:r>
              <a:rPr lang="en-GB" sz="3200" dirty="0" err="1"/>
              <a:t>лице</a:t>
            </a:r>
            <a:r>
              <a:rPr lang="en-GB" sz="3200" dirty="0"/>
              <a:t> </a:t>
            </a:r>
            <a:r>
              <a:rPr lang="en-GB" sz="3200" dirty="0" err="1"/>
              <a:t>кое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идентификува</a:t>
            </a:r>
            <a:r>
              <a:rPr lang="en-GB" sz="3200" dirty="0"/>
              <a:t> („</a:t>
            </a:r>
            <a:r>
              <a:rPr lang="en-GB" sz="3200" dirty="0" err="1"/>
              <a:t>субјект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“); </a:t>
            </a:r>
            <a:r>
              <a:rPr lang="en-GB" sz="3200" dirty="0" err="1"/>
              <a:t>физичко</a:t>
            </a:r>
            <a:r>
              <a:rPr lang="en-GB" sz="3200" dirty="0"/>
              <a:t> </a:t>
            </a:r>
            <a:r>
              <a:rPr lang="en-GB" sz="3200" dirty="0" err="1"/>
              <a:t>лице</a:t>
            </a:r>
            <a:r>
              <a:rPr lang="en-GB" sz="3200" dirty="0"/>
              <a:t> </a:t>
            </a:r>
            <a:r>
              <a:rPr lang="en-GB" sz="3200" dirty="0" err="1"/>
              <a:t>кое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идентификува</a:t>
            </a:r>
            <a:r>
              <a:rPr lang="en-GB" sz="3200" dirty="0"/>
              <a:t> е </a:t>
            </a:r>
            <a:r>
              <a:rPr lang="en-GB" sz="3200" dirty="0" err="1"/>
              <a:t>она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идентификува</a:t>
            </a:r>
            <a:r>
              <a:rPr lang="en-GB" sz="3200" dirty="0"/>
              <a:t>, </a:t>
            </a:r>
            <a:r>
              <a:rPr lang="en-GB" sz="3200" dirty="0" err="1"/>
              <a:t>директно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индиректно</a:t>
            </a:r>
            <a:r>
              <a:rPr lang="en-GB" sz="3200" dirty="0"/>
              <a:t>, </a:t>
            </a:r>
            <a:r>
              <a:rPr lang="mk-MK" sz="3200" dirty="0"/>
              <a:t>врз основа на референци за идентификување </a:t>
            </a:r>
            <a:r>
              <a:rPr lang="en-GB" sz="3200" dirty="0" err="1"/>
              <a:t>како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име</a:t>
            </a:r>
            <a:r>
              <a:rPr lang="en-GB" sz="3200" dirty="0"/>
              <a:t>, </a:t>
            </a:r>
            <a:r>
              <a:rPr lang="en-GB" sz="3200" dirty="0" err="1"/>
              <a:t>идентификациски</a:t>
            </a:r>
            <a:r>
              <a:rPr lang="en-GB" sz="3200" dirty="0"/>
              <a:t> </a:t>
            </a:r>
            <a:r>
              <a:rPr lang="en-GB" sz="3200" dirty="0" err="1"/>
              <a:t>број</a:t>
            </a:r>
            <a:r>
              <a:rPr lang="en-GB" sz="3200" dirty="0"/>
              <a:t>, </a:t>
            </a:r>
            <a:r>
              <a:rPr lang="en-GB" sz="3200" dirty="0" err="1"/>
              <a:t>податоци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локација</a:t>
            </a:r>
            <a:r>
              <a:rPr lang="en-GB" sz="3200" dirty="0"/>
              <a:t>, </a:t>
            </a:r>
            <a:r>
              <a:rPr lang="en-GB" sz="3200" dirty="0" err="1"/>
              <a:t>онлајн</a:t>
            </a:r>
            <a:r>
              <a:rPr lang="en-GB" sz="3200" dirty="0"/>
              <a:t> </a:t>
            </a:r>
            <a:r>
              <a:rPr lang="en-GB" sz="3200" dirty="0" err="1"/>
              <a:t>идентификатор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еден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повеќе</a:t>
            </a:r>
            <a:r>
              <a:rPr lang="en-GB" sz="3200" dirty="0"/>
              <a:t> </a:t>
            </a:r>
            <a:r>
              <a:rPr lang="en-GB" sz="3200" dirty="0" err="1"/>
              <a:t>фактори</a:t>
            </a:r>
            <a:r>
              <a:rPr lang="en-GB" sz="3200" dirty="0"/>
              <a:t> </a:t>
            </a:r>
            <a:r>
              <a:rPr lang="en-GB" sz="3200" dirty="0" err="1"/>
              <a:t>специфични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физички</a:t>
            </a:r>
            <a:r>
              <a:rPr lang="en-GB" sz="3200" dirty="0"/>
              <a:t>, </a:t>
            </a:r>
            <a:r>
              <a:rPr lang="en-GB" sz="3200" dirty="0" err="1"/>
              <a:t>физиолошки</a:t>
            </a:r>
            <a:r>
              <a:rPr lang="en-GB" sz="3200" dirty="0"/>
              <a:t>, </a:t>
            </a:r>
            <a:r>
              <a:rPr lang="en-GB" sz="3200" dirty="0" err="1"/>
              <a:t>генетски</a:t>
            </a:r>
            <a:r>
              <a:rPr lang="en-GB" sz="3200" dirty="0"/>
              <a:t>, </a:t>
            </a:r>
            <a:r>
              <a:rPr lang="en-GB" sz="3200" dirty="0" err="1"/>
              <a:t>ментален</a:t>
            </a:r>
            <a:r>
              <a:rPr lang="en-GB" sz="3200" dirty="0"/>
              <a:t>, </a:t>
            </a:r>
            <a:r>
              <a:rPr lang="en-GB" sz="3200" dirty="0" err="1"/>
              <a:t>економски</a:t>
            </a:r>
            <a:r>
              <a:rPr lang="en-GB" sz="3200" dirty="0"/>
              <a:t>, </a:t>
            </a:r>
            <a:r>
              <a:rPr lang="en-GB" sz="3200" dirty="0" err="1"/>
              <a:t>културен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социјален</a:t>
            </a:r>
            <a:r>
              <a:rPr lang="en-GB" sz="3200" dirty="0"/>
              <a:t> </a:t>
            </a:r>
            <a:r>
              <a:rPr lang="en-GB" sz="3200" dirty="0" err="1"/>
              <a:t>идентитет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тоа</a:t>
            </a:r>
            <a:r>
              <a:rPr lang="en-GB" sz="3200" dirty="0"/>
              <a:t> </a:t>
            </a:r>
            <a:r>
              <a:rPr lang="en-GB" sz="3200" dirty="0" err="1"/>
              <a:t>физичко</a:t>
            </a:r>
            <a:r>
              <a:rPr lang="en-GB" sz="3200" dirty="0"/>
              <a:t> </a:t>
            </a:r>
            <a:r>
              <a:rPr lang="en-GB" sz="3200" dirty="0" err="1"/>
              <a:t>лице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0446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>
                <a:solidFill>
                  <a:srgbClr val="343433"/>
                </a:solidFill>
                <a:cs typeface="Tahoma"/>
              </a:rPr>
              <a:t>3</a:t>
            </a:r>
            <a:r>
              <a:rPr lang="mk-MK" sz="4800" b="1" spc="-500" dirty="0">
                <a:solidFill>
                  <a:srgbClr val="343433"/>
                </a:solidFill>
                <a:cs typeface="Tahoma"/>
              </a:rPr>
              <a:t>.</a:t>
            </a:r>
            <a:r>
              <a:rPr lang="mk-MK" sz="4800" dirty="0">
                <a:ea typeface="Calibri" panose="020F0502020204030204" pitchFamily="34" charset="0"/>
              </a:rPr>
              <a:t> </a:t>
            </a:r>
            <a:r>
              <a:rPr lang="mk-MK" sz="4800" b="1" dirty="0"/>
              <a:t>Клучни моменти</a:t>
            </a:r>
            <a:endParaRPr lang="mk-MK" altLang="es-ES" sz="4800" dirty="0"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 err="1" smtClean="0"/>
              <a:t>Речник</a:t>
            </a:r>
            <a:r>
              <a:rPr lang="en-GB" sz="3600" b="1" dirty="0" smtClean="0"/>
              <a:t> </a:t>
            </a:r>
            <a:r>
              <a:rPr lang="en-GB" sz="3600" b="1" dirty="0"/>
              <a:t>и </a:t>
            </a:r>
            <a:r>
              <a:rPr lang="en-GB" sz="3600" b="1" dirty="0" err="1"/>
              <a:t>референтни</a:t>
            </a:r>
            <a:r>
              <a:rPr lang="en-GB" sz="3600" b="1" dirty="0"/>
              <a:t> </a:t>
            </a:r>
            <a:r>
              <a:rPr lang="en-GB" sz="3600" b="1" dirty="0" err="1"/>
              <a:t>термини</a:t>
            </a:r>
            <a:r>
              <a:rPr lang="en-GB" sz="3600" b="1" dirty="0"/>
              <a:t> – </a:t>
            </a:r>
            <a:r>
              <a:rPr lang="en-GB" sz="3600" b="1" dirty="0" err="1"/>
              <a:t>член</a:t>
            </a:r>
            <a:r>
              <a:rPr lang="en-GB" sz="3600" b="1" dirty="0"/>
              <a:t> 4, </a:t>
            </a:r>
            <a:r>
              <a:rPr lang="en-GB" sz="3600" b="1" dirty="0" err="1"/>
              <a:t>Дефиниции</a:t>
            </a:r>
            <a:r>
              <a:rPr lang="en-GB" sz="3600" b="1" dirty="0"/>
              <a:t> (2</a:t>
            </a:r>
            <a:r>
              <a:rPr lang="en-GB" sz="3600" b="1" dirty="0" smtClean="0"/>
              <a:t>)</a:t>
            </a:r>
          </a:p>
          <a:p>
            <a:endParaRPr lang="en-US" sz="3600" dirty="0"/>
          </a:p>
          <a:p>
            <a:pPr algn="just"/>
            <a:r>
              <a:rPr lang="en-GB" sz="3200" dirty="0" err="1"/>
              <a:t>Обработка</a:t>
            </a:r>
            <a:r>
              <a:rPr lang="en-GB" sz="3200" dirty="0"/>
              <a:t> → </a:t>
            </a:r>
            <a:r>
              <a:rPr lang="en-GB" sz="3200" dirty="0" err="1"/>
              <a:t>Секоја</a:t>
            </a:r>
            <a:r>
              <a:rPr lang="en-GB" sz="3200" dirty="0"/>
              <a:t> </a:t>
            </a:r>
            <a:r>
              <a:rPr lang="en-GB" sz="3200" dirty="0" err="1"/>
              <a:t>операција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збир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операции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извршуваат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збирки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, </a:t>
            </a:r>
            <a:r>
              <a:rPr lang="en-GB" sz="3200" dirty="0" err="1"/>
              <a:t>без</a:t>
            </a:r>
            <a:r>
              <a:rPr lang="en-GB" sz="3200" dirty="0"/>
              <a:t> </a:t>
            </a:r>
            <a:r>
              <a:rPr lang="en-GB" sz="3200" dirty="0" err="1"/>
              <a:t>разлика</a:t>
            </a:r>
            <a:r>
              <a:rPr lang="en-GB" sz="3200" dirty="0"/>
              <a:t> </a:t>
            </a:r>
            <a:r>
              <a:rPr lang="en-GB" sz="3200" dirty="0" err="1"/>
              <a:t>дали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автоматизирани</a:t>
            </a:r>
            <a:r>
              <a:rPr lang="en-GB" sz="3200" dirty="0"/>
              <a:t> </a:t>
            </a:r>
            <a:r>
              <a:rPr lang="en-GB" sz="3200" dirty="0" err="1"/>
              <a:t>средства</a:t>
            </a:r>
            <a:r>
              <a:rPr lang="en-GB" sz="3200" dirty="0"/>
              <a:t>, </a:t>
            </a:r>
            <a:r>
              <a:rPr lang="en-GB" sz="3200" dirty="0" err="1"/>
              <a:t>како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: </a:t>
            </a:r>
            <a:r>
              <a:rPr lang="en-GB" sz="3200" dirty="0" err="1"/>
              <a:t>собирање</a:t>
            </a:r>
            <a:r>
              <a:rPr lang="en-GB" sz="3200" dirty="0"/>
              <a:t>, </a:t>
            </a:r>
            <a:r>
              <a:rPr lang="en-GB" sz="3200" dirty="0" err="1"/>
              <a:t>снимање</a:t>
            </a:r>
            <a:r>
              <a:rPr lang="en-GB" sz="3200" dirty="0"/>
              <a:t>, </a:t>
            </a:r>
            <a:r>
              <a:rPr lang="en-GB" sz="3200" dirty="0" err="1"/>
              <a:t>организација</a:t>
            </a:r>
            <a:r>
              <a:rPr lang="en-GB" sz="3200" dirty="0"/>
              <a:t>, </a:t>
            </a:r>
            <a:r>
              <a:rPr lang="en-GB" sz="3200" dirty="0" err="1"/>
              <a:t>структурирање</a:t>
            </a:r>
            <a:r>
              <a:rPr lang="en-GB" sz="3200" dirty="0"/>
              <a:t>, </a:t>
            </a:r>
            <a:r>
              <a:rPr lang="en-GB" sz="3200" dirty="0" err="1"/>
              <a:t>складирање</a:t>
            </a:r>
            <a:r>
              <a:rPr lang="en-GB" sz="3200" dirty="0"/>
              <a:t>, </a:t>
            </a:r>
            <a:r>
              <a:rPr lang="en-GB" sz="3200" dirty="0" err="1"/>
              <a:t>прилагодување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измена</a:t>
            </a:r>
            <a:r>
              <a:rPr lang="en-GB" sz="3200" dirty="0"/>
              <a:t>, </a:t>
            </a:r>
            <a:r>
              <a:rPr lang="en-GB" sz="3200" dirty="0" err="1"/>
              <a:t>пронаоѓање</a:t>
            </a:r>
            <a:r>
              <a:rPr lang="en-GB" sz="3200" dirty="0"/>
              <a:t>, </a:t>
            </a:r>
            <a:r>
              <a:rPr lang="en-GB" sz="3200" dirty="0" err="1"/>
              <a:t>консултација</a:t>
            </a:r>
            <a:r>
              <a:rPr lang="en-GB" sz="3200" dirty="0"/>
              <a:t>, </a:t>
            </a:r>
            <a:r>
              <a:rPr lang="en-GB" sz="3200" dirty="0" err="1"/>
              <a:t>употреба</a:t>
            </a:r>
            <a:r>
              <a:rPr lang="en-GB" sz="3200" dirty="0"/>
              <a:t> , </a:t>
            </a:r>
            <a:r>
              <a:rPr lang="en-GB" sz="3200" dirty="0" err="1"/>
              <a:t>откривање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пренос</a:t>
            </a:r>
            <a:r>
              <a:rPr lang="en-GB" sz="3200" dirty="0"/>
              <a:t>, </a:t>
            </a:r>
            <a:r>
              <a:rPr lang="en-GB" sz="3200" dirty="0" err="1"/>
              <a:t>ширење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друг</a:t>
            </a:r>
            <a:r>
              <a:rPr lang="en-GB" sz="3200" dirty="0"/>
              <a:t> </a:t>
            </a:r>
            <a:r>
              <a:rPr lang="en-GB" sz="3200" dirty="0" err="1"/>
              <a:t>начин</a:t>
            </a:r>
            <a:r>
              <a:rPr lang="en-GB" sz="3200" dirty="0"/>
              <a:t> </a:t>
            </a:r>
            <a:r>
              <a:rPr lang="en-GB" sz="3200" dirty="0" err="1"/>
              <a:t>ставање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располагање</a:t>
            </a:r>
            <a:r>
              <a:rPr lang="en-GB" sz="3200" dirty="0"/>
              <a:t>, </a:t>
            </a:r>
            <a:r>
              <a:rPr lang="en-GB" sz="3200" dirty="0" err="1"/>
              <a:t>усогласување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комбинација</a:t>
            </a:r>
            <a:r>
              <a:rPr lang="en-GB" sz="3200" dirty="0"/>
              <a:t>, </a:t>
            </a:r>
            <a:r>
              <a:rPr lang="en-GB" sz="3200" dirty="0" err="1"/>
              <a:t>ограничување</a:t>
            </a:r>
            <a:r>
              <a:rPr lang="en-GB" sz="3200" dirty="0"/>
              <a:t>, </a:t>
            </a:r>
            <a:r>
              <a:rPr lang="en-GB" sz="3200" dirty="0" err="1"/>
              <a:t>бришење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уништување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0294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>
                <a:solidFill>
                  <a:srgbClr val="343433"/>
                </a:solidFill>
                <a:cs typeface="Tahoma"/>
              </a:rPr>
              <a:t>3</a:t>
            </a:r>
            <a:r>
              <a:rPr lang="mk-MK" sz="4800" b="1" spc="-500" dirty="0">
                <a:solidFill>
                  <a:srgbClr val="343433"/>
                </a:solidFill>
                <a:cs typeface="Tahoma"/>
              </a:rPr>
              <a:t>.</a:t>
            </a:r>
            <a:r>
              <a:rPr lang="mk-MK" sz="4800" dirty="0">
                <a:ea typeface="Calibri" panose="020F0502020204030204" pitchFamily="34" charset="0"/>
              </a:rPr>
              <a:t> </a:t>
            </a:r>
            <a:r>
              <a:rPr lang="mk-MK" sz="4800" b="1" dirty="0"/>
              <a:t>Клучни моменти</a:t>
            </a:r>
            <a:endParaRPr lang="mk-MK" altLang="es-ES" sz="4800" dirty="0"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600" b="1" dirty="0" err="1"/>
              <a:t>Речник</a:t>
            </a:r>
            <a:r>
              <a:rPr lang="en-GB" sz="3600" b="1" dirty="0"/>
              <a:t> и </a:t>
            </a:r>
            <a:r>
              <a:rPr lang="en-GB" sz="3600" b="1" dirty="0" err="1"/>
              <a:t>референтни</a:t>
            </a:r>
            <a:r>
              <a:rPr lang="en-GB" sz="3600" b="1" dirty="0"/>
              <a:t> </a:t>
            </a:r>
            <a:r>
              <a:rPr lang="en-GB" sz="3600" b="1" dirty="0" err="1"/>
              <a:t>термини</a:t>
            </a:r>
            <a:r>
              <a:rPr lang="en-GB" sz="3600" b="1" dirty="0"/>
              <a:t> – </a:t>
            </a:r>
            <a:r>
              <a:rPr lang="en-GB" sz="3600" b="1" dirty="0" err="1"/>
              <a:t>член</a:t>
            </a:r>
            <a:r>
              <a:rPr lang="en-GB" sz="3600" b="1" dirty="0"/>
              <a:t> 4, </a:t>
            </a:r>
            <a:r>
              <a:rPr lang="en-GB" sz="3600" b="1" dirty="0" err="1"/>
              <a:t>Дефиниции</a:t>
            </a:r>
            <a:r>
              <a:rPr lang="en-GB" sz="3600" b="1" dirty="0"/>
              <a:t> (3, 4</a:t>
            </a:r>
            <a:r>
              <a:rPr lang="en-GB" sz="3600" b="1" dirty="0" smtClean="0"/>
              <a:t>)</a:t>
            </a:r>
          </a:p>
          <a:p>
            <a:pPr algn="just">
              <a:defRPr/>
            </a:pPr>
            <a:endParaRPr lang="en-GB" sz="3600" b="1" dirty="0" smtClean="0"/>
          </a:p>
          <a:p>
            <a:pPr algn="just"/>
            <a:r>
              <a:rPr lang="en-GB" sz="3200" dirty="0" err="1"/>
              <a:t>Ограничување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обработката</a:t>
            </a:r>
            <a:r>
              <a:rPr lang="en-GB" sz="3200" dirty="0"/>
              <a:t> → </a:t>
            </a:r>
            <a:r>
              <a:rPr lang="en-GB" sz="3200" dirty="0" err="1"/>
              <a:t>Обележување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зачуваните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цел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ограничи</a:t>
            </a:r>
            <a:r>
              <a:rPr lang="en-GB" sz="3200" dirty="0"/>
              <a:t> </a:t>
            </a:r>
            <a:r>
              <a:rPr lang="en-GB" sz="3200" dirty="0" err="1"/>
              <a:t>нивната</a:t>
            </a:r>
            <a:r>
              <a:rPr lang="en-GB" sz="3200" dirty="0"/>
              <a:t> </a:t>
            </a:r>
            <a:r>
              <a:rPr lang="en-GB" sz="3200" dirty="0" err="1"/>
              <a:t>обработка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иднина</a:t>
            </a:r>
            <a:r>
              <a:rPr lang="en-GB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 </a:t>
            </a:r>
            <a:endParaRPr lang="en-US" sz="3200" dirty="0"/>
          </a:p>
          <a:p>
            <a:pPr algn="just"/>
            <a:r>
              <a:rPr lang="en-GB" sz="3200" dirty="0" err="1"/>
              <a:t>Профилирање</a:t>
            </a:r>
            <a:r>
              <a:rPr lang="en-GB" sz="3200" dirty="0"/>
              <a:t> → </a:t>
            </a:r>
            <a:r>
              <a:rPr lang="en-GB" sz="3200" dirty="0" err="1"/>
              <a:t>Секој</a:t>
            </a:r>
            <a:r>
              <a:rPr lang="en-GB" sz="3200" dirty="0"/>
              <a:t> </a:t>
            </a:r>
            <a:r>
              <a:rPr lang="en-GB" sz="3200" dirty="0" err="1"/>
              <a:t>облик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автоматизирана</a:t>
            </a:r>
            <a:r>
              <a:rPr lang="en-GB" sz="3200" dirty="0"/>
              <a:t> </a:t>
            </a:r>
            <a:r>
              <a:rPr lang="en-GB" sz="3200" dirty="0" err="1"/>
              <a:t>обработка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состои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употреба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проценка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одредени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аспекти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однесуваат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физичко</a:t>
            </a:r>
            <a:r>
              <a:rPr lang="en-GB" sz="3200" dirty="0"/>
              <a:t> </a:t>
            </a:r>
            <a:r>
              <a:rPr lang="en-GB" sz="3200" dirty="0" err="1"/>
              <a:t>лице</a:t>
            </a:r>
            <a:r>
              <a:rPr lang="en-GB" sz="3200" dirty="0"/>
              <a:t>, </a:t>
            </a:r>
            <a:r>
              <a:rPr lang="en-GB" sz="3200" dirty="0" err="1"/>
              <a:t>особено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анализа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предвидување</a:t>
            </a:r>
            <a:r>
              <a:rPr lang="en-GB" sz="3200" dirty="0"/>
              <a:t> </a:t>
            </a:r>
            <a:r>
              <a:rPr lang="en-GB" sz="3200" dirty="0" err="1"/>
              <a:t>аспекти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однесуваат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работата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тоа</a:t>
            </a:r>
            <a:r>
              <a:rPr lang="en-GB" sz="3200" dirty="0"/>
              <a:t> </a:t>
            </a:r>
            <a:r>
              <a:rPr lang="en-GB" sz="3200" dirty="0" err="1"/>
              <a:t>физичко</a:t>
            </a:r>
            <a:r>
              <a:rPr lang="en-GB" sz="3200" dirty="0"/>
              <a:t> </a:t>
            </a:r>
            <a:r>
              <a:rPr lang="en-GB" sz="3200" dirty="0" err="1"/>
              <a:t>лице</a:t>
            </a:r>
            <a:r>
              <a:rPr lang="en-GB" sz="3200" dirty="0"/>
              <a:t>, </a:t>
            </a:r>
            <a:r>
              <a:rPr lang="en-GB" sz="3200" dirty="0" err="1"/>
              <a:t>економската</a:t>
            </a:r>
            <a:r>
              <a:rPr lang="en-GB" sz="3200" dirty="0"/>
              <a:t> </a:t>
            </a:r>
            <a:r>
              <a:rPr lang="en-GB" sz="3200" dirty="0" err="1"/>
              <a:t>состојба</a:t>
            </a:r>
            <a:r>
              <a:rPr lang="en-GB" sz="3200" dirty="0"/>
              <a:t>, </a:t>
            </a:r>
            <a:r>
              <a:rPr lang="en-GB" sz="3200" dirty="0" err="1"/>
              <a:t>здравјето</a:t>
            </a:r>
            <a:r>
              <a:rPr lang="en-GB" sz="3200" dirty="0"/>
              <a:t>, </a:t>
            </a:r>
            <a:r>
              <a:rPr lang="en-GB" sz="3200" dirty="0" err="1"/>
              <a:t>личните</a:t>
            </a:r>
            <a:r>
              <a:rPr lang="en-GB" sz="3200" dirty="0"/>
              <a:t> </a:t>
            </a:r>
            <a:r>
              <a:rPr lang="en-GB" sz="3200" dirty="0" err="1"/>
              <a:t>преференци</a:t>
            </a:r>
            <a:r>
              <a:rPr lang="en-GB" sz="3200" dirty="0"/>
              <a:t> , </a:t>
            </a:r>
            <a:r>
              <a:rPr lang="en-GB" sz="3200" dirty="0" err="1"/>
              <a:t>интереси</a:t>
            </a:r>
            <a:r>
              <a:rPr lang="en-GB" sz="3200" dirty="0"/>
              <a:t>, </a:t>
            </a:r>
            <a:r>
              <a:rPr lang="en-GB" sz="3200" dirty="0" err="1"/>
              <a:t>сигурност</a:t>
            </a:r>
            <a:r>
              <a:rPr lang="en-GB" sz="3200" dirty="0"/>
              <a:t>, </a:t>
            </a:r>
            <a:r>
              <a:rPr lang="en-GB" sz="3200" dirty="0" err="1"/>
              <a:t>однесување</a:t>
            </a:r>
            <a:r>
              <a:rPr lang="en-GB" sz="3200" dirty="0"/>
              <a:t>, </a:t>
            </a:r>
            <a:r>
              <a:rPr lang="en-GB" sz="3200" dirty="0" err="1"/>
              <a:t>локација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движења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906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>
                <a:solidFill>
                  <a:srgbClr val="343433"/>
                </a:solidFill>
                <a:cs typeface="Tahoma"/>
              </a:rPr>
              <a:t>3</a:t>
            </a:r>
            <a:r>
              <a:rPr lang="mk-MK" sz="4800" b="1" spc="-500" dirty="0">
                <a:solidFill>
                  <a:srgbClr val="343433"/>
                </a:solidFill>
                <a:cs typeface="Tahoma"/>
              </a:rPr>
              <a:t>.</a:t>
            </a:r>
            <a:r>
              <a:rPr lang="mk-MK" sz="4800" dirty="0">
                <a:ea typeface="Calibri" panose="020F0502020204030204" pitchFamily="34" charset="0"/>
              </a:rPr>
              <a:t> </a:t>
            </a:r>
            <a:r>
              <a:rPr lang="mk-MK" sz="4800" b="1" dirty="0"/>
              <a:t>Клучни моменти</a:t>
            </a:r>
            <a:endParaRPr lang="mk-MK" altLang="es-ES" sz="4800" dirty="0"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200" b="1" dirty="0" err="1"/>
              <a:t>Речник</a:t>
            </a:r>
            <a:r>
              <a:rPr lang="en-GB" sz="3200" b="1" dirty="0"/>
              <a:t> и </a:t>
            </a:r>
            <a:r>
              <a:rPr lang="en-GB" sz="3200" b="1" dirty="0" err="1"/>
              <a:t>референтни</a:t>
            </a:r>
            <a:r>
              <a:rPr lang="en-GB" sz="3200" b="1" dirty="0"/>
              <a:t> </a:t>
            </a:r>
            <a:r>
              <a:rPr lang="en-GB" sz="3200" b="1" dirty="0" err="1"/>
              <a:t>термини</a:t>
            </a:r>
            <a:r>
              <a:rPr lang="en-GB" sz="3200" b="1" dirty="0"/>
              <a:t> – </a:t>
            </a:r>
            <a:r>
              <a:rPr lang="en-GB" sz="3200" b="1" dirty="0" err="1"/>
              <a:t>член</a:t>
            </a:r>
            <a:r>
              <a:rPr lang="en-GB" sz="3200" b="1" dirty="0"/>
              <a:t> 4, </a:t>
            </a:r>
            <a:r>
              <a:rPr lang="en-GB" sz="3200" b="1" dirty="0" err="1"/>
              <a:t>Дефиниции</a:t>
            </a:r>
            <a:r>
              <a:rPr lang="en-GB" sz="3200" b="1" dirty="0"/>
              <a:t> (7, 8</a:t>
            </a:r>
            <a:r>
              <a:rPr lang="en-GB" sz="3200" b="1" dirty="0" smtClean="0"/>
              <a:t>)</a:t>
            </a:r>
          </a:p>
          <a:p>
            <a:pPr algn="just">
              <a:defRPr/>
            </a:pPr>
            <a:endParaRPr lang="en-GB" sz="3200" b="1" dirty="0" smtClean="0"/>
          </a:p>
          <a:p>
            <a:pPr algn="just"/>
            <a:r>
              <a:rPr lang="en-GB" sz="3200" dirty="0" err="1"/>
              <a:t>Контролор</a:t>
            </a:r>
            <a:r>
              <a:rPr lang="en-GB" sz="3200" dirty="0"/>
              <a:t> → </a:t>
            </a:r>
            <a:r>
              <a:rPr lang="en-GB" sz="3200" dirty="0" err="1"/>
              <a:t>Физичко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правно</a:t>
            </a:r>
            <a:r>
              <a:rPr lang="en-GB" sz="3200" dirty="0"/>
              <a:t> </a:t>
            </a:r>
            <a:r>
              <a:rPr lang="en-GB" sz="3200" dirty="0" err="1"/>
              <a:t>лице</a:t>
            </a:r>
            <a:r>
              <a:rPr lang="en-GB" sz="3200" dirty="0"/>
              <a:t>, </a:t>
            </a:r>
            <a:r>
              <a:rPr lang="en-GB" sz="3200" dirty="0" err="1"/>
              <a:t>јавен</a:t>
            </a:r>
            <a:r>
              <a:rPr lang="en-GB" sz="3200" dirty="0"/>
              <a:t> </a:t>
            </a:r>
            <a:r>
              <a:rPr lang="en-GB" sz="3200" dirty="0" err="1"/>
              <a:t>орган</a:t>
            </a:r>
            <a:r>
              <a:rPr lang="en-GB" sz="3200" dirty="0"/>
              <a:t>, </a:t>
            </a:r>
            <a:r>
              <a:rPr lang="en-GB" sz="3200" dirty="0" err="1"/>
              <a:t>агенција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друго</a:t>
            </a:r>
            <a:r>
              <a:rPr lang="en-GB" sz="3200" dirty="0"/>
              <a:t> </a:t>
            </a:r>
            <a:r>
              <a:rPr lang="en-GB" sz="3200" dirty="0" err="1"/>
              <a:t>тело</a:t>
            </a:r>
            <a:r>
              <a:rPr lang="en-GB" sz="3200" dirty="0"/>
              <a:t> </a:t>
            </a:r>
            <a:r>
              <a:rPr lang="en-GB" sz="3200" dirty="0" err="1"/>
              <a:t>кое</a:t>
            </a:r>
            <a:r>
              <a:rPr lang="en-GB" sz="3200" dirty="0"/>
              <a:t> </a:t>
            </a:r>
            <a:r>
              <a:rPr lang="en-GB" sz="3200" dirty="0" err="1"/>
              <a:t>сам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заедно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други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утврдува</a:t>
            </a:r>
            <a:r>
              <a:rPr lang="en-GB" sz="3200" dirty="0"/>
              <a:t> </a:t>
            </a:r>
            <a:r>
              <a:rPr lang="en-GB" sz="3200" dirty="0" err="1"/>
              <a:t>целите</a:t>
            </a:r>
            <a:r>
              <a:rPr lang="en-GB" sz="3200" dirty="0"/>
              <a:t> и </a:t>
            </a:r>
            <a:r>
              <a:rPr lang="en-GB" sz="3200" dirty="0" err="1"/>
              <a:t>начините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обработка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личните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; </a:t>
            </a:r>
            <a:r>
              <a:rPr lang="en-GB" sz="3200" dirty="0" err="1"/>
              <a:t>кога</a:t>
            </a:r>
            <a:r>
              <a:rPr lang="en-GB" sz="3200" dirty="0"/>
              <a:t> </a:t>
            </a:r>
            <a:r>
              <a:rPr lang="en-GB" sz="3200" dirty="0" err="1"/>
              <a:t>целите</a:t>
            </a:r>
            <a:r>
              <a:rPr lang="en-GB" sz="3200" dirty="0"/>
              <a:t> и </a:t>
            </a:r>
            <a:r>
              <a:rPr lang="en-GB" sz="3200" dirty="0" err="1"/>
              <a:t>средствата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таква</a:t>
            </a:r>
            <a:r>
              <a:rPr lang="en-GB" sz="3200" dirty="0"/>
              <a:t> </a:t>
            </a:r>
            <a:r>
              <a:rPr lang="en-GB" sz="3200" dirty="0" err="1"/>
              <a:t>обработка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утврдени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законодавството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Унијата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земјата-членка</a:t>
            </a:r>
            <a:r>
              <a:rPr lang="en-GB" sz="3200" dirty="0"/>
              <a:t>, </a:t>
            </a:r>
            <a:r>
              <a:rPr lang="en-GB" sz="3200" dirty="0" err="1"/>
              <a:t>контролорот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специфичните</a:t>
            </a:r>
            <a:r>
              <a:rPr lang="en-GB" sz="3200" dirty="0"/>
              <a:t> </a:t>
            </a:r>
            <a:r>
              <a:rPr lang="en-GB" sz="3200" dirty="0" err="1"/>
              <a:t>критериуми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негово</a:t>
            </a:r>
            <a:r>
              <a:rPr lang="en-GB" sz="3200" dirty="0"/>
              <a:t> </a:t>
            </a:r>
            <a:r>
              <a:rPr lang="en-GB" sz="3200" dirty="0" err="1"/>
              <a:t>назначување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предвидат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законодавството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Унијата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земјата-членка</a:t>
            </a:r>
            <a:r>
              <a:rPr lang="en-GB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 </a:t>
            </a:r>
            <a:endParaRPr lang="en-US" sz="3200" dirty="0"/>
          </a:p>
          <a:p>
            <a:pPr algn="just"/>
            <a:r>
              <a:rPr lang="en-GB" sz="3200" dirty="0" err="1"/>
              <a:t>Обработувач</a:t>
            </a:r>
            <a:r>
              <a:rPr lang="en-GB" sz="3200" dirty="0"/>
              <a:t> → </a:t>
            </a:r>
            <a:r>
              <a:rPr lang="en-GB" sz="3200" dirty="0" err="1"/>
              <a:t>Физичко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правно</a:t>
            </a:r>
            <a:r>
              <a:rPr lang="en-GB" sz="3200" dirty="0"/>
              <a:t> </a:t>
            </a:r>
            <a:r>
              <a:rPr lang="en-GB" sz="3200" dirty="0" err="1"/>
              <a:t>лице</a:t>
            </a:r>
            <a:r>
              <a:rPr lang="en-GB" sz="3200" dirty="0"/>
              <a:t>, </a:t>
            </a:r>
            <a:r>
              <a:rPr lang="en-GB" sz="3200" dirty="0" err="1"/>
              <a:t>јавен</a:t>
            </a:r>
            <a:r>
              <a:rPr lang="en-GB" sz="3200" dirty="0"/>
              <a:t> </a:t>
            </a:r>
            <a:r>
              <a:rPr lang="en-GB" sz="3200" dirty="0" err="1"/>
              <a:t>орган</a:t>
            </a:r>
            <a:r>
              <a:rPr lang="en-GB" sz="3200" dirty="0"/>
              <a:t>, </a:t>
            </a:r>
            <a:r>
              <a:rPr lang="en-GB" sz="3200" dirty="0" err="1"/>
              <a:t>агенција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друго</a:t>
            </a:r>
            <a:r>
              <a:rPr lang="en-GB" sz="3200" dirty="0"/>
              <a:t> </a:t>
            </a:r>
            <a:r>
              <a:rPr lang="en-GB" sz="3200" dirty="0" err="1"/>
              <a:t>тело</a:t>
            </a:r>
            <a:r>
              <a:rPr lang="en-GB" sz="3200" dirty="0"/>
              <a:t> </a:t>
            </a:r>
            <a:r>
              <a:rPr lang="en-GB" sz="3200" dirty="0" err="1"/>
              <a:t>кое</a:t>
            </a:r>
            <a:r>
              <a:rPr lang="en-GB" sz="3200" dirty="0"/>
              <a:t> </a:t>
            </a:r>
            <a:r>
              <a:rPr lang="en-GB" sz="3200" dirty="0" err="1"/>
              <a:t>обработува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име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контролорот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0294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>
                <a:solidFill>
                  <a:srgbClr val="343433"/>
                </a:solidFill>
                <a:cs typeface="Tahoma"/>
              </a:rPr>
              <a:t>3</a:t>
            </a:r>
            <a:r>
              <a:rPr lang="mk-MK" sz="4800" b="1" spc="-500" dirty="0">
                <a:solidFill>
                  <a:srgbClr val="343433"/>
                </a:solidFill>
                <a:cs typeface="Tahoma"/>
              </a:rPr>
              <a:t>.</a:t>
            </a:r>
            <a:r>
              <a:rPr lang="mk-MK" sz="4800" dirty="0">
                <a:ea typeface="Calibri" panose="020F0502020204030204" pitchFamily="34" charset="0"/>
              </a:rPr>
              <a:t> </a:t>
            </a:r>
            <a:r>
              <a:rPr lang="mk-MK" sz="4800" b="1" dirty="0"/>
              <a:t>Клучни моменти</a:t>
            </a:r>
            <a:endParaRPr lang="mk-MK" altLang="es-ES" sz="4800" dirty="0"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600" b="1" dirty="0" err="1"/>
              <a:t>Речник</a:t>
            </a:r>
            <a:r>
              <a:rPr lang="en-GB" sz="3600" b="1" dirty="0"/>
              <a:t> и </a:t>
            </a:r>
            <a:r>
              <a:rPr lang="en-GB" sz="3600" b="1" dirty="0" err="1"/>
              <a:t>референтни</a:t>
            </a:r>
            <a:r>
              <a:rPr lang="en-GB" sz="3600" b="1" dirty="0"/>
              <a:t> </a:t>
            </a:r>
            <a:r>
              <a:rPr lang="en-GB" sz="3600" b="1" dirty="0" err="1"/>
              <a:t>термини</a:t>
            </a:r>
            <a:r>
              <a:rPr lang="en-GB" sz="3600" b="1" dirty="0"/>
              <a:t> – </a:t>
            </a:r>
            <a:r>
              <a:rPr lang="en-GB" sz="3600" b="1" dirty="0" err="1"/>
              <a:t>член</a:t>
            </a:r>
            <a:r>
              <a:rPr lang="en-GB" sz="3600" b="1" dirty="0"/>
              <a:t> 4, </a:t>
            </a:r>
            <a:r>
              <a:rPr lang="en-GB" sz="3600" b="1" dirty="0" err="1"/>
              <a:t>Дефиниции</a:t>
            </a:r>
            <a:r>
              <a:rPr lang="en-GB" sz="3600" b="1" dirty="0"/>
              <a:t> (11, 12</a:t>
            </a:r>
            <a:r>
              <a:rPr lang="en-GB" sz="3600" b="1" dirty="0" smtClean="0"/>
              <a:t>)</a:t>
            </a:r>
          </a:p>
          <a:p>
            <a:pPr algn="just">
              <a:defRPr/>
            </a:pPr>
            <a:endParaRPr lang="en-GB" sz="3600" b="1" dirty="0" smtClean="0"/>
          </a:p>
          <a:p>
            <a:pPr algn="just"/>
            <a:r>
              <a:rPr lang="en-GB" sz="3200" dirty="0" err="1"/>
              <a:t>Согласност</a:t>
            </a:r>
            <a:r>
              <a:rPr lang="en-GB" sz="3200" dirty="0"/>
              <a:t> → </a:t>
            </a:r>
            <a:r>
              <a:rPr lang="en-GB" sz="3200" dirty="0" err="1"/>
              <a:t>Секое</a:t>
            </a:r>
            <a:r>
              <a:rPr lang="en-GB" sz="3200" dirty="0"/>
              <a:t> </a:t>
            </a:r>
            <a:r>
              <a:rPr lang="en-GB" sz="3200" dirty="0" err="1"/>
              <a:t>слободно</a:t>
            </a:r>
            <a:r>
              <a:rPr lang="en-GB" sz="3200" dirty="0"/>
              <a:t> </a:t>
            </a:r>
            <a:r>
              <a:rPr lang="en-GB" sz="3200" dirty="0" err="1"/>
              <a:t>дадено</a:t>
            </a:r>
            <a:r>
              <a:rPr lang="en-GB" sz="3200" dirty="0"/>
              <a:t>, </a:t>
            </a:r>
            <a:r>
              <a:rPr lang="en-GB" sz="3200" dirty="0" err="1"/>
              <a:t>специфично</a:t>
            </a:r>
            <a:r>
              <a:rPr lang="en-GB" sz="3200" dirty="0"/>
              <a:t>, </a:t>
            </a:r>
            <a:r>
              <a:rPr lang="en-GB" sz="3200" dirty="0" err="1"/>
              <a:t>информирано</a:t>
            </a:r>
            <a:r>
              <a:rPr lang="en-GB" sz="3200" dirty="0"/>
              <a:t> и </a:t>
            </a:r>
            <a:r>
              <a:rPr lang="en-GB" sz="3200" dirty="0" err="1"/>
              <a:t>недвосмислено</a:t>
            </a:r>
            <a:r>
              <a:rPr lang="en-GB" sz="3200" dirty="0"/>
              <a:t> </a:t>
            </a:r>
            <a:r>
              <a:rPr lang="en-GB" sz="3200" dirty="0" err="1"/>
              <a:t>укажување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желбите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субјектот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податоците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тој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таа</a:t>
            </a:r>
            <a:r>
              <a:rPr lang="en-GB" sz="3200" dirty="0"/>
              <a:t>,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изјава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јасна</a:t>
            </a:r>
            <a:r>
              <a:rPr lang="en-GB" sz="3200" dirty="0"/>
              <a:t> </a:t>
            </a:r>
            <a:r>
              <a:rPr lang="mk-MK" sz="3200" dirty="0"/>
              <a:t>потврдна </a:t>
            </a:r>
            <a:r>
              <a:rPr lang="en-GB" sz="3200" dirty="0" err="1"/>
              <a:t>акција</a:t>
            </a:r>
            <a:r>
              <a:rPr lang="en-GB" sz="3200" dirty="0"/>
              <a:t>, </a:t>
            </a:r>
            <a:r>
              <a:rPr lang="en-GB" sz="3200" dirty="0" err="1"/>
              <a:t>означува</a:t>
            </a:r>
            <a:r>
              <a:rPr lang="en-GB" sz="3200" dirty="0"/>
              <a:t> </a:t>
            </a:r>
            <a:r>
              <a:rPr lang="en-GB" sz="3200" dirty="0" err="1"/>
              <a:t>согласност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обработката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личните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однесуваат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него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неа</a:t>
            </a:r>
            <a:r>
              <a:rPr lang="en-GB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 </a:t>
            </a:r>
            <a:endParaRPr lang="en-US" sz="3200" dirty="0"/>
          </a:p>
          <a:p>
            <a:pPr algn="just"/>
            <a:r>
              <a:rPr lang="en-GB" sz="3200" dirty="0" err="1"/>
              <a:t>Прекршување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→ </a:t>
            </a:r>
            <a:r>
              <a:rPr lang="en-GB" sz="3200" dirty="0" err="1"/>
              <a:t>Прекршување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безбедноста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доведува</a:t>
            </a:r>
            <a:r>
              <a:rPr lang="en-GB" sz="3200" dirty="0"/>
              <a:t> </a:t>
            </a:r>
            <a:r>
              <a:rPr lang="en-GB" sz="3200" dirty="0" err="1"/>
              <a:t>до</a:t>
            </a:r>
            <a:r>
              <a:rPr lang="en-GB" sz="3200" dirty="0"/>
              <a:t> </a:t>
            </a:r>
            <a:r>
              <a:rPr lang="en-GB" sz="3200" dirty="0" err="1"/>
              <a:t>случајно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незаконско</a:t>
            </a:r>
            <a:r>
              <a:rPr lang="en-GB" sz="3200" dirty="0"/>
              <a:t> </a:t>
            </a:r>
            <a:r>
              <a:rPr lang="en-GB" sz="3200" dirty="0" err="1"/>
              <a:t>уништување</a:t>
            </a:r>
            <a:r>
              <a:rPr lang="en-GB" sz="3200" dirty="0"/>
              <a:t>, </a:t>
            </a:r>
            <a:r>
              <a:rPr lang="en-GB" sz="3200" dirty="0" err="1"/>
              <a:t>губење</a:t>
            </a:r>
            <a:r>
              <a:rPr lang="en-GB" sz="3200" dirty="0"/>
              <a:t>, </a:t>
            </a:r>
            <a:r>
              <a:rPr lang="en-GB" sz="3200" dirty="0" err="1"/>
              <a:t>менување</a:t>
            </a:r>
            <a:r>
              <a:rPr lang="en-GB" sz="3200" dirty="0"/>
              <a:t>, </a:t>
            </a:r>
            <a:r>
              <a:rPr lang="en-GB" sz="3200" dirty="0" err="1"/>
              <a:t>неовластено</a:t>
            </a:r>
            <a:r>
              <a:rPr lang="en-GB" sz="3200" dirty="0"/>
              <a:t> </a:t>
            </a:r>
            <a:r>
              <a:rPr lang="en-GB" sz="3200" dirty="0" err="1"/>
              <a:t>откривање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пристап</a:t>
            </a:r>
            <a:r>
              <a:rPr lang="en-GB" sz="3200" dirty="0"/>
              <a:t> </a:t>
            </a:r>
            <a:r>
              <a:rPr lang="en-GB" sz="3200" dirty="0" err="1"/>
              <a:t>до</a:t>
            </a:r>
            <a:r>
              <a:rPr lang="en-GB" sz="3200" dirty="0"/>
              <a:t> </a:t>
            </a:r>
            <a:r>
              <a:rPr lang="en-GB" sz="3200" dirty="0" err="1"/>
              <a:t>личните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</a:t>
            </a:r>
            <a:r>
              <a:rPr lang="en-GB" sz="3200" dirty="0" err="1"/>
              <a:t>пренесени</a:t>
            </a:r>
            <a:r>
              <a:rPr lang="en-GB" sz="3200" dirty="0"/>
              <a:t>, </a:t>
            </a:r>
            <a:r>
              <a:rPr lang="en-GB" sz="3200" dirty="0" err="1"/>
              <a:t>складирани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обработени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друг</a:t>
            </a:r>
            <a:r>
              <a:rPr lang="en-GB" sz="3200" dirty="0"/>
              <a:t> </a:t>
            </a:r>
            <a:r>
              <a:rPr lang="en-GB" sz="3200" dirty="0" err="1"/>
              <a:t>начин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537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>
                <a:solidFill>
                  <a:srgbClr val="343433"/>
                </a:solidFill>
                <a:cs typeface="Tahoma"/>
              </a:rPr>
              <a:t>3</a:t>
            </a:r>
            <a:r>
              <a:rPr lang="mk-MK" sz="4800" b="1" spc="-500" dirty="0">
                <a:solidFill>
                  <a:srgbClr val="343433"/>
                </a:solidFill>
                <a:cs typeface="Tahoma"/>
              </a:rPr>
              <a:t>.</a:t>
            </a:r>
            <a:r>
              <a:rPr lang="mk-MK" sz="4800" dirty="0">
                <a:ea typeface="Calibri" panose="020F0502020204030204" pitchFamily="34" charset="0"/>
              </a:rPr>
              <a:t> </a:t>
            </a:r>
            <a:r>
              <a:rPr lang="mk-MK" sz="4800" b="1" dirty="0"/>
              <a:t>Клучни моменти</a:t>
            </a:r>
            <a:endParaRPr lang="mk-MK" altLang="es-ES" sz="4800" dirty="0"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600" b="1" dirty="0" err="1"/>
              <a:t>Седум</a:t>
            </a:r>
            <a:r>
              <a:rPr lang="en-GB" sz="3600" b="1" dirty="0"/>
              <a:t> </a:t>
            </a:r>
            <a:r>
              <a:rPr lang="en-GB" sz="3600" b="1" dirty="0" err="1"/>
              <a:t>принципи</a:t>
            </a:r>
            <a:r>
              <a:rPr lang="en-GB" sz="3600" b="1" dirty="0"/>
              <a:t> </a:t>
            </a:r>
            <a:r>
              <a:rPr lang="en-GB" sz="3600" b="1" dirty="0" err="1"/>
              <a:t>за</a:t>
            </a:r>
            <a:r>
              <a:rPr lang="en-GB" sz="3600" b="1" dirty="0"/>
              <a:t> </a:t>
            </a:r>
            <a:r>
              <a:rPr lang="en-GB" sz="3600" b="1" dirty="0" err="1"/>
              <a:t>заштита</a:t>
            </a:r>
            <a:r>
              <a:rPr lang="en-GB" sz="3600" b="1" dirty="0"/>
              <a:t> </a:t>
            </a:r>
            <a:r>
              <a:rPr lang="en-GB" sz="3600" b="1" dirty="0" err="1"/>
              <a:t>на</a:t>
            </a:r>
            <a:r>
              <a:rPr lang="en-GB" sz="3600" b="1" dirty="0"/>
              <a:t> </a:t>
            </a:r>
            <a:r>
              <a:rPr lang="en-GB" sz="3600" b="1" dirty="0" err="1"/>
              <a:t>податоците</a:t>
            </a:r>
            <a:r>
              <a:rPr lang="en-GB" sz="3600" b="1" dirty="0"/>
              <a:t> – </a:t>
            </a:r>
            <a:r>
              <a:rPr lang="en-GB" sz="3600" b="1" dirty="0" err="1"/>
              <a:t>Поглавје</a:t>
            </a:r>
            <a:r>
              <a:rPr lang="en-GB" sz="3600" b="1" dirty="0"/>
              <a:t> 2, </a:t>
            </a:r>
            <a:r>
              <a:rPr lang="en-GB" sz="3600" b="1" dirty="0" err="1"/>
              <a:t>член</a:t>
            </a:r>
            <a:r>
              <a:rPr lang="en-GB" sz="3600" b="1" dirty="0"/>
              <a:t> </a:t>
            </a:r>
            <a:r>
              <a:rPr lang="en-GB" sz="3600" b="1" dirty="0" smtClean="0"/>
              <a:t>5</a:t>
            </a:r>
          </a:p>
          <a:p>
            <a:pPr algn="just">
              <a:defRPr/>
            </a:pPr>
            <a:endParaRPr lang="en-GB" sz="3600" b="1" dirty="0" smtClean="0"/>
          </a:p>
          <a:p>
            <a:pPr marL="342900" indent="-342900" algn="just">
              <a:buAutoNum type="arabicPeriod"/>
              <a:defRPr/>
            </a:pPr>
            <a:r>
              <a:rPr lang="en-GB" sz="3200" dirty="0" err="1" smtClean="0">
                <a:latin typeface="+mj-lt"/>
              </a:rPr>
              <a:t>Законитост</a:t>
            </a:r>
            <a:endParaRPr lang="en-GB" sz="3200" dirty="0" smtClean="0">
              <a:latin typeface="+mj-lt"/>
            </a:endParaRPr>
          </a:p>
          <a:p>
            <a:pPr algn="just">
              <a:defRPr/>
            </a:pP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2. </a:t>
            </a:r>
            <a:r>
              <a:rPr lang="en-GB" sz="3200" dirty="0" err="1">
                <a:latin typeface="+mj-lt"/>
              </a:rPr>
              <a:t>Ограничување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целта</a:t>
            </a:r>
            <a:r>
              <a:rPr lang="en-GB" sz="3200" dirty="0">
                <a:latin typeface="+mj-lt"/>
              </a:rPr>
              <a:t> </a:t>
            </a:r>
            <a:endParaRPr lang="en-GB" sz="3200" i="1" spc="-85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200" i="1" spc="-85" dirty="0" smtClean="0">
                <a:latin typeface="+mj-lt"/>
                <a:cs typeface="Calibri" panose="020F0502020204030204" pitchFamily="34" charset="0"/>
              </a:rPr>
              <a:t>3. </a:t>
            </a:r>
            <a:r>
              <a:rPr lang="en-GB" sz="3200" dirty="0" err="1">
                <a:latin typeface="+mj-lt"/>
              </a:rPr>
              <a:t>Минимизирање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податоците</a:t>
            </a:r>
            <a:r>
              <a:rPr lang="en-GB" sz="3200" dirty="0">
                <a:latin typeface="+mj-lt"/>
              </a:rPr>
              <a:t> </a:t>
            </a:r>
            <a:endParaRPr lang="en-GB" sz="3200" dirty="0" smtClean="0">
              <a:latin typeface="+mj-lt"/>
            </a:endParaRPr>
          </a:p>
          <a:p>
            <a:pPr algn="just">
              <a:defRPr/>
            </a:pPr>
            <a:r>
              <a:rPr lang="en-GB" sz="3200" i="1" spc="-85" dirty="0" smtClean="0">
                <a:latin typeface="+mj-lt"/>
                <a:cs typeface="Calibri" panose="020F0502020204030204" pitchFamily="34" charset="0"/>
              </a:rPr>
              <a:t>4. </a:t>
            </a:r>
            <a:r>
              <a:rPr lang="en-GB" sz="3200" dirty="0" err="1">
                <a:latin typeface="+mj-lt"/>
              </a:rPr>
              <a:t>Точност</a:t>
            </a: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 </a:t>
            </a:r>
            <a:endParaRPr lang="en-GB" sz="3200" i="1" spc="-85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5. </a:t>
            </a:r>
            <a:r>
              <a:rPr lang="en-GB" sz="3200" dirty="0" err="1">
                <a:latin typeface="+mj-lt"/>
              </a:rPr>
              <a:t>Ограничување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складирањето</a:t>
            </a:r>
            <a:r>
              <a:rPr lang="en-GB" sz="3200" dirty="0">
                <a:latin typeface="+mj-lt"/>
              </a:rPr>
              <a:t> </a:t>
            </a:r>
            <a:endParaRPr lang="en-GB" sz="3200" dirty="0" smtClean="0">
              <a:latin typeface="+mj-lt"/>
            </a:endParaRPr>
          </a:p>
          <a:p>
            <a:pPr algn="just">
              <a:defRPr/>
            </a:pP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6. </a:t>
            </a:r>
            <a:r>
              <a:rPr lang="en-GB" sz="3200" dirty="0" err="1">
                <a:latin typeface="+mj-lt"/>
              </a:rPr>
              <a:t>Интегритет</a:t>
            </a:r>
            <a:r>
              <a:rPr lang="en-GB" sz="3200" dirty="0">
                <a:latin typeface="+mj-lt"/>
              </a:rPr>
              <a:t> и </a:t>
            </a:r>
            <a:r>
              <a:rPr lang="en-GB" sz="3200" dirty="0" err="1">
                <a:latin typeface="+mj-lt"/>
              </a:rPr>
              <a:t>доверливост</a:t>
            </a:r>
            <a:r>
              <a:rPr lang="en-GB" sz="3200" dirty="0">
                <a:latin typeface="+mj-lt"/>
              </a:rPr>
              <a:t> </a:t>
            </a:r>
            <a:endParaRPr lang="en-GB" sz="3200" dirty="0" smtClean="0">
              <a:latin typeface="+mj-lt"/>
            </a:endParaRPr>
          </a:p>
          <a:p>
            <a:pPr algn="just">
              <a:defRPr/>
            </a:pP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7. </a:t>
            </a:r>
            <a:r>
              <a:rPr lang="en-GB" sz="3200" dirty="0" err="1">
                <a:latin typeface="+mj-lt"/>
              </a:rPr>
              <a:t>Одговорност</a:t>
            </a:r>
            <a:endParaRPr lang="en-GB" sz="3200" spc="-85" dirty="0" smtClean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906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>
                <a:solidFill>
                  <a:srgbClr val="343433"/>
                </a:solidFill>
                <a:cs typeface="Tahoma"/>
              </a:rPr>
              <a:t>3</a:t>
            </a:r>
            <a:r>
              <a:rPr lang="mk-MK" sz="4800" b="1" spc="-500" dirty="0">
                <a:solidFill>
                  <a:srgbClr val="343433"/>
                </a:solidFill>
                <a:cs typeface="Tahoma"/>
              </a:rPr>
              <a:t>.</a:t>
            </a:r>
            <a:r>
              <a:rPr lang="mk-MK" sz="4800" dirty="0">
                <a:ea typeface="Calibri" panose="020F0502020204030204" pitchFamily="34" charset="0"/>
              </a:rPr>
              <a:t> </a:t>
            </a:r>
            <a:r>
              <a:rPr lang="mk-MK" sz="4800" b="1" dirty="0"/>
              <a:t>Клучни моменти</a:t>
            </a:r>
            <a:endParaRPr lang="mk-MK" altLang="es-ES" sz="4800" dirty="0"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200" b="1" dirty="0" err="1"/>
              <a:t>Осум</a:t>
            </a:r>
            <a:r>
              <a:rPr lang="en-GB" sz="3200" b="1" dirty="0"/>
              <a:t> </a:t>
            </a:r>
            <a:r>
              <a:rPr lang="en-GB" sz="3200" b="1" dirty="0" err="1"/>
              <a:t>права</a:t>
            </a:r>
            <a:r>
              <a:rPr lang="en-GB" sz="3200" b="1" dirty="0"/>
              <a:t> </a:t>
            </a:r>
            <a:r>
              <a:rPr lang="en-GB" sz="3200" b="1" dirty="0" err="1"/>
              <a:t>на</a:t>
            </a:r>
            <a:r>
              <a:rPr lang="en-GB" sz="3200" b="1" dirty="0"/>
              <a:t> </a:t>
            </a:r>
            <a:r>
              <a:rPr lang="en-GB" sz="3200" b="1" dirty="0" err="1"/>
              <a:t>приватност</a:t>
            </a:r>
            <a:r>
              <a:rPr lang="en-GB" sz="3200" b="1" dirty="0"/>
              <a:t> </a:t>
            </a:r>
            <a:r>
              <a:rPr lang="en-GB" sz="3200" b="1" dirty="0" err="1"/>
              <a:t>кои</a:t>
            </a:r>
            <a:r>
              <a:rPr lang="en-GB" sz="3200" b="1" dirty="0"/>
              <a:t> </a:t>
            </a:r>
            <a:r>
              <a:rPr lang="en-GB" sz="3200" b="1" dirty="0" err="1"/>
              <a:t>мора</a:t>
            </a:r>
            <a:r>
              <a:rPr lang="en-GB" sz="3200" b="1" dirty="0"/>
              <a:t> </a:t>
            </a:r>
            <a:r>
              <a:rPr lang="en-GB" sz="3200" b="1" dirty="0" err="1"/>
              <a:t>да</a:t>
            </a:r>
            <a:r>
              <a:rPr lang="en-GB" sz="3200" b="1" dirty="0"/>
              <a:t> </a:t>
            </a:r>
            <a:r>
              <a:rPr lang="en-GB" sz="3200" b="1" dirty="0" err="1"/>
              <a:t>бидат</a:t>
            </a:r>
            <a:r>
              <a:rPr lang="en-GB" sz="3200" b="1" dirty="0"/>
              <a:t> </a:t>
            </a:r>
            <a:r>
              <a:rPr lang="en-GB" sz="3200" b="1" dirty="0" err="1"/>
              <a:t>заштитени</a:t>
            </a:r>
            <a:r>
              <a:rPr lang="en-GB" sz="3200" b="1" dirty="0"/>
              <a:t> – </a:t>
            </a:r>
            <a:r>
              <a:rPr lang="en-GB" sz="3200" b="1" dirty="0" err="1"/>
              <a:t>Поглавје</a:t>
            </a:r>
            <a:r>
              <a:rPr lang="en-GB" sz="3200" b="1" dirty="0"/>
              <a:t> 3, </a:t>
            </a:r>
            <a:r>
              <a:rPr lang="en-GB" sz="3200" b="1" dirty="0" err="1"/>
              <a:t>член</a:t>
            </a:r>
            <a:r>
              <a:rPr lang="en-GB" sz="3200" b="1" dirty="0"/>
              <a:t> 12 – </a:t>
            </a:r>
            <a:r>
              <a:rPr lang="en-GB" sz="3200" b="1" dirty="0" smtClean="0"/>
              <a:t>23</a:t>
            </a:r>
          </a:p>
          <a:p>
            <a:pPr algn="just">
              <a:defRPr/>
            </a:pPr>
            <a:endParaRPr lang="en-GB" sz="3200" b="1" dirty="0" smtClean="0"/>
          </a:p>
          <a:p>
            <a:pPr algn="just">
              <a:defRPr/>
            </a:pP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1. </a:t>
            </a:r>
            <a:r>
              <a:rPr lang="en-GB" sz="3200" dirty="0" err="1">
                <a:latin typeface="+mj-lt"/>
              </a:rPr>
              <a:t>Граѓаните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имаат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право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да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бидат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информирани</a:t>
            </a:r>
            <a:r>
              <a:rPr lang="en-GB" sz="3200" dirty="0">
                <a:latin typeface="+mj-lt"/>
              </a:rPr>
              <a:t> </a:t>
            </a:r>
            <a:endParaRPr lang="en-GB" sz="3200" spc="-85" dirty="0" smtClean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2. </a:t>
            </a:r>
            <a:r>
              <a:rPr lang="en-GB" sz="3200" dirty="0" err="1">
                <a:latin typeface="+mj-lt"/>
              </a:rPr>
              <a:t>Граѓаните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имаат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право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пристап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до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нивните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податоци</a:t>
            </a:r>
            <a:endParaRPr lang="en-GB" sz="3200" dirty="0" smtClean="0">
              <a:latin typeface="+mj-lt"/>
            </a:endParaRPr>
          </a:p>
          <a:p>
            <a:pPr algn="just">
              <a:defRPr/>
            </a:pP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3. </a:t>
            </a:r>
            <a:r>
              <a:rPr lang="en-GB" sz="3200" dirty="0" err="1">
                <a:latin typeface="+mj-lt"/>
              </a:rPr>
              <a:t>Граѓаните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имаат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право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поправка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своите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податоци</a:t>
            </a:r>
            <a:endParaRPr lang="en-GB" sz="3200" dirty="0" smtClean="0">
              <a:latin typeface="+mj-lt"/>
            </a:endParaRPr>
          </a:p>
          <a:p>
            <a:pPr algn="just">
              <a:defRPr/>
            </a:pP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4. </a:t>
            </a:r>
            <a:r>
              <a:rPr lang="en-GB" sz="3200" dirty="0" err="1">
                <a:latin typeface="+mj-lt"/>
              </a:rPr>
              <a:t>Граѓаните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имаат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право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да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бидат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заборавени</a:t>
            </a:r>
            <a:endParaRPr lang="en-GB" sz="3200" dirty="0" smtClean="0">
              <a:latin typeface="+mj-lt"/>
            </a:endParaRPr>
          </a:p>
          <a:p>
            <a:pPr algn="just">
              <a:defRPr/>
            </a:pP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5. </a:t>
            </a:r>
            <a:r>
              <a:rPr lang="en-GB" sz="3200" dirty="0" err="1">
                <a:latin typeface="+mj-lt"/>
              </a:rPr>
              <a:t>Граѓаните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имаат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право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преносливост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нивните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податоци</a:t>
            </a:r>
            <a:endParaRPr lang="en-GB" sz="3200" spc="-85" dirty="0" smtClean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6. </a:t>
            </a:r>
            <a:r>
              <a:rPr lang="en-GB" sz="3200" dirty="0" err="1">
                <a:latin typeface="+mj-lt"/>
              </a:rPr>
              <a:t>Граѓаните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имаат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право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преносливост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нивните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податоци</a:t>
            </a:r>
            <a:endParaRPr lang="en-GB" sz="3200" dirty="0" smtClean="0">
              <a:latin typeface="+mj-lt"/>
            </a:endParaRPr>
          </a:p>
          <a:p>
            <a:pPr algn="just">
              <a:defRPr/>
            </a:pP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7. </a:t>
            </a:r>
            <a:r>
              <a:rPr lang="en-GB" sz="3200" dirty="0" err="1">
                <a:latin typeface="+mj-lt"/>
              </a:rPr>
              <a:t>Граѓаните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имаат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право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приговор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за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своите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податоци</a:t>
            </a:r>
            <a:endParaRPr lang="en-GB" sz="3200" dirty="0" smtClean="0">
              <a:latin typeface="+mj-lt"/>
            </a:endParaRPr>
          </a:p>
          <a:p>
            <a:pPr algn="just">
              <a:defRPr/>
            </a:pPr>
            <a:r>
              <a:rPr lang="en-GB" sz="3200" spc="-85" dirty="0" smtClean="0">
                <a:latin typeface="+mj-lt"/>
                <a:cs typeface="Calibri" panose="020F0502020204030204" pitchFamily="34" charset="0"/>
              </a:rPr>
              <a:t>8. </a:t>
            </a:r>
            <a:r>
              <a:rPr lang="en-GB" sz="3200" dirty="0" err="1">
                <a:latin typeface="+mj-lt"/>
              </a:rPr>
              <a:t>Граѓаните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имаат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права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во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однос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на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автоматско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одлучување</a:t>
            </a:r>
            <a:r>
              <a:rPr lang="en-GB" sz="3200" dirty="0">
                <a:latin typeface="+mj-lt"/>
              </a:rPr>
              <a:t> и </a:t>
            </a:r>
            <a:r>
              <a:rPr lang="en-GB" sz="3200" dirty="0" err="1">
                <a:latin typeface="+mj-lt"/>
              </a:rPr>
              <a:t>профилирање</a:t>
            </a:r>
            <a:endParaRPr lang="en-GB" sz="3200" spc="-85" dirty="0" smtClean="0">
              <a:solidFill>
                <a:schemeClr val="bg1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104900"/>
            <a:ext cx="16589349" cy="60446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 smtClean="0">
                <a:latin typeface="+mj-lt"/>
              </a:rPr>
              <a:t>4. </a:t>
            </a:r>
            <a:r>
              <a:rPr lang="en-GB" sz="4800" b="1" dirty="0" err="1" smtClean="0">
                <a:latin typeface="+mj-lt"/>
              </a:rPr>
              <a:t>Импликации</a:t>
            </a:r>
            <a:r>
              <a:rPr lang="en-GB" sz="4800" b="1" dirty="0" smtClean="0">
                <a:latin typeface="+mj-lt"/>
              </a:rPr>
              <a:t> </a:t>
            </a:r>
            <a:r>
              <a:rPr lang="en-GB" sz="4800" b="1" dirty="0" err="1">
                <a:latin typeface="+mj-lt"/>
              </a:rPr>
              <a:t>за</a:t>
            </a:r>
            <a:r>
              <a:rPr lang="en-GB" sz="4800" b="1" dirty="0">
                <a:latin typeface="+mj-lt"/>
              </a:rPr>
              <a:t> </a:t>
            </a:r>
            <a:r>
              <a:rPr lang="en-GB" sz="4800" b="1" dirty="0" err="1" smtClean="0">
                <a:latin typeface="+mj-lt"/>
              </a:rPr>
              <a:t>граѓаните</a:t>
            </a:r>
            <a:endParaRPr lang="en-GB" sz="4800" b="1" dirty="0" smtClean="0">
              <a:latin typeface="+mj-lt"/>
            </a:endParaRPr>
          </a:p>
          <a:p>
            <a:pPr>
              <a:defRPr/>
            </a:pPr>
            <a:endParaRPr lang="en-GB" altLang="es-ES" sz="4800" dirty="0" smtClean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600" b="1" dirty="0" err="1"/>
              <a:t>Кога</a:t>
            </a:r>
            <a:r>
              <a:rPr lang="en-GB" sz="3600" b="1" dirty="0"/>
              <a:t> </a:t>
            </a:r>
            <a:r>
              <a:rPr lang="en-GB" sz="3600" b="1" dirty="0" err="1"/>
              <a:t>на</a:t>
            </a:r>
            <a:r>
              <a:rPr lang="en-GB" sz="3600" b="1" dirty="0"/>
              <a:t> </a:t>
            </a:r>
            <a:r>
              <a:rPr lang="en-GB" sz="3600" b="1" dirty="0" err="1"/>
              <a:t>организациите</a:t>
            </a:r>
            <a:r>
              <a:rPr lang="en-GB" sz="3600" b="1" dirty="0"/>
              <a:t> </a:t>
            </a:r>
            <a:r>
              <a:rPr lang="en-GB" sz="3600" b="1" dirty="0" err="1"/>
              <a:t>им</a:t>
            </a:r>
            <a:r>
              <a:rPr lang="en-GB" sz="3600" b="1" dirty="0"/>
              <a:t> е </a:t>
            </a:r>
            <a:r>
              <a:rPr lang="en-GB" sz="3600" b="1" dirty="0" err="1"/>
              <a:t>дозволено</a:t>
            </a:r>
            <a:r>
              <a:rPr lang="en-GB" sz="3600" b="1" dirty="0"/>
              <a:t> </a:t>
            </a:r>
            <a:r>
              <a:rPr lang="en-GB" sz="3600" b="1" dirty="0" err="1"/>
              <a:t>да</a:t>
            </a:r>
            <a:r>
              <a:rPr lang="en-GB" sz="3600" b="1" dirty="0"/>
              <a:t> </a:t>
            </a:r>
            <a:r>
              <a:rPr lang="en-GB" sz="3600" b="1" dirty="0" err="1"/>
              <a:t>ги</a:t>
            </a:r>
            <a:r>
              <a:rPr lang="en-GB" sz="3600" b="1" dirty="0"/>
              <a:t> </a:t>
            </a:r>
            <a:r>
              <a:rPr lang="en-GB" sz="3600" b="1" dirty="0" err="1"/>
              <a:t>обработуваат</a:t>
            </a:r>
            <a:r>
              <a:rPr lang="en-GB" sz="3600" b="1" dirty="0"/>
              <a:t> </a:t>
            </a:r>
            <a:r>
              <a:rPr lang="en-GB" sz="3600" b="1" dirty="0" err="1"/>
              <a:t>вашите</a:t>
            </a:r>
            <a:r>
              <a:rPr lang="en-GB" sz="3600" b="1" dirty="0"/>
              <a:t> </a:t>
            </a:r>
            <a:r>
              <a:rPr lang="en-GB" sz="3600" b="1" dirty="0" err="1" smtClean="0"/>
              <a:t>податоци</a:t>
            </a:r>
            <a:endParaRPr lang="en-GB" sz="3600" b="1" dirty="0" smtClean="0"/>
          </a:p>
          <a:p>
            <a:pPr algn="just">
              <a:defRPr/>
            </a:pPr>
            <a:endParaRPr lang="en-GB" sz="3600" b="1" dirty="0" smtClean="0"/>
          </a:p>
          <a:p>
            <a:pPr algn="just"/>
            <a:r>
              <a:rPr lang="en-GB" sz="3200" dirty="0" err="1"/>
              <a:t>Постојат</a:t>
            </a:r>
            <a:r>
              <a:rPr lang="en-GB" sz="3200" dirty="0"/>
              <a:t> </a:t>
            </a:r>
            <a:r>
              <a:rPr lang="en-GB" sz="3200" dirty="0" err="1"/>
              <a:t>одредени</a:t>
            </a:r>
            <a:r>
              <a:rPr lang="en-GB" sz="3200" dirty="0"/>
              <a:t> </a:t>
            </a:r>
            <a:r>
              <a:rPr lang="en-GB" sz="3200" dirty="0" err="1"/>
              <a:t>специфични</a:t>
            </a:r>
            <a:r>
              <a:rPr lang="en-GB" sz="3200" dirty="0"/>
              <a:t> </a:t>
            </a:r>
            <a:r>
              <a:rPr lang="en-GB" sz="3200" dirty="0" err="1"/>
              <a:t>сценарија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организациите</a:t>
            </a:r>
            <a:r>
              <a:rPr lang="en-GB" sz="3200" dirty="0"/>
              <a:t> – </a:t>
            </a:r>
            <a:r>
              <a:rPr lang="en-GB" sz="3200" dirty="0" err="1"/>
              <a:t>по</a:t>
            </a:r>
            <a:r>
              <a:rPr lang="en-GB" sz="3200" dirty="0"/>
              <a:t> </a:t>
            </a:r>
            <a:r>
              <a:rPr lang="en-GB" sz="3200" dirty="0" err="1"/>
              <a:t>целосна</a:t>
            </a:r>
            <a:r>
              <a:rPr lang="en-GB" sz="3200" dirty="0"/>
              <a:t> </a:t>
            </a:r>
            <a:r>
              <a:rPr lang="en-GB" sz="3200" dirty="0" err="1"/>
              <a:t>усогласеност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US" sz="3200" dirty="0"/>
              <a:t>GDPR</a:t>
            </a:r>
            <a:r>
              <a:rPr lang="en-GB" sz="3200" dirty="0"/>
              <a:t> – </a:t>
            </a:r>
            <a:r>
              <a:rPr lang="en-GB" sz="3200" dirty="0" err="1"/>
              <a:t>им</a:t>
            </a:r>
            <a:r>
              <a:rPr lang="en-GB" sz="3200" dirty="0"/>
              <a:t> е </a:t>
            </a:r>
            <a:r>
              <a:rPr lang="en-GB" sz="3200" dirty="0" err="1"/>
              <a:t>дозволено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обработуваат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(</a:t>
            </a:r>
            <a:r>
              <a:rPr lang="en-GB" sz="3200" dirty="0" err="1"/>
              <a:t>обработка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смисла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чл</a:t>
            </a:r>
            <a:r>
              <a:rPr lang="en-GB" sz="3200" dirty="0"/>
              <a:t>. 4).</a:t>
            </a:r>
            <a:endParaRPr lang="en-US" sz="3200" dirty="0"/>
          </a:p>
          <a:p>
            <a:pPr algn="just"/>
            <a:r>
              <a:rPr lang="en-GB" sz="3200" dirty="0"/>
              <a:t> </a:t>
            </a:r>
            <a:endParaRPr lang="en-US" sz="3200" dirty="0"/>
          </a:p>
          <a:p>
            <a:pPr algn="just"/>
            <a:r>
              <a:rPr lang="en-GB" sz="3200" dirty="0" err="1"/>
              <a:t>Член</a:t>
            </a:r>
            <a:r>
              <a:rPr lang="en-GB" sz="3200" dirty="0"/>
              <a:t> </a:t>
            </a:r>
            <a:r>
              <a:rPr lang="en-GB" sz="3200" dirty="0" err="1"/>
              <a:t>бр</a:t>
            </a:r>
            <a:r>
              <a:rPr lang="en-GB" sz="3200" dirty="0"/>
              <a:t>. 6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Правилникот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наведува</a:t>
            </a:r>
            <a:r>
              <a:rPr lang="en-GB" sz="3200" dirty="0"/>
              <a:t> </a:t>
            </a:r>
            <a:r>
              <a:rPr lang="en-GB" sz="3200" dirty="0" err="1"/>
              <a:t>сите</a:t>
            </a:r>
            <a:r>
              <a:rPr lang="en-GB" sz="3200" dirty="0"/>
              <a:t> </a:t>
            </a:r>
            <a:r>
              <a:rPr lang="en-GB" sz="3200" dirty="0" err="1"/>
              <a:t>случаи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организациите</a:t>
            </a:r>
            <a:r>
              <a:rPr lang="en-GB" sz="3200" dirty="0"/>
              <a:t> </a:t>
            </a:r>
            <a:r>
              <a:rPr lang="en-GB" sz="3200" dirty="0" err="1"/>
              <a:t>всушност</a:t>
            </a:r>
            <a:r>
              <a:rPr lang="en-GB" sz="3200" dirty="0"/>
              <a:t> </a:t>
            </a:r>
            <a:r>
              <a:rPr lang="en-GB" sz="3200" dirty="0" err="1"/>
              <a:t>можат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„</a:t>
            </a:r>
            <a:r>
              <a:rPr lang="en-GB" sz="3200" dirty="0" err="1"/>
              <a:t>гледаат</a:t>
            </a:r>
            <a:r>
              <a:rPr lang="en-GB" sz="3200" dirty="0"/>
              <a:t>“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 </a:t>
            </a:r>
            <a:endParaRPr lang="en-US" sz="3200" dirty="0"/>
          </a:p>
          <a:p>
            <a:pPr algn="just"/>
            <a:r>
              <a:rPr lang="en-GB" sz="3200" dirty="0" err="1"/>
              <a:t>Овие</a:t>
            </a:r>
            <a:r>
              <a:rPr lang="en-GB" sz="3200" dirty="0"/>
              <a:t> </a:t>
            </a:r>
            <a:r>
              <a:rPr lang="en-GB" sz="3200" dirty="0" err="1"/>
              <a:t>услови</a:t>
            </a:r>
            <a:r>
              <a:rPr lang="en-GB" sz="3200" dirty="0"/>
              <a:t> </a:t>
            </a:r>
            <a:r>
              <a:rPr lang="en-GB" sz="3200" dirty="0" err="1"/>
              <a:t>спаѓаат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шест</a:t>
            </a:r>
            <a:r>
              <a:rPr lang="en-GB" sz="3200" dirty="0"/>
              <a:t> </a:t>
            </a:r>
            <a:r>
              <a:rPr lang="mk-MK" sz="3200" dirty="0"/>
              <a:t>области</a:t>
            </a:r>
            <a:r>
              <a:rPr lang="en-GB" sz="3200" dirty="0"/>
              <a:t>…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906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3200" dirty="0"/>
              <a:t>1. </a:t>
            </a:r>
            <a:r>
              <a:rPr lang="en-GB" sz="3200" dirty="0" err="1"/>
              <a:t>Постои</a:t>
            </a:r>
            <a:r>
              <a:rPr lang="en-GB" sz="3200" dirty="0"/>
              <a:t> </a:t>
            </a:r>
            <a:r>
              <a:rPr lang="en-GB" sz="3200" dirty="0" err="1"/>
              <a:t>конкретна</a:t>
            </a:r>
            <a:r>
              <a:rPr lang="en-GB" sz="3200" dirty="0"/>
              <a:t> </a:t>
            </a:r>
            <a:r>
              <a:rPr lang="en-GB" sz="3200" dirty="0" err="1"/>
              <a:t>согласност</a:t>
            </a:r>
            <a:r>
              <a:rPr lang="en-GB" sz="3200" dirty="0"/>
              <a:t> (</a:t>
            </a:r>
            <a:r>
              <a:rPr lang="en-GB" sz="3200" dirty="0" err="1"/>
              <a:t>недвосмислена</a:t>
            </a:r>
            <a:r>
              <a:rPr lang="en-GB" sz="3200" dirty="0"/>
              <a:t>)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субјектот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кој</a:t>
            </a:r>
            <a:r>
              <a:rPr lang="en-GB" sz="3200" dirty="0"/>
              <a:t> </a:t>
            </a:r>
            <a:r>
              <a:rPr lang="en-GB" sz="3200" dirty="0" err="1"/>
              <a:t>припаѓаат</a:t>
            </a:r>
            <a:r>
              <a:rPr lang="en-GB" sz="3200" dirty="0"/>
              <a:t> </a:t>
            </a:r>
            <a:r>
              <a:rPr lang="en-GB" sz="3200" dirty="0" err="1"/>
              <a:t>овие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mk-MK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2. </a:t>
            </a:r>
            <a:r>
              <a:rPr lang="en-GB" sz="3200" dirty="0" err="1"/>
              <a:t>Субјектот</a:t>
            </a:r>
            <a:r>
              <a:rPr lang="en-GB" sz="3200" dirty="0"/>
              <a:t> </a:t>
            </a:r>
            <a:r>
              <a:rPr lang="en-GB" sz="3200" dirty="0" err="1"/>
              <a:t>склучува</a:t>
            </a:r>
            <a:r>
              <a:rPr lang="en-GB" sz="3200" dirty="0"/>
              <a:t> </a:t>
            </a:r>
            <a:r>
              <a:rPr lang="en-GB" sz="3200" dirty="0" err="1"/>
              <a:t>договор</a:t>
            </a:r>
            <a:r>
              <a:rPr lang="en-GB" sz="3200" dirty="0"/>
              <a:t> - и </a:t>
            </a:r>
            <a:r>
              <a:rPr lang="en-GB" sz="3200" dirty="0" err="1"/>
              <a:t>организацијата</a:t>
            </a:r>
            <a:r>
              <a:rPr lang="en-GB" sz="3200" dirty="0"/>
              <a:t> </a:t>
            </a:r>
            <a:r>
              <a:rPr lang="en-GB" sz="3200" dirty="0" err="1"/>
              <a:t>има</a:t>
            </a:r>
            <a:r>
              <a:rPr lang="en-GB" sz="3200" dirty="0"/>
              <a:t> </a:t>
            </a:r>
            <a:r>
              <a:rPr lang="en-GB" sz="3200" dirty="0" err="1"/>
              <a:t>право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проверка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личните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mk-MK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3. </a:t>
            </a:r>
            <a:r>
              <a:rPr lang="en-GB" sz="3200" dirty="0" err="1"/>
              <a:t>Организацијата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обработува</a:t>
            </a:r>
            <a:r>
              <a:rPr lang="en-GB" sz="3200" dirty="0"/>
              <a:t> </a:t>
            </a:r>
            <a:r>
              <a:rPr lang="en-GB" sz="3200" dirty="0" err="1"/>
              <a:t>податоците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усогласи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понатамошните</a:t>
            </a:r>
            <a:r>
              <a:rPr lang="en-GB" sz="3200" dirty="0"/>
              <a:t> </a:t>
            </a:r>
            <a:r>
              <a:rPr lang="en-GB" sz="3200" dirty="0" err="1"/>
              <a:t>законски</a:t>
            </a:r>
            <a:r>
              <a:rPr lang="en-GB" sz="3200" dirty="0"/>
              <a:t> </a:t>
            </a:r>
            <a:r>
              <a:rPr lang="en-GB" sz="3200" dirty="0" err="1"/>
              <a:t>обврски</a:t>
            </a:r>
            <a:r>
              <a:rPr lang="mk-MK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4.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случај</a:t>
            </a:r>
            <a:r>
              <a:rPr lang="en-GB" sz="3200" dirty="0"/>
              <a:t> </a:t>
            </a:r>
            <a:r>
              <a:rPr lang="mk-MK" sz="3200" dirty="0"/>
              <a:t>кога </a:t>
            </a:r>
            <a:r>
              <a:rPr lang="en-GB" sz="3200" dirty="0" err="1"/>
              <a:t>обработката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податоците</a:t>
            </a:r>
            <a:r>
              <a:rPr lang="en-GB" sz="3200" dirty="0"/>
              <a:t> е </a:t>
            </a:r>
            <a:r>
              <a:rPr lang="en-GB" sz="3200" dirty="0" err="1"/>
              <a:t>инструментална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заштита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виталните</a:t>
            </a:r>
            <a:r>
              <a:rPr lang="en-GB" sz="3200" dirty="0"/>
              <a:t> </a:t>
            </a:r>
            <a:r>
              <a:rPr lang="en-GB" sz="3200" dirty="0" err="1"/>
              <a:t>интереси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субјектот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податоците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друго</a:t>
            </a:r>
            <a:r>
              <a:rPr lang="en-GB" sz="3200" dirty="0"/>
              <a:t> </a:t>
            </a:r>
            <a:r>
              <a:rPr lang="en-GB" sz="3200" dirty="0" err="1"/>
              <a:t>физичко</a:t>
            </a:r>
            <a:r>
              <a:rPr lang="en-GB" sz="3200" dirty="0"/>
              <a:t> </a:t>
            </a:r>
            <a:r>
              <a:rPr lang="en-GB" sz="3200" dirty="0" err="1"/>
              <a:t>лице</a:t>
            </a:r>
            <a:r>
              <a:rPr lang="mk-MK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5.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случај</a:t>
            </a:r>
            <a:r>
              <a:rPr lang="en-GB" sz="3200" dirty="0"/>
              <a:t> </a:t>
            </a:r>
            <a:r>
              <a:rPr lang="mk-MK" sz="3200" dirty="0"/>
              <a:t>кога </a:t>
            </a:r>
            <a:r>
              <a:rPr lang="en-GB" sz="3200" dirty="0" err="1"/>
              <a:t>обработката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податоците</a:t>
            </a:r>
            <a:r>
              <a:rPr lang="en-GB" sz="3200" dirty="0"/>
              <a:t> е </a:t>
            </a:r>
            <a:r>
              <a:rPr lang="en-GB" sz="3200" dirty="0" err="1"/>
              <a:t>инструментална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извршување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задача</a:t>
            </a:r>
            <a:r>
              <a:rPr lang="en-GB" sz="3200" dirty="0"/>
              <a:t> </a:t>
            </a:r>
            <a:r>
              <a:rPr lang="en-GB" sz="3200" dirty="0" err="1"/>
              <a:t>извршена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јавен</a:t>
            </a:r>
            <a:r>
              <a:rPr lang="en-GB" sz="3200" dirty="0"/>
              <a:t> </a:t>
            </a:r>
            <a:r>
              <a:rPr lang="en-GB" sz="3200" dirty="0" err="1"/>
              <a:t>интерес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вршење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службени</a:t>
            </a:r>
            <a:r>
              <a:rPr lang="en-GB" sz="3200" dirty="0"/>
              <a:t> </a:t>
            </a:r>
            <a:r>
              <a:rPr lang="en-GB" sz="3200" dirty="0" err="1"/>
              <a:t>овластувања</a:t>
            </a:r>
            <a:r>
              <a:rPr lang="en-GB" sz="3200" dirty="0"/>
              <a:t> </a:t>
            </a:r>
            <a:r>
              <a:rPr lang="en-GB" sz="3200" dirty="0" err="1"/>
              <a:t>доделени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контролорот</a:t>
            </a:r>
            <a:r>
              <a:rPr lang="mk-MK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6. </a:t>
            </a:r>
            <a:r>
              <a:rPr lang="en-GB" sz="3200" dirty="0" err="1"/>
              <a:t>Секој</a:t>
            </a:r>
            <a:r>
              <a:rPr lang="en-GB" sz="3200" dirty="0"/>
              <a:t> </a:t>
            </a:r>
            <a:r>
              <a:rPr lang="en-GB" sz="3200" dirty="0" err="1"/>
              <a:t>друг</a:t>
            </a:r>
            <a:r>
              <a:rPr lang="en-GB" sz="3200" dirty="0"/>
              <a:t> </a:t>
            </a:r>
            <a:r>
              <a:rPr lang="en-GB" sz="3200" dirty="0" err="1"/>
              <a:t>случај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кој</a:t>
            </a:r>
            <a:r>
              <a:rPr lang="en-GB" sz="3200" dirty="0"/>
              <a:t> </a:t>
            </a:r>
            <a:r>
              <a:rPr lang="en-GB" sz="3200" dirty="0" err="1"/>
              <a:t>постои</a:t>
            </a:r>
            <a:r>
              <a:rPr lang="en-GB" sz="3200" dirty="0"/>
              <a:t> </a:t>
            </a:r>
            <a:r>
              <a:rPr lang="en-GB" sz="3200" dirty="0" err="1"/>
              <a:t>легитимен</a:t>
            </a:r>
            <a:r>
              <a:rPr lang="en-GB" sz="3200" dirty="0"/>
              <a:t> </a:t>
            </a:r>
            <a:r>
              <a:rPr lang="en-GB" sz="3200" dirty="0" err="1"/>
              <a:t>интерес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страна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организацијата</a:t>
            </a:r>
            <a:r>
              <a:rPr lang="mk-MK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0446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600" b="1" dirty="0" err="1"/>
              <a:t>Легитимен</a:t>
            </a:r>
            <a:r>
              <a:rPr lang="en-GB" sz="3600" b="1" dirty="0"/>
              <a:t> </a:t>
            </a:r>
            <a:r>
              <a:rPr lang="en-GB" sz="3600" b="1" dirty="0" err="1" smtClean="0"/>
              <a:t>интерес</a:t>
            </a:r>
            <a:endParaRPr lang="en-GB" sz="3600" b="1" dirty="0" smtClean="0"/>
          </a:p>
          <a:p>
            <a:pPr algn="just">
              <a:defRPr/>
            </a:pPr>
            <a:endParaRPr lang="en-GB" sz="3600" b="1" dirty="0" smtClean="0"/>
          </a:p>
          <a:p>
            <a:pPr algn="just"/>
            <a:r>
              <a:rPr lang="en-GB" sz="3200" dirty="0" err="1"/>
              <a:t>Сценарио</a:t>
            </a:r>
            <a:r>
              <a:rPr lang="mk-MK" sz="3200" dirty="0"/>
              <a:t>то</a:t>
            </a:r>
            <a:r>
              <a:rPr lang="en-GB" sz="3200" dirty="0"/>
              <a:t> </a:t>
            </a:r>
            <a:r>
              <a:rPr lang="en-GB" sz="3200" dirty="0" err="1"/>
              <a:t>бр</a:t>
            </a:r>
            <a:r>
              <a:rPr lang="en-GB" sz="3200" dirty="0"/>
              <a:t>. 6 е </a:t>
            </a:r>
            <a:r>
              <a:rPr lang="en-GB" sz="3200" dirty="0" err="1"/>
              <a:t>по</a:t>
            </a:r>
            <a:r>
              <a:rPr lang="mk-MK" sz="3200" dirty="0"/>
              <a:t>веќе подложно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слободно</a:t>
            </a:r>
            <a:r>
              <a:rPr lang="en-GB" sz="3200" dirty="0"/>
              <a:t> </a:t>
            </a:r>
            <a:r>
              <a:rPr lang="en-GB" sz="3200" dirty="0" err="1"/>
              <a:t>толкување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сите</a:t>
            </a:r>
            <a:r>
              <a:rPr lang="en-GB" sz="3200" dirty="0"/>
              <a:t> </a:t>
            </a:r>
            <a:r>
              <a:rPr lang="en-GB" sz="3200" dirty="0" err="1"/>
              <a:t>други</a:t>
            </a:r>
            <a:r>
              <a:rPr lang="en-GB" sz="3200" dirty="0"/>
              <a:t>. </a:t>
            </a:r>
            <a:r>
              <a:rPr lang="mk-MK" sz="3200" dirty="0"/>
              <a:t>Колку</a:t>
            </a:r>
            <a:r>
              <a:rPr lang="en-GB" sz="3200" dirty="0"/>
              <a:t> </a:t>
            </a:r>
            <a:r>
              <a:rPr lang="en-GB" sz="3200" dirty="0" err="1"/>
              <a:t>дадениот</a:t>
            </a:r>
            <a:r>
              <a:rPr lang="en-GB" sz="3200" dirty="0"/>
              <a:t> </a:t>
            </a:r>
            <a:r>
              <a:rPr lang="en-GB" sz="3200" dirty="0" err="1"/>
              <a:t>интерес</a:t>
            </a:r>
            <a:r>
              <a:rPr lang="en-GB" sz="3200" dirty="0"/>
              <a:t> е </a:t>
            </a:r>
            <a:r>
              <a:rPr lang="en-GB" sz="3200" dirty="0" err="1"/>
              <a:t>легитимен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, </a:t>
            </a:r>
            <a:r>
              <a:rPr lang="en-GB" sz="3200" dirty="0" err="1"/>
              <a:t>зависи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неговиот</a:t>
            </a:r>
            <a:r>
              <a:rPr lang="en-GB" sz="3200" dirty="0"/>
              <a:t> </a:t>
            </a:r>
            <a:r>
              <a:rPr lang="en-GB" sz="3200" dirty="0" err="1"/>
              <a:t>експлицитен</a:t>
            </a:r>
            <a:r>
              <a:rPr lang="en-GB" sz="3200" dirty="0"/>
              <a:t> </a:t>
            </a:r>
            <a:r>
              <a:rPr lang="en-GB" sz="3200" dirty="0" err="1"/>
              <a:t>конфликт</a:t>
            </a:r>
            <a:r>
              <a:rPr lang="en-GB" sz="3200" dirty="0"/>
              <a:t> (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)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основните</a:t>
            </a:r>
            <a:r>
              <a:rPr lang="en-GB" sz="3200" dirty="0"/>
              <a:t> </a:t>
            </a:r>
            <a:r>
              <a:rPr lang="en-GB" sz="3200" dirty="0" err="1"/>
              <a:t>права</a:t>
            </a:r>
            <a:r>
              <a:rPr lang="en-GB" sz="3200" dirty="0"/>
              <a:t> и </a:t>
            </a:r>
            <a:r>
              <a:rPr lang="en-GB" sz="3200" dirty="0" err="1"/>
              <a:t>слободи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субјектите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податоците</a:t>
            </a:r>
            <a:r>
              <a:rPr lang="en-GB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 </a:t>
            </a:r>
            <a:endParaRPr lang="en-US" sz="3200" dirty="0"/>
          </a:p>
          <a:p>
            <a:pPr algn="just"/>
            <a:r>
              <a:rPr lang="en-GB" sz="3200" dirty="0" err="1"/>
              <a:t>Ознака</a:t>
            </a:r>
            <a:r>
              <a:rPr lang="mk-MK" sz="3200" dirty="0"/>
              <a:t>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легитимен</a:t>
            </a:r>
            <a:r>
              <a:rPr lang="en-GB" sz="3200" dirty="0"/>
              <a:t> </a:t>
            </a:r>
            <a:r>
              <a:rPr lang="en-GB" sz="3200" dirty="0" err="1"/>
              <a:t>интерес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добие</a:t>
            </a:r>
            <a:r>
              <a:rPr lang="en-GB" sz="3200" dirty="0"/>
              <a:t> и </a:t>
            </a:r>
            <a:r>
              <a:rPr lang="en-GB" sz="3200" dirty="0" err="1"/>
              <a:t>други</a:t>
            </a:r>
            <a:r>
              <a:rPr lang="en-GB" sz="3200" dirty="0"/>
              <a:t> </a:t>
            </a:r>
            <a:r>
              <a:rPr lang="en-GB" sz="3200" dirty="0" err="1"/>
              <a:t>облици</a:t>
            </a:r>
            <a:r>
              <a:rPr lang="en-GB" sz="3200" dirty="0"/>
              <a:t> и </a:t>
            </a:r>
            <a:r>
              <a:rPr lang="en-GB" sz="3200" dirty="0" err="1"/>
              <a:t>форми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„</a:t>
            </a:r>
            <a:r>
              <a:rPr lang="en-GB" sz="3200" dirty="0" err="1"/>
              <a:t>чувствителни</a:t>
            </a:r>
            <a:r>
              <a:rPr lang="en-GB" sz="3200" dirty="0"/>
              <a:t>“ </a:t>
            </a:r>
            <a:r>
              <a:rPr lang="en-GB" sz="3200" dirty="0" err="1"/>
              <a:t>случаи</a:t>
            </a:r>
            <a:r>
              <a:rPr lang="en-GB" sz="3200" dirty="0"/>
              <a:t>: </a:t>
            </a:r>
            <a:r>
              <a:rPr lang="en-GB" sz="3200" dirty="0" err="1"/>
              <a:t>лица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криминално</a:t>
            </a:r>
            <a:r>
              <a:rPr lang="en-GB" sz="3200" dirty="0"/>
              <a:t> </a:t>
            </a:r>
            <a:r>
              <a:rPr lang="en-GB" sz="3200" dirty="0" err="1"/>
              <a:t>досие</a:t>
            </a:r>
            <a:r>
              <a:rPr lang="en-GB" sz="3200" dirty="0"/>
              <a:t>, </a:t>
            </a:r>
            <a:r>
              <a:rPr lang="en-GB" sz="3200" dirty="0" err="1"/>
              <a:t>деца</a:t>
            </a:r>
            <a:r>
              <a:rPr lang="en-GB" sz="3200" dirty="0"/>
              <a:t> и </a:t>
            </a:r>
            <a:r>
              <a:rPr lang="en-GB" sz="3200" dirty="0" err="1"/>
              <a:t>други</a:t>
            </a:r>
            <a:r>
              <a:rPr lang="en-GB" sz="3200" dirty="0"/>
              <a:t> </a:t>
            </a:r>
            <a:r>
              <a:rPr lang="en-GB" sz="3200" dirty="0" err="1"/>
              <a:t>ранливи</a:t>
            </a:r>
            <a:r>
              <a:rPr lang="en-GB" sz="3200" dirty="0"/>
              <a:t> </a:t>
            </a:r>
            <a:r>
              <a:rPr lang="en-GB" sz="3200" dirty="0" err="1"/>
              <a:t>категории</a:t>
            </a:r>
            <a:r>
              <a:rPr lang="en-GB" sz="3200" dirty="0"/>
              <a:t>…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2734122"/>
            <a:ext cx="120904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крајот од овој модул ќе можете 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GB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972671"/>
            <a:ext cx="108712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b="1" dirty="0">
                <a:latin typeface="+mj-lt"/>
              </a:rPr>
              <a:t>1.</a:t>
            </a:r>
            <a:r>
              <a:rPr lang="es-ES" sz="4800" b="1" dirty="0">
                <a:latin typeface="+mj-lt"/>
              </a:rPr>
              <a:t> </a:t>
            </a:r>
            <a:r>
              <a:rPr lang="mk-MK" sz="4800" b="1" smtClean="0">
                <a:latin typeface="+mj-lt"/>
              </a:rPr>
              <a:t>Резултати &amp; </a:t>
            </a:r>
            <a:r>
              <a:rPr lang="mk-MK" sz="4800" b="1" dirty="0" smtClean="0">
                <a:latin typeface="+mj-lt"/>
              </a:rPr>
              <a:t>Ц</a:t>
            </a:r>
            <a:r>
              <a:rPr lang="mk-MK" sz="4800" b="1" smtClean="0">
                <a:latin typeface="+mj-lt"/>
              </a:rPr>
              <a:t>ели</a:t>
            </a:r>
            <a:r>
              <a:rPr lang="es-ES" sz="4800" b="1" smtClean="0">
                <a:latin typeface="+mj-lt"/>
              </a:rPr>
              <a:t> </a:t>
            </a:r>
            <a:endParaRPr sz="4800" b="1" dirty="0">
              <a:latin typeface="+mj-l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23261" y="1046746"/>
            <a:ext cx="1838324" cy="1066799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182FD971-7582-46F6-BF10-F255B9505257}"/>
              </a:ext>
            </a:extLst>
          </p:cNvPr>
          <p:cNvGrpSpPr/>
          <p:nvPr/>
        </p:nvGrpSpPr>
        <p:grpSpPr>
          <a:xfrm>
            <a:off x="1292926" y="4047412"/>
            <a:ext cx="6186103" cy="780795"/>
            <a:chOff x="4834470" y="1482096"/>
            <a:chExt cx="6186103" cy="780795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xmlns="" id="{EF559382-5BC6-4147-90C8-4D908DE12B94}"/>
                </a:ext>
              </a:extLst>
            </p:cNvPr>
            <p:cNvSpPr txBox="1"/>
            <p:nvPr/>
          </p:nvSpPr>
          <p:spPr>
            <a:xfrm>
              <a:off x="5895648" y="1482096"/>
              <a:ext cx="5124925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mk-MK" sz="2000" b="1" dirty="0"/>
                <a:t>Дознаете за  </a:t>
              </a:r>
              <a:r>
                <a:rPr lang="en-US" sz="2000" b="1" dirty="0"/>
                <a:t>GDPR </a:t>
              </a:r>
              <a:endParaRPr lang="en-US" sz="2000" b="1" dirty="0" smtClean="0"/>
            </a:p>
            <a:p>
              <a:r>
                <a:rPr lang="en-GB" dirty="0" err="1"/>
                <a:t>Позадина</a:t>
              </a:r>
              <a:r>
                <a:rPr lang="en-GB" dirty="0"/>
                <a:t>, </a:t>
              </a:r>
              <a:r>
                <a:rPr lang="en-GB" dirty="0" err="1"/>
                <a:t>размер</a:t>
              </a:r>
              <a:r>
                <a:rPr lang="en-GB" dirty="0"/>
                <a:t> и </a:t>
              </a:r>
              <a:r>
                <a:rPr lang="en-GB" dirty="0" err="1"/>
                <a:t>опсег</a:t>
              </a:r>
              <a:r>
                <a:rPr lang="en-GB" dirty="0"/>
                <a:t>…</a:t>
              </a:r>
              <a:endParaRPr lang="en-US" dirty="0"/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xmlns="" id="{E450FE67-0C42-4C85-8C94-2C99E1B43EC7}"/>
                </a:ext>
              </a:extLst>
            </p:cNvPr>
            <p:cNvSpPr/>
            <p:nvPr/>
          </p:nvSpPr>
          <p:spPr>
            <a:xfrm>
              <a:off x="4834470" y="1482096"/>
              <a:ext cx="780795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48AF574C-433C-4343-A90F-9DFE416DFD22}"/>
              </a:ext>
            </a:extLst>
          </p:cNvPr>
          <p:cNvGrpSpPr/>
          <p:nvPr/>
        </p:nvGrpSpPr>
        <p:grpSpPr>
          <a:xfrm>
            <a:off x="1283827" y="5360093"/>
            <a:ext cx="6085655" cy="790507"/>
            <a:chOff x="4934918" y="1482096"/>
            <a:chExt cx="6085655" cy="790507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id="{EA0A3824-3737-4177-B92F-8AF4B162DD5A}"/>
                </a:ext>
              </a:extLst>
            </p:cNvPr>
            <p:cNvSpPr txBox="1"/>
            <p:nvPr/>
          </p:nvSpPr>
          <p:spPr>
            <a:xfrm>
              <a:off x="5895648" y="1482096"/>
              <a:ext cx="5124925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sz="2000" b="1" dirty="0" err="1"/>
                <a:t>Стекнете</a:t>
              </a:r>
              <a:r>
                <a:rPr lang="en-GB" sz="2000" b="1" dirty="0"/>
                <a:t> </a:t>
              </a:r>
              <a:r>
                <a:rPr lang="en-GB" sz="2000" b="1" dirty="0" err="1"/>
                <a:t>свест</a:t>
              </a:r>
              <a:r>
                <a:rPr lang="en-GB" sz="2000" b="1" dirty="0"/>
                <a:t> </a:t>
              </a:r>
              <a:r>
                <a:rPr lang="en-GB" sz="2000" b="1" dirty="0" err="1"/>
                <a:t>за</a:t>
              </a:r>
              <a:r>
                <a:rPr lang="en-GB" sz="2000" b="1" dirty="0"/>
                <a:t> </a:t>
              </a:r>
              <a:r>
                <a:rPr lang="en-GB" sz="2000" b="1" dirty="0" err="1"/>
                <a:t>вашите</a:t>
              </a:r>
              <a:r>
                <a:rPr lang="en-GB" sz="2000" b="1" dirty="0"/>
                <a:t> (</a:t>
              </a:r>
              <a:r>
                <a:rPr lang="en-GB" sz="2000" b="1" dirty="0" err="1"/>
                <a:t>дигитални</a:t>
              </a:r>
              <a:r>
                <a:rPr lang="en-GB" sz="2000" b="1" dirty="0"/>
                <a:t>) </a:t>
              </a:r>
              <a:r>
                <a:rPr lang="en-GB" sz="2000" b="1" dirty="0" err="1"/>
                <a:t>права</a:t>
              </a:r>
              <a:r>
                <a:rPr lang="en-GB" sz="2000" b="1" dirty="0"/>
                <a:t> </a:t>
              </a:r>
              <a:endParaRPr lang="en-GB" sz="2000" b="1" dirty="0" smtClean="0"/>
            </a:p>
            <a:p>
              <a:r>
                <a:rPr lang="en-GB" dirty="0" err="1"/>
                <a:t>Право</a:t>
              </a:r>
              <a:r>
                <a:rPr lang="en-GB" dirty="0"/>
                <a:t> </a:t>
              </a:r>
              <a:r>
                <a:rPr lang="en-GB" dirty="0" err="1"/>
                <a:t>да</a:t>
              </a:r>
              <a:r>
                <a:rPr lang="en-GB" dirty="0"/>
                <a:t> </a:t>
              </a:r>
              <a:r>
                <a:rPr lang="en-GB" dirty="0" err="1"/>
                <a:t>се</a:t>
              </a:r>
              <a:r>
                <a:rPr lang="en-GB" dirty="0"/>
                <a:t> </a:t>
              </a:r>
              <a:r>
                <a:rPr lang="en-GB" dirty="0" err="1"/>
                <a:t>биде</a:t>
              </a:r>
              <a:r>
                <a:rPr lang="en-GB" dirty="0"/>
                <a:t> </a:t>
              </a:r>
              <a:r>
                <a:rPr lang="en-GB" dirty="0" err="1"/>
                <a:t>заборавен</a:t>
              </a:r>
              <a:endParaRPr lang="en-US" dirty="0"/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xmlns="" id="{14EA3F99-097F-4F1D-902D-A7D94DDA5B29}"/>
                </a:ext>
              </a:extLst>
            </p:cNvPr>
            <p:cNvSpPr/>
            <p:nvPr/>
          </p:nvSpPr>
          <p:spPr>
            <a:xfrm>
              <a:off x="4934918" y="1491808"/>
              <a:ext cx="780795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xmlns="" id="{085D909D-84AE-44EC-99CD-AE69100A999D}"/>
              </a:ext>
            </a:extLst>
          </p:cNvPr>
          <p:cNvGrpSpPr/>
          <p:nvPr/>
        </p:nvGrpSpPr>
        <p:grpSpPr>
          <a:xfrm>
            <a:off x="1283827" y="6758922"/>
            <a:ext cx="7250573" cy="790507"/>
            <a:chOff x="4834470" y="1482096"/>
            <a:chExt cx="7250573" cy="790507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xmlns="" id="{CCA36400-1013-4A26-957A-B62364F73658}"/>
                </a:ext>
              </a:extLst>
            </p:cNvPr>
            <p:cNvSpPr txBox="1"/>
            <p:nvPr/>
          </p:nvSpPr>
          <p:spPr>
            <a:xfrm>
              <a:off x="5895648" y="1482096"/>
              <a:ext cx="6189395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sz="2000" b="1" dirty="0" err="1"/>
                <a:t>Разберете</a:t>
              </a:r>
              <a:r>
                <a:rPr lang="en-GB" sz="2000" b="1" dirty="0"/>
                <a:t> </a:t>
              </a:r>
              <a:r>
                <a:rPr lang="mk-MK" sz="2000" b="1" dirty="0"/>
                <a:t>што се </a:t>
              </a:r>
              <a:r>
                <a:rPr lang="en-GB" sz="2000" b="1" dirty="0" err="1"/>
                <a:t>колачиња</a:t>
              </a:r>
              <a:r>
                <a:rPr lang="en-GB" sz="2000" b="1" dirty="0"/>
                <a:t> и </a:t>
              </a:r>
              <a:r>
                <a:rPr lang="en-GB" sz="2000" b="1" dirty="0" err="1"/>
                <a:t>која</a:t>
              </a:r>
              <a:r>
                <a:rPr lang="en-GB" sz="2000" b="1" dirty="0"/>
                <a:t> е </a:t>
              </a:r>
              <a:r>
                <a:rPr lang="en-GB" sz="2000" b="1" dirty="0" err="1"/>
                <a:t>нивната</a:t>
              </a:r>
              <a:r>
                <a:rPr lang="en-GB" sz="2000" b="1" dirty="0"/>
                <a:t> </a:t>
              </a:r>
              <a:r>
                <a:rPr lang="en-GB" sz="2000" b="1" dirty="0" err="1" smtClean="0"/>
                <a:t>цел</a:t>
              </a:r>
              <a:endParaRPr lang="en-GB" sz="2000" b="1" dirty="0" smtClean="0"/>
            </a:p>
            <a:p>
              <a:r>
                <a:rPr lang="en-GB" dirty="0" err="1"/>
                <a:t>Кога</a:t>
              </a:r>
              <a:r>
                <a:rPr lang="en-GB" dirty="0"/>
                <a:t> </a:t>
              </a:r>
              <a:r>
                <a:rPr lang="en-GB" dirty="0" err="1"/>
                <a:t>се</a:t>
              </a:r>
              <a:r>
                <a:rPr lang="en-GB" dirty="0"/>
                <a:t> </a:t>
              </a:r>
              <a:r>
                <a:rPr lang="en-GB" dirty="0" err="1"/>
                <a:t>штетни</a:t>
              </a:r>
              <a:r>
                <a:rPr lang="en-GB" dirty="0"/>
                <a:t> и </a:t>
              </a:r>
              <a:r>
                <a:rPr lang="en-GB" dirty="0" err="1"/>
                <a:t>кога</a:t>
              </a:r>
              <a:r>
                <a:rPr lang="en-GB" dirty="0"/>
                <a:t> </a:t>
              </a:r>
              <a:r>
                <a:rPr lang="en-GB" dirty="0" err="1"/>
                <a:t>не</a:t>
              </a:r>
              <a:r>
                <a:rPr lang="en-GB" dirty="0"/>
                <a:t> </a:t>
              </a:r>
              <a:r>
                <a:rPr lang="en-GB" dirty="0" err="1"/>
                <a:t>се</a:t>
              </a:r>
              <a:r>
                <a:rPr lang="en-GB" dirty="0"/>
                <a:t>…</a:t>
              </a:r>
              <a:endParaRPr lang="en-US" dirty="0"/>
            </a:p>
          </p:txBody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xmlns="" id="{C7BA9E55-01DD-4A75-814E-4B4A70E8ADF3}"/>
                </a:ext>
              </a:extLst>
            </p:cNvPr>
            <p:cNvSpPr/>
            <p:nvPr/>
          </p:nvSpPr>
          <p:spPr>
            <a:xfrm>
              <a:off x="4834470" y="1491808"/>
              <a:ext cx="780795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8E472351-E12E-4F02-BEC0-AFF3BE12A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4281474"/>
            <a:ext cx="6832876" cy="3904678"/>
          </a:xfrm>
          <a:prstGeom prst="rect">
            <a:avLst/>
          </a:prstGeom>
        </p:spPr>
      </p:pic>
      <p:sp>
        <p:nvSpPr>
          <p:cNvPr id="22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23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24" name="Immagin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25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6758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b="1" dirty="0" smtClean="0"/>
          </a:p>
          <a:p>
            <a:pPr algn="just">
              <a:defRPr/>
            </a:pPr>
            <a:r>
              <a:rPr lang="en-GB" sz="3600" b="1" dirty="0" err="1" smtClean="0"/>
              <a:t>Колачиња</a:t>
            </a:r>
            <a:r>
              <a:rPr lang="en-GB" sz="3600" b="1" dirty="0" smtClean="0"/>
              <a:t> </a:t>
            </a:r>
            <a:r>
              <a:rPr lang="en-GB" sz="3600" b="1" dirty="0" err="1"/>
              <a:t>на</a:t>
            </a:r>
            <a:r>
              <a:rPr lang="en-GB" sz="3600" b="1" dirty="0"/>
              <a:t> </a:t>
            </a:r>
            <a:r>
              <a:rPr lang="en-GB" sz="3600" b="1" dirty="0" err="1" smtClean="0"/>
              <a:t>веб-страници</a:t>
            </a:r>
            <a:endParaRPr lang="en-GB" sz="3600" b="1" dirty="0" smtClean="0"/>
          </a:p>
          <a:p>
            <a:pPr algn="just">
              <a:defRPr/>
            </a:pPr>
            <a:endParaRPr lang="en-GB" sz="3600" b="1" dirty="0" smtClean="0"/>
          </a:p>
          <a:p>
            <a:pPr algn="just"/>
            <a:r>
              <a:rPr lang="en-GB" sz="3200" dirty="0" err="1"/>
              <a:t>Најтипичен</a:t>
            </a:r>
            <a:r>
              <a:rPr lang="en-GB" sz="3200" dirty="0"/>
              <a:t> </a:t>
            </a:r>
            <a:r>
              <a:rPr lang="en-GB" sz="3200" dirty="0" err="1"/>
              <a:t>пример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кој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согласувате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обработка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(</a:t>
            </a:r>
            <a:r>
              <a:rPr lang="en-GB" sz="3200" dirty="0" err="1"/>
              <a:t>дигитални</a:t>
            </a:r>
            <a:r>
              <a:rPr lang="en-GB" sz="3200" dirty="0"/>
              <a:t>) </a:t>
            </a:r>
            <a:r>
              <a:rPr lang="en-GB" sz="3200" dirty="0" err="1"/>
              <a:t>податоци</a:t>
            </a:r>
            <a:r>
              <a:rPr lang="en-GB" sz="3200" dirty="0"/>
              <a:t> е </a:t>
            </a:r>
            <a:r>
              <a:rPr lang="en-GB" sz="3200" dirty="0" err="1"/>
              <a:t>кога</a:t>
            </a:r>
            <a:r>
              <a:rPr lang="en-GB" sz="3200" dirty="0"/>
              <a:t> </a:t>
            </a:r>
            <a:r>
              <a:rPr lang="en-GB" sz="3200" dirty="0" err="1"/>
              <a:t>прифаќате</a:t>
            </a:r>
            <a:r>
              <a:rPr lang="en-GB" sz="3200" dirty="0"/>
              <a:t> </a:t>
            </a:r>
            <a:r>
              <a:rPr lang="en-GB" sz="3200" dirty="0" err="1"/>
              <a:t>колачиња</a:t>
            </a:r>
            <a:r>
              <a:rPr lang="en-GB" sz="3200" dirty="0"/>
              <a:t> </a:t>
            </a:r>
            <a:r>
              <a:rPr lang="en-GB" sz="3200" dirty="0" err="1"/>
              <a:t>пред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пребарувате</a:t>
            </a:r>
            <a:r>
              <a:rPr lang="en-GB" sz="3200" dirty="0"/>
              <a:t> </a:t>
            </a:r>
            <a:r>
              <a:rPr lang="mk-MK" sz="3200" dirty="0"/>
              <a:t>било </a:t>
            </a:r>
            <a:r>
              <a:rPr lang="en-GB" sz="3200" dirty="0" err="1"/>
              <a:t>која</a:t>
            </a:r>
            <a:r>
              <a:rPr lang="en-GB" sz="3200" dirty="0"/>
              <a:t> </a:t>
            </a:r>
            <a:r>
              <a:rPr lang="en-GB" sz="3200" dirty="0" err="1"/>
              <a:t>веб-страна</a:t>
            </a:r>
            <a:r>
              <a:rPr lang="en-GB" sz="3200" dirty="0"/>
              <a:t> </a:t>
            </a:r>
            <a:r>
              <a:rPr lang="en-GB" sz="3200" dirty="0" err="1"/>
              <a:t>до</a:t>
            </a:r>
            <a:r>
              <a:rPr lang="en-GB" sz="3200" dirty="0"/>
              <a:t> </a:t>
            </a:r>
            <a:r>
              <a:rPr lang="en-GB" sz="3200" dirty="0" err="1"/>
              <a:t>која</a:t>
            </a:r>
            <a:r>
              <a:rPr lang="en-GB" sz="3200" dirty="0"/>
              <a:t> </a:t>
            </a:r>
            <a:r>
              <a:rPr lang="en-GB" sz="3200" dirty="0" err="1"/>
              <a:t>сакате</a:t>
            </a:r>
            <a:r>
              <a:rPr lang="en-GB" sz="3200" dirty="0"/>
              <a:t> </a:t>
            </a:r>
            <a:r>
              <a:rPr lang="en-GB" sz="3200" dirty="0" err="1"/>
              <a:t>пристап</a:t>
            </a:r>
            <a:r>
              <a:rPr lang="en-GB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 </a:t>
            </a:r>
            <a:endParaRPr lang="en-US" sz="3200" dirty="0"/>
          </a:p>
          <a:p>
            <a:pPr algn="just"/>
            <a:r>
              <a:rPr lang="en-GB" sz="3200" dirty="0" err="1"/>
              <a:t>Колачињата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дизајнирани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подобрат</a:t>
            </a:r>
            <a:r>
              <a:rPr lang="en-GB" sz="3200" dirty="0"/>
              <a:t> </a:t>
            </a:r>
            <a:r>
              <a:rPr lang="en-GB" sz="3200" dirty="0" err="1"/>
              <a:t>вашето</a:t>
            </a:r>
            <a:r>
              <a:rPr lang="en-GB" sz="3200" dirty="0"/>
              <a:t> </a:t>
            </a:r>
            <a:r>
              <a:rPr lang="en-GB" sz="3200" dirty="0" err="1"/>
              <a:t>искуство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пребарување</a:t>
            </a:r>
            <a:r>
              <a:rPr lang="en-GB" sz="3200" dirty="0"/>
              <a:t> и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му</a:t>
            </a:r>
            <a:r>
              <a:rPr lang="en-GB" sz="3200" dirty="0"/>
              <a:t> </a:t>
            </a:r>
            <a:r>
              <a:rPr lang="en-GB" sz="3200" dirty="0" err="1"/>
              <a:t>овозможат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сопственикот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веб-страната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ве</a:t>
            </a:r>
            <a:r>
              <a:rPr lang="en-GB" sz="3200" dirty="0"/>
              <a:t> </a:t>
            </a:r>
            <a:r>
              <a:rPr lang="en-GB" sz="3200" dirty="0" err="1"/>
              <a:t>одржуваат</a:t>
            </a:r>
            <a:r>
              <a:rPr lang="en-GB" sz="3200" dirty="0"/>
              <a:t> </a:t>
            </a:r>
            <a:r>
              <a:rPr lang="en-GB" sz="3200" dirty="0" err="1"/>
              <a:t>најавени</a:t>
            </a:r>
            <a:r>
              <a:rPr lang="en-GB" sz="3200" dirty="0"/>
              <a:t>,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складираат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преференци</a:t>
            </a:r>
            <a:r>
              <a:rPr lang="en-GB" sz="3200" dirty="0"/>
              <a:t> и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обезбедуваат</a:t>
            </a:r>
            <a:r>
              <a:rPr lang="en-GB" sz="3200" dirty="0"/>
              <a:t> </a:t>
            </a:r>
            <a:r>
              <a:rPr lang="en-GB" sz="3200" dirty="0" err="1"/>
              <a:t>локално</a:t>
            </a:r>
            <a:r>
              <a:rPr lang="en-GB" sz="3200" dirty="0"/>
              <a:t> </a:t>
            </a:r>
            <a:r>
              <a:rPr lang="en-GB" sz="3200" dirty="0" err="1"/>
              <a:t>релевантна</a:t>
            </a:r>
            <a:r>
              <a:rPr lang="en-GB" sz="3200" dirty="0"/>
              <a:t> </a:t>
            </a:r>
            <a:r>
              <a:rPr lang="en-GB" sz="3200" dirty="0" err="1"/>
              <a:t>содржина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е </a:t>
            </a:r>
            <a:r>
              <a:rPr lang="en-GB" sz="3200" dirty="0" err="1"/>
              <a:t>тематска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интереси</a:t>
            </a:r>
            <a:r>
              <a:rPr lang="en-GB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 </a:t>
            </a:r>
            <a:endParaRPr lang="en-US" sz="3200" dirty="0"/>
          </a:p>
          <a:p>
            <a:pPr algn="just"/>
            <a:r>
              <a:rPr lang="en-GB" sz="3200" dirty="0" err="1"/>
              <a:t>Поради</a:t>
            </a:r>
            <a:r>
              <a:rPr lang="en-GB" sz="3200" dirty="0"/>
              <a:t> </a:t>
            </a:r>
            <a:r>
              <a:rPr lang="en-GB" sz="3200" dirty="0" err="1"/>
              <a:t>јасниот</a:t>
            </a:r>
            <a:r>
              <a:rPr lang="en-GB" sz="3200" dirty="0"/>
              <a:t> </a:t>
            </a:r>
            <a:r>
              <a:rPr lang="en-GB" sz="3200" dirty="0" err="1"/>
              <a:t>конфликт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интереси</a:t>
            </a:r>
            <a:r>
              <a:rPr lang="mk-MK" sz="3200" dirty="0"/>
              <a:t>, </a:t>
            </a:r>
            <a:r>
              <a:rPr lang="en-GB" sz="3200" dirty="0" err="1"/>
              <a:t>сопственикот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</a:t>
            </a:r>
            <a:r>
              <a:rPr lang="en-GB" sz="3200" dirty="0"/>
              <a:t>-</a:t>
            </a:r>
            <a:r>
              <a:rPr lang="mk-MK" sz="3200" dirty="0"/>
              <a:t>страната </a:t>
            </a:r>
            <a:r>
              <a:rPr lang="en-US" sz="3200" dirty="0"/>
              <a:t>GDPR</a:t>
            </a:r>
            <a:r>
              <a:rPr lang="en-GB" sz="3200" dirty="0"/>
              <a:t> </a:t>
            </a:r>
            <a:r>
              <a:rPr lang="en-GB" sz="3200" dirty="0" err="1"/>
              <a:t>станува</a:t>
            </a:r>
            <a:r>
              <a:rPr lang="en-GB" sz="3200" dirty="0"/>
              <a:t> </a:t>
            </a:r>
            <a:r>
              <a:rPr lang="en-GB" sz="3200" dirty="0" err="1"/>
              <a:t>сè</a:t>
            </a:r>
            <a:r>
              <a:rPr lang="en-GB" sz="3200" dirty="0"/>
              <a:t> </a:t>
            </a:r>
            <a:r>
              <a:rPr lang="en-GB" sz="3200" dirty="0" err="1"/>
              <a:t>позагрижен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свест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оваа</a:t>
            </a:r>
            <a:r>
              <a:rPr lang="en-GB" sz="3200" dirty="0"/>
              <a:t> </a:t>
            </a:r>
            <a:r>
              <a:rPr lang="en-GB" sz="3200" dirty="0" err="1"/>
              <a:t>алатка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5613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600" b="1" dirty="0" err="1"/>
              <a:t>Колку</a:t>
            </a:r>
            <a:r>
              <a:rPr lang="en-GB" sz="3600" b="1" dirty="0"/>
              <a:t> </a:t>
            </a:r>
            <a:r>
              <a:rPr lang="en-GB" sz="3600" b="1" dirty="0" err="1"/>
              <a:t>колачиња</a:t>
            </a:r>
            <a:r>
              <a:rPr lang="en-GB" sz="3600" b="1" dirty="0"/>
              <a:t> </a:t>
            </a:r>
            <a:r>
              <a:rPr lang="en-GB" sz="3600" b="1" dirty="0" err="1"/>
              <a:t>постојат</a:t>
            </a:r>
            <a:r>
              <a:rPr lang="en-GB" sz="3600" b="1" dirty="0" smtClean="0"/>
              <a:t>?</a:t>
            </a:r>
          </a:p>
          <a:p>
            <a:pPr algn="just">
              <a:defRPr/>
            </a:pPr>
            <a:endParaRPr lang="en-GB" sz="4000" b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/>
              <a:t>Ова</a:t>
            </a:r>
            <a:r>
              <a:rPr lang="en-GB" sz="3200" dirty="0"/>
              <a:t> </a:t>
            </a:r>
            <a:r>
              <a:rPr lang="en-GB" sz="3200" dirty="0" err="1"/>
              <a:t>зависи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 smtClean="0"/>
              <a:t>:</a:t>
            </a:r>
          </a:p>
          <a:p>
            <a:endParaRPr lang="en-US" sz="3200" dirty="0"/>
          </a:p>
          <a:p>
            <a:r>
              <a:rPr lang="en-GB" sz="3200" dirty="0"/>
              <a:t>• ВРЕМЕТРАЕЊЕ</a:t>
            </a:r>
            <a:endParaRPr lang="en-US" sz="3200" dirty="0"/>
          </a:p>
          <a:p>
            <a:r>
              <a:rPr lang="en-GB" sz="3200" dirty="0"/>
              <a:t>• </a:t>
            </a:r>
            <a:r>
              <a:rPr lang="mk-MK" sz="3200" dirty="0"/>
              <a:t>ОПРАВДАНОСТ</a:t>
            </a:r>
            <a:endParaRPr lang="en-US" sz="3200" dirty="0"/>
          </a:p>
          <a:p>
            <a:r>
              <a:rPr lang="en-GB" sz="3200" dirty="0"/>
              <a:t>• ЦЕЛ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54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3200" b="1" dirty="0" smtClean="0"/>
              <a:t>ВРЕМЕТРАЕЊЕ</a:t>
            </a:r>
          </a:p>
          <a:p>
            <a:pPr algn="just"/>
            <a:endParaRPr lang="en-US" sz="3200" dirty="0"/>
          </a:p>
          <a:p>
            <a:pPr algn="just"/>
            <a:r>
              <a:rPr lang="en-GB" sz="3200" dirty="0"/>
              <a:t>• </a:t>
            </a:r>
            <a:r>
              <a:rPr lang="en-GB" sz="3200" dirty="0" err="1"/>
              <a:t>Колачиња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сесии</a:t>
            </a:r>
            <a:r>
              <a:rPr lang="en-GB" sz="3200" dirty="0"/>
              <a:t> –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истекуваат</a:t>
            </a:r>
            <a:r>
              <a:rPr lang="en-GB" sz="3200" dirty="0"/>
              <a:t> </a:t>
            </a:r>
            <a:r>
              <a:rPr lang="en-GB" sz="3200" dirty="0" err="1"/>
              <a:t>веднаш</a:t>
            </a:r>
            <a:r>
              <a:rPr lang="en-GB" sz="3200" dirty="0"/>
              <a:t> </a:t>
            </a:r>
            <a:r>
              <a:rPr lang="en-GB" sz="3200" dirty="0" err="1"/>
              <a:t>штом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завршите</a:t>
            </a:r>
            <a:r>
              <a:rPr lang="en-GB" sz="3200" dirty="0"/>
              <a:t> </a:t>
            </a:r>
            <a:r>
              <a:rPr lang="en-GB" sz="3200" dirty="0" err="1"/>
              <a:t>сесијата</a:t>
            </a:r>
            <a:r>
              <a:rPr lang="mk-MK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• </a:t>
            </a:r>
            <a:r>
              <a:rPr lang="en-GB" sz="3200" dirty="0" err="1"/>
              <a:t>Постојани</a:t>
            </a:r>
            <a:r>
              <a:rPr lang="en-GB" sz="3200" dirty="0"/>
              <a:t> </a:t>
            </a:r>
            <a:r>
              <a:rPr lang="en-GB" sz="3200" dirty="0" err="1"/>
              <a:t>колачиња</a:t>
            </a:r>
            <a:r>
              <a:rPr lang="en-GB" sz="3200" dirty="0"/>
              <a:t> –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остануваат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вашиот</a:t>
            </a:r>
            <a:r>
              <a:rPr lang="en-GB" sz="3200" dirty="0"/>
              <a:t> </a:t>
            </a:r>
            <a:r>
              <a:rPr lang="en-US" sz="3200" dirty="0"/>
              <a:t>hard disk</a:t>
            </a:r>
            <a:r>
              <a:rPr lang="en-GB" sz="3200" dirty="0"/>
              <a:t> </a:t>
            </a:r>
            <a:r>
              <a:rPr lang="en-GB" sz="3200" dirty="0" err="1"/>
              <a:t>сè</a:t>
            </a:r>
            <a:r>
              <a:rPr lang="en-GB" sz="3200" dirty="0"/>
              <a:t> </a:t>
            </a:r>
            <a:r>
              <a:rPr lang="en-GB" sz="3200" dirty="0" err="1"/>
              <a:t>додека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избришете</a:t>
            </a:r>
            <a:r>
              <a:rPr lang="en-GB" sz="3200" dirty="0"/>
              <a:t> „</a:t>
            </a:r>
            <a:r>
              <a:rPr lang="en-GB" sz="3200" dirty="0" err="1"/>
              <a:t>рачно</a:t>
            </a:r>
            <a:r>
              <a:rPr lang="en-GB" sz="3200" dirty="0"/>
              <a:t>“. </a:t>
            </a:r>
            <a:r>
              <a:rPr lang="en-GB" sz="3200" dirty="0" err="1"/>
              <a:t>Постојаните</a:t>
            </a:r>
            <a:r>
              <a:rPr lang="en-GB" sz="3200" dirty="0"/>
              <a:t> </a:t>
            </a:r>
            <a:r>
              <a:rPr lang="en-GB" sz="3200" dirty="0" err="1"/>
              <a:t>колачиња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имаат</a:t>
            </a:r>
            <a:r>
              <a:rPr lang="en-GB" sz="3200" dirty="0"/>
              <a:t> </a:t>
            </a:r>
            <a:r>
              <a:rPr lang="en-GB" sz="3200" dirty="0" err="1"/>
              <a:t>датумот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истекување</a:t>
            </a:r>
            <a:r>
              <a:rPr lang="en-GB" sz="3200" dirty="0"/>
              <a:t> </a:t>
            </a:r>
            <a:r>
              <a:rPr lang="en-GB" sz="3200" dirty="0" err="1"/>
              <a:t>вграден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нивниот</a:t>
            </a:r>
            <a:r>
              <a:rPr lang="en-GB" sz="3200" dirty="0"/>
              <a:t> </a:t>
            </a:r>
            <a:r>
              <a:rPr lang="en-GB" sz="3200" dirty="0" err="1"/>
              <a:t>програмски</a:t>
            </a:r>
            <a:r>
              <a:rPr lang="en-GB" sz="3200" dirty="0"/>
              <a:t> </a:t>
            </a:r>
            <a:r>
              <a:rPr lang="en-GB" sz="3200" dirty="0" err="1"/>
              <a:t>код</a:t>
            </a:r>
            <a:r>
              <a:rPr lang="en-GB" sz="3200" dirty="0"/>
              <a:t>. </a:t>
            </a:r>
            <a:r>
              <a:rPr lang="en-GB" sz="3200" dirty="0" err="1"/>
              <a:t>Технички</a:t>
            </a:r>
            <a:r>
              <a:rPr lang="en-GB" sz="3200" dirty="0"/>
              <a:t>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треба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траат</a:t>
            </a:r>
            <a:r>
              <a:rPr lang="en-GB" sz="3200" dirty="0"/>
              <a:t> </a:t>
            </a:r>
            <a:r>
              <a:rPr lang="en-GB" sz="3200" dirty="0" err="1"/>
              <a:t>повеќе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12 </a:t>
            </a:r>
            <a:r>
              <a:rPr lang="en-GB" sz="3200" dirty="0" err="1"/>
              <a:t>месеци</a:t>
            </a:r>
            <a:r>
              <a:rPr lang="en-GB" sz="3200" dirty="0"/>
              <a:t>, </a:t>
            </a:r>
            <a:r>
              <a:rPr lang="en-GB" sz="3200" dirty="0" err="1"/>
              <a:t>но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пракса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mk-MK" sz="3200" dirty="0"/>
              <a:t>постојат </a:t>
            </a:r>
            <a:r>
              <a:rPr lang="en-GB" sz="3200" dirty="0" err="1"/>
              <a:t>многу</a:t>
            </a:r>
            <a:r>
              <a:rPr lang="en-GB" sz="3200" dirty="0"/>
              <a:t> </a:t>
            </a:r>
            <a:r>
              <a:rPr lang="en-GB" sz="3200" dirty="0" err="1"/>
              <a:t>подолго</a:t>
            </a:r>
            <a:r>
              <a:rPr lang="mk-MK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4936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mk-MK" sz="3200" b="1" dirty="0" smtClean="0"/>
              <a:t>ОПРАВДАНОСТ</a:t>
            </a:r>
            <a:endParaRPr lang="en-US" sz="3200" b="1" dirty="0" smtClean="0"/>
          </a:p>
          <a:p>
            <a:pPr algn="just"/>
            <a:endParaRPr lang="en-US" sz="3200" dirty="0"/>
          </a:p>
          <a:p>
            <a:pPr algn="just"/>
            <a:r>
              <a:rPr lang="en-GB" sz="3200" dirty="0"/>
              <a:t>• </a:t>
            </a:r>
            <a:r>
              <a:rPr lang="en-GB" sz="3200" dirty="0" err="1"/>
              <a:t>Колачиња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прва</a:t>
            </a:r>
            <a:r>
              <a:rPr lang="en-GB" sz="3200" dirty="0"/>
              <a:t> </a:t>
            </a:r>
            <a:r>
              <a:rPr lang="en-GB" sz="3200" dirty="0" err="1"/>
              <a:t>страна</a:t>
            </a:r>
            <a:r>
              <a:rPr lang="en-GB" sz="3200" dirty="0"/>
              <a:t> –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mk-MK" sz="3200" dirty="0"/>
              <a:t>поставуваат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вашиот</a:t>
            </a:r>
            <a:r>
              <a:rPr lang="en-GB" sz="3200" dirty="0"/>
              <a:t> ИТ </a:t>
            </a:r>
            <a:r>
              <a:rPr lang="en-GB" sz="3200" dirty="0" err="1"/>
              <a:t>уред</a:t>
            </a:r>
            <a:r>
              <a:rPr lang="en-GB" sz="3200" dirty="0"/>
              <a:t> (</a:t>
            </a:r>
            <a:r>
              <a:rPr lang="en-GB" sz="3200" dirty="0" err="1"/>
              <a:t>лаптоп</a:t>
            </a:r>
            <a:r>
              <a:rPr lang="en-GB" sz="3200" dirty="0"/>
              <a:t>, </a:t>
            </a:r>
            <a:r>
              <a:rPr lang="en-GB" sz="3200" dirty="0" err="1"/>
              <a:t>телефон</a:t>
            </a:r>
            <a:r>
              <a:rPr lang="en-GB" sz="3200" dirty="0"/>
              <a:t>, </a:t>
            </a:r>
            <a:r>
              <a:rPr lang="en-GB" sz="3200" dirty="0" err="1"/>
              <a:t>итн</a:t>
            </a:r>
            <a:r>
              <a:rPr lang="en-GB" sz="3200" dirty="0"/>
              <a:t>.)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истата</a:t>
            </a:r>
            <a:r>
              <a:rPr lang="en-GB" sz="3200" dirty="0"/>
              <a:t> </a:t>
            </a:r>
            <a:r>
              <a:rPr lang="en-GB" sz="3200" dirty="0" err="1"/>
              <a:t>веб-страна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којашто</a:t>
            </a:r>
            <a:r>
              <a:rPr lang="en-GB" sz="3200" dirty="0"/>
              <a:t> </a:t>
            </a:r>
            <a:r>
              <a:rPr lang="en-GB" sz="3200" dirty="0" err="1"/>
              <a:t>пристапувате</a:t>
            </a:r>
            <a:r>
              <a:rPr lang="mk-MK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• </a:t>
            </a:r>
            <a:r>
              <a:rPr lang="en-GB" sz="3200" dirty="0" err="1"/>
              <a:t>Колачиња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трета</a:t>
            </a:r>
            <a:r>
              <a:rPr lang="en-GB" sz="3200" dirty="0"/>
              <a:t> </a:t>
            </a:r>
            <a:r>
              <a:rPr lang="en-GB" sz="3200" dirty="0" err="1"/>
              <a:t>страна</a:t>
            </a:r>
            <a:r>
              <a:rPr lang="en-GB" sz="3200" dirty="0"/>
              <a:t> –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mk-MK" sz="3200" dirty="0"/>
              <a:t>обично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поставуваат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вашиот</a:t>
            </a:r>
            <a:r>
              <a:rPr lang="en-GB" sz="3200" dirty="0"/>
              <a:t> ИТ </a:t>
            </a:r>
            <a:r>
              <a:rPr lang="en-GB" sz="3200" dirty="0" err="1"/>
              <a:t>уред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огласувач</a:t>
            </a:r>
            <a:r>
              <a:rPr lang="en-GB" sz="3200" dirty="0"/>
              <a:t> </a:t>
            </a:r>
            <a:r>
              <a:rPr lang="en-GB" sz="3200" dirty="0" err="1"/>
              <a:t>кој</a:t>
            </a:r>
            <a:r>
              <a:rPr lang="en-GB" sz="3200" dirty="0"/>
              <a:t> </a:t>
            </a:r>
            <a:r>
              <a:rPr lang="en-GB" sz="3200" dirty="0" err="1"/>
              <a:t>има</a:t>
            </a:r>
            <a:r>
              <a:rPr lang="en-GB" sz="3200" dirty="0"/>
              <a:t> </a:t>
            </a:r>
            <a:r>
              <a:rPr lang="en-GB" sz="3200" dirty="0" err="1"/>
              <a:t>официјален</a:t>
            </a:r>
            <a:r>
              <a:rPr lang="en-GB" sz="3200" dirty="0"/>
              <a:t> </a:t>
            </a:r>
            <a:r>
              <a:rPr lang="en-GB" sz="3200" dirty="0" err="1"/>
              <a:t>договор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сопственикот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веб-страната</a:t>
            </a:r>
            <a:r>
              <a:rPr lang="mk-MK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39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3200" b="1" dirty="0" smtClean="0"/>
              <a:t>ЦЕЛ</a:t>
            </a:r>
          </a:p>
          <a:p>
            <a:pPr algn="just"/>
            <a:endParaRPr lang="en-US" sz="3200" dirty="0"/>
          </a:p>
          <a:p>
            <a:pPr algn="just"/>
            <a:r>
              <a:rPr lang="en-GB" sz="3200" dirty="0"/>
              <a:t>• </a:t>
            </a:r>
            <a:r>
              <a:rPr lang="en-GB" sz="3200" dirty="0" err="1"/>
              <a:t>Строго</a:t>
            </a:r>
            <a:r>
              <a:rPr lang="en-GB" sz="3200" dirty="0"/>
              <a:t> </a:t>
            </a:r>
            <a:r>
              <a:rPr lang="en-GB" sz="3200" dirty="0" err="1"/>
              <a:t>неопходни</a:t>
            </a:r>
            <a:r>
              <a:rPr lang="en-GB" sz="3200" dirty="0"/>
              <a:t> – </a:t>
            </a:r>
            <a:r>
              <a:rPr lang="en-GB" sz="3200" dirty="0" err="1"/>
              <a:t>колачиња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функционални</a:t>
            </a:r>
            <a:r>
              <a:rPr lang="en-GB" sz="3200" dirty="0"/>
              <a:t> (</a:t>
            </a:r>
            <a:r>
              <a:rPr lang="en-GB" sz="3200" dirty="0" err="1"/>
              <a:t>суштински</a:t>
            </a:r>
            <a:r>
              <a:rPr lang="en-GB" sz="3200" dirty="0"/>
              <a:t>)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вашето</a:t>
            </a:r>
            <a:r>
              <a:rPr lang="en-GB" sz="3200" dirty="0"/>
              <a:t> </a:t>
            </a:r>
            <a:r>
              <a:rPr lang="en-GB" sz="3200" dirty="0" err="1"/>
              <a:t>искуство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пребарување</a:t>
            </a:r>
            <a:r>
              <a:rPr lang="en-GB" sz="3200" dirty="0"/>
              <a:t> (</a:t>
            </a:r>
            <a:r>
              <a:rPr lang="en-GB" sz="3200" dirty="0" err="1"/>
              <a:t>зачувајте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предметот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сакате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купите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листа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купување</a:t>
            </a:r>
            <a:r>
              <a:rPr lang="en-GB" sz="3200" dirty="0"/>
              <a:t>)</a:t>
            </a:r>
            <a:r>
              <a:rPr lang="mk-MK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• </a:t>
            </a:r>
            <a:r>
              <a:rPr lang="en-GB" sz="3200" dirty="0" err="1"/>
              <a:t>Преференци</a:t>
            </a:r>
            <a:r>
              <a:rPr lang="en-GB" sz="3200" dirty="0"/>
              <a:t> – </a:t>
            </a:r>
            <a:r>
              <a:rPr lang="en-GB" sz="3200" dirty="0" err="1"/>
              <a:t>колачиња</a:t>
            </a:r>
            <a:r>
              <a:rPr lang="en-GB" sz="3200" dirty="0"/>
              <a:t> </a:t>
            </a:r>
            <a:r>
              <a:rPr lang="en-GB" sz="3200" dirty="0" err="1"/>
              <a:t>кои</a:t>
            </a:r>
            <a:r>
              <a:rPr lang="en-GB" sz="3200" dirty="0"/>
              <a:t> </a:t>
            </a:r>
            <a:r>
              <a:rPr lang="en-GB" sz="3200" dirty="0" err="1"/>
              <a:t>му</a:t>
            </a:r>
            <a:r>
              <a:rPr lang="en-GB" sz="3200" dirty="0"/>
              <a:t> </a:t>
            </a:r>
            <a:r>
              <a:rPr lang="en-GB" sz="3200" dirty="0" err="1"/>
              <a:t>дозволуваат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сопствени</a:t>
            </a:r>
            <a:r>
              <a:rPr lang="mk-MK" sz="3200" dirty="0"/>
              <a:t>кот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веб-страната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задржи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подобрат</a:t>
            </a:r>
            <a:r>
              <a:rPr lang="en-GB" sz="3200" dirty="0"/>
              <a:t> и </a:t>
            </a:r>
            <a:r>
              <a:rPr lang="en-GB" sz="3200" dirty="0" err="1"/>
              <a:t>олеснат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следна</a:t>
            </a:r>
            <a:r>
              <a:rPr lang="en-GB" sz="3200" dirty="0"/>
              <a:t> </a:t>
            </a:r>
            <a:r>
              <a:rPr lang="en-GB" sz="3200" dirty="0" err="1"/>
              <a:t>посета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веб-страната</a:t>
            </a:r>
            <a:r>
              <a:rPr lang="en-GB" sz="3200" dirty="0"/>
              <a:t> (</a:t>
            </a:r>
            <a:r>
              <a:rPr lang="en-GB" sz="3200" dirty="0" err="1"/>
              <a:t>зачувување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mk-MK" sz="3200" dirty="0"/>
              <a:t>податоци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најавување</a:t>
            </a:r>
            <a:r>
              <a:rPr lang="en-GB" sz="3200" dirty="0"/>
              <a:t>)</a:t>
            </a:r>
            <a:r>
              <a:rPr lang="mk-MK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• </a:t>
            </a:r>
            <a:r>
              <a:rPr lang="en-GB" sz="3200" dirty="0" err="1"/>
              <a:t>Статистика</a:t>
            </a:r>
            <a:r>
              <a:rPr lang="en-GB" sz="3200" dirty="0"/>
              <a:t> – </a:t>
            </a:r>
            <a:r>
              <a:rPr lang="en-GB" sz="3200" dirty="0" err="1"/>
              <a:t>релативно</a:t>
            </a:r>
            <a:r>
              <a:rPr lang="en-GB" sz="3200" dirty="0"/>
              <a:t> </a:t>
            </a:r>
            <a:r>
              <a:rPr lang="en-GB" sz="3200" dirty="0" err="1"/>
              <a:t>безопасни</a:t>
            </a:r>
            <a:r>
              <a:rPr lang="en-GB" sz="3200" dirty="0"/>
              <a:t>, </a:t>
            </a:r>
            <a:r>
              <a:rPr lang="en-GB" sz="3200" dirty="0" err="1"/>
              <a:t>овие</a:t>
            </a:r>
            <a:r>
              <a:rPr lang="en-GB" sz="3200" dirty="0"/>
              <a:t> </a:t>
            </a:r>
            <a:r>
              <a:rPr lang="en-GB" sz="3200" dirty="0" err="1"/>
              <a:t>колачиња</a:t>
            </a:r>
            <a:r>
              <a:rPr lang="en-GB" sz="3200" dirty="0"/>
              <a:t> </a:t>
            </a:r>
            <a:r>
              <a:rPr lang="en-GB" sz="3200" dirty="0" err="1"/>
              <a:t>му</a:t>
            </a:r>
            <a:r>
              <a:rPr lang="en-GB" sz="3200" dirty="0"/>
              <a:t> </a:t>
            </a:r>
            <a:r>
              <a:rPr lang="en-GB" sz="3200" dirty="0" err="1"/>
              <a:t>помагаат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сопственикот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веб-страната</a:t>
            </a:r>
            <a:r>
              <a:rPr lang="en-GB" sz="3200" dirty="0"/>
              <a:t> </a:t>
            </a:r>
            <a:r>
              <a:rPr lang="en-GB" sz="3200" dirty="0" err="1"/>
              <a:t>подобро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сфати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сакаат</a:t>
            </a:r>
            <a:r>
              <a:rPr lang="en-GB" sz="3200" dirty="0"/>
              <a:t> </a:t>
            </a:r>
            <a:r>
              <a:rPr lang="en-GB" sz="3200" dirty="0" err="1"/>
              <a:t>корисниците</a:t>
            </a:r>
            <a:r>
              <a:rPr lang="en-GB" sz="3200" dirty="0"/>
              <a:t> и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разгледуваат</a:t>
            </a:r>
            <a:r>
              <a:rPr lang="mk-MK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• </a:t>
            </a:r>
            <a:r>
              <a:rPr lang="en-GB" sz="3200" dirty="0" err="1"/>
              <a:t>Маркетинг</a:t>
            </a:r>
            <a:r>
              <a:rPr lang="en-GB" sz="3200" dirty="0"/>
              <a:t> – </a:t>
            </a:r>
            <a:r>
              <a:rPr lang="en-GB" sz="3200" dirty="0" err="1"/>
              <a:t>обично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трета</a:t>
            </a:r>
            <a:r>
              <a:rPr lang="en-GB" sz="3200" dirty="0"/>
              <a:t> </a:t>
            </a:r>
            <a:r>
              <a:rPr lang="en-GB" sz="3200" dirty="0" err="1"/>
              <a:t>страна</a:t>
            </a:r>
            <a:r>
              <a:rPr lang="en-GB" sz="3200" dirty="0"/>
              <a:t>, </a:t>
            </a:r>
            <a:r>
              <a:rPr lang="en-GB" sz="3200" dirty="0" err="1"/>
              <a:t>овие</a:t>
            </a:r>
            <a:r>
              <a:rPr lang="en-GB" sz="3200" dirty="0"/>
              <a:t> </a:t>
            </a:r>
            <a:r>
              <a:rPr lang="en-GB" sz="3200" dirty="0" err="1"/>
              <a:t>колачиња</a:t>
            </a:r>
            <a:r>
              <a:rPr lang="en-GB" sz="3200" dirty="0"/>
              <a:t> </a:t>
            </a:r>
            <a:r>
              <a:rPr lang="en-GB" sz="3200" dirty="0" err="1"/>
              <a:t>им</a:t>
            </a:r>
            <a:r>
              <a:rPr lang="en-GB" sz="3200" dirty="0"/>
              <a:t> </a:t>
            </a:r>
            <a:r>
              <a:rPr lang="en-GB" sz="3200" dirty="0" err="1"/>
              <a:t>помагаат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огласувачите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собираат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mk-MK" sz="3200" dirty="0"/>
              <a:t>,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пример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однесувањето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купувачите</a:t>
            </a:r>
            <a:r>
              <a:rPr lang="en-GB" sz="3200" dirty="0"/>
              <a:t> </a:t>
            </a:r>
            <a:r>
              <a:rPr lang="en-GB" sz="3200" dirty="0" err="1"/>
              <a:t>при</a:t>
            </a:r>
            <a:r>
              <a:rPr lang="en-GB" sz="3200" dirty="0"/>
              <a:t> </a:t>
            </a:r>
            <a:r>
              <a:rPr lang="en-GB" sz="3200" dirty="0" err="1"/>
              <a:t>купување</a:t>
            </a:r>
            <a:r>
              <a:rPr lang="mk-MK" dirty="0"/>
              <a:t>.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181100"/>
            <a:ext cx="16589349" cy="739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3600" b="1" dirty="0" err="1"/>
              <a:t>Дали</a:t>
            </a:r>
            <a:r>
              <a:rPr lang="en-GB" sz="3600" b="1" dirty="0"/>
              <a:t> </a:t>
            </a:r>
            <a:r>
              <a:rPr lang="en-GB" sz="3600" b="1" dirty="0" err="1"/>
              <a:t>треба</a:t>
            </a:r>
            <a:r>
              <a:rPr lang="en-GB" sz="3600" b="1" dirty="0"/>
              <a:t> </a:t>
            </a:r>
            <a:r>
              <a:rPr lang="en-GB" sz="3600" b="1" dirty="0" err="1"/>
              <a:t>да</a:t>
            </a:r>
            <a:r>
              <a:rPr lang="en-GB" sz="3600" b="1" dirty="0"/>
              <a:t> </a:t>
            </a:r>
            <a:r>
              <a:rPr lang="en-GB" sz="3600" b="1" dirty="0" err="1"/>
              <a:t>прифаќате</a:t>
            </a:r>
            <a:r>
              <a:rPr lang="en-GB" sz="3600" b="1" dirty="0"/>
              <a:t> </a:t>
            </a:r>
            <a:r>
              <a:rPr lang="en-GB" sz="3600" b="1" dirty="0" err="1"/>
              <a:t>колачиња</a:t>
            </a:r>
            <a:r>
              <a:rPr lang="en-GB" sz="3600" b="1" dirty="0" smtClean="0"/>
              <a:t>?</a:t>
            </a:r>
          </a:p>
          <a:p>
            <a:pPr algn="just">
              <a:defRPr/>
            </a:pPr>
            <a:endParaRPr lang="en-GB" sz="3600" b="1" dirty="0" smtClean="0"/>
          </a:p>
          <a:p>
            <a:pPr algn="just"/>
            <a:r>
              <a:rPr lang="en-GB" sz="3200" dirty="0" err="1"/>
              <a:t>Технички</a:t>
            </a:r>
            <a:r>
              <a:rPr lang="en-GB" sz="3200" dirty="0"/>
              <a:t> </a:t>
            </a:r>
            <a:r>
              <a:rPr lang="en-GB" sz="3200" dirty="0" err="1"/>
              <a:t>гледано</a:t>
            </a:r>
            <a:r>
              <a:rPr lang="en-GB" sz="3200" dirty="0"/>
              <a:t>,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сте</a:t>
            </a:r>
            <a:r>
              <a:rPr lang="en-GB" sz="3200" dirty="0"/>
              <a:t> </a:t>
            </a:r>
            <a:r>
              <a:rPr lang="en-GB" sz="3200" dirty="0" err="1"/>
              <a:t>принудени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прифаќате</a:t>
            </a:r>
            <a:r>
              <a:rPr lang="en-GB" sz="3200" dirty="0"/>
              <a:t> </a:t>
            </a:r>
            <a:r>
              <a:rPr lang="en-GB" sz="3200" dirty="0" err="1"/>
              <a:t>колачиња</a:t>
            </a:r>
            <a:r>
              <a:rPr lang="en-GB" sz="3200" dirty="0"/>
              <a:t>. </a:t>
            </a:r>
            <a:r>
              <a:rPr lang="en-US" sz="3200" dirty="0"/>
              <a:t>GDPR </a:t>
            </a:r>
            <a:r>
              <a:rPr lang="en-GB" sz="3200" dirty="0"/>
              <a:t>е </a:t>
            </a:r>
            <a:r>
              <a:rPr lang="en-GB" sz="3200" dirty="0" err="1"/>
              <a:t>дизајниран</a:t>
            </a:r>
            <a:r>
              <a:rPr lang="mk-MK" sz="3200" dirty="0"/>
              <a:t>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ве</a:t>
            </a:r>
            <a:r>
              <a:rPr lang="en-GB" sz="3200" dirty="0"/>
              <a:t> </a:t>
            </a:r>
            <a:r>
              <a:rPr lang="en-GB" sz="3200" dirty="0" err="1"/>
              <a:t>информира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нивното</a:t>
            </a:r>
            <a:r>
              <a:rPr lang="en-GB" sz="3200" dirty="0"/>
              <a:t> </a:t>
            </a:r>
            <a:r>
              <a:rPr lang="en-GB" sz="3200" dirty="0" err="1"/>
              <a:t>постоење</a:t>
            </a:r>
            <a:r>
              <a:rPr lang="en-GB" sz="3200" dirty="0"/>
              <a:t> и </a:t>
            </a:r>
            <a:r>
              <a:rPr lang="en-GB" sz="3200" dirty="0" err="1"/>
              <a:t>користење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страна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сопственикот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</a:t>
            </a:r>
            <a:r>
              <a:rPr lang="en-GB" sz="3200" dirty="0"/>
              <a:t>-</a:t>
            </a:r>
            <a:r>
              <a:rPr lang="mk-MK" sz="3200" dirty="0"/>
              <a:t>страната</a:t>
            </a:r>
            <a:r>
              <a:rPr lang="en-GB" sz="3200" dirty="0"/>
              <a:t> и </a:t>
            </a:r>
            <a:r>
              <a:rPr lang="en-GB" sz="3200" dirty="0" err="1"/>
              <a:t>трети</a:t>
            </a:r>
            <a:r>
              <a:rPr lang="en-GB" sz="3200" dirty="0"/>
              <a:t> </a:t>
            </a:r>
            <a:r>
              <a:rPr lang="en-GB" sz="3200" dirty="0" err="1"/>
              <a:t>страни</a:t>
            </a:r>
            <a:r>
              <a:rPr lang="en-GB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 </a:t>
            </a:r>
            <a:endParaRPr lang="en-US" sz="3200" dirty="0"/>
          </a:p>
          <a:p>
            <a:pPr algn="just"/>
            <a:r>
              <a:rPr lang="en-GB" sz="3200" dirty="0" err="1"/>
              <a:t>Ова</a:t>
            </a:r>
            <a:r>
              <a:rPr lang="en-GB" sz="3200" dirty="0"/>
              <a:t>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помага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донесувате</a:t>
            </a:r>
            <a:r>
              <a:rPr lang="en-GB" sz="3200" dirty="0"/>
              <a:t> </a:t>
            </a:r>
            <a:r>
              <a:rPr lang="en-GB" sz="3200" dirty="0" err="1"/>
              <a:t>подобро</a:t>
            </a:r>
            <a:r>
              <a:rPr lang="en-GB" sz="3200" dirty="0"/>
              <a:t> </a:t>
            </a:r>
            <a:r>
              <a:rPr lang="en-GB" sz="3200" dirty="0" err="1"/>
              <a:t>информирани</a:t>
            </a:r>
            <a:r>
              <a:rPr lang="en-GB" sz="3200" dirty="0"/>
              <a:t> </a:t>
            </a:r>
            <a:r>
              <a:rPr lang="en-GB" sz="3200" dirty="0" err="1"/>
              <a:t>одлуки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тоа</a:t>
            </a:r>
            <a:r>
              <a:rPr lang="en-GB" sz="3200" dirty="0"/>
              <a:t> </a:t>
            </a:r>
            <a:r>
              <a:rPr lang="en-GB" sz="3200" dirty="0" err="1"/>
              <a:t>кому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давате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и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…</a:t>
            </a:r>
            <a:endParaRPr lang="en-US" sz="3200" dirty="0"/>
          </a:p>
          <a:p>
            <a:pPr algn="just"/>
            <a:r>
              <a:rPr lang="en-GB" sz="3200" dirty="0"/>
              <a:t> </a:t>
            </a:r>
            <a:endParaRPr lang="en-US" sz="3200" dirty="0"/>
          </a:p>
          <a:p>
            <a:pPr algn="just"/>
            <a:r>
              <a:rPr lang="en-GB" sz="3200" dirty="0"/>
              <a:t>…</a:t>
            </a:r>
            <a:r>
              <a:rPr lang="en-GB" sz="3200" dirty="0" err="1"/>
              <a:t>сепак</a:t>
            </a:r>
            <a:r>
              <a:rPr lang="en-GB" sz="3200" dirty="0"/>
              <a:t>, </a:t>
            </a:r>
            <a:r>
              <a:rPr lang="en-GB" sz="3200" dirty="0" err="1"/>
              <a:t>ако</a:t>
            </a:r>
            <a:r>
              <a:rPr lang="en-GB" sz="3200" dirty="0"/>
              <a:t> е </a:t>
            </a:r>
            <a:r>
              <a:rPr lang="en-GB" sz="3200" dirty="0" err="1"/>
              <a:t>така</a:t>
            </a:r>
            <a:r>
              <a:rPr lang="en-GB" sz="3200" dirty="0"/>
              <a:t>, </a:t>
            </a:r>
            <a:r>
              <a:rPr lang="en-GB" sz="3200" dirty="0" err="1"/>
              <a:t>сопственикот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веб-странат</a:t>
            </a:r>
            <a:r>
              <a:rPr lang="en-GB" sz="3200" dirty="0"/>
              <a:t> </a:t>
            </a:r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задржи</a:t>
            </a:r>
            <a:r>
              <a:rPr lang="en-GB" sz="3200" dirty="0"/>
              <a:t> </a:t>
            </a:r>
            <a:r>
              <a:rPr lang="en-GB" sz="3200" dirty="0" err="1"/>
              <a:t>правото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ве</a:t>
            </a:r>
            <a:r>
              <a:rPr lang="en-GB" sz="3200" dirty="0"/>
              <a:t> </a:t>
            </a:r>
            <a:r>
              <a:rPr lang="en-GB" sz="3200" dirty="0" err="1"/>
              <a:t>блокира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пристапот</a:t>
            </a:r>
            <a:r>
              <a:rPr lang="en-GB" sz="3200" dirty="0"/>
              <a:t> </a:t>
            </a:r>
            <a:r>
              <a:rPr lang="en-GB" sz="3200" dirty="0" err="1"/>
              <a:t>до</a:t>
            </a:r>
            <a:r>
              <a:rPr lang="en-GB" sz="3200" dirty="0"/>
              <a:t> </a:t>
            </a:r>
            <a:r>
              <a:rPr lang="en-GB" sz="3200" dirty="0" err="1"/>
              <a:t>нивната</a:t>
            </a:r>
            <a:r>
              <a:rPr lang="en-GB" sz="3200" dirty="0"/>
              <a:t> </a:t>
            </a:r>
            <a:r>
              <a:rPr lang="en-GB" sz="3200" dirty="0" err="1"/>
              <a:t>веб</a:t>
            </a:r>
            <a:r>
              <a:rPr lang="en-GB" sz="3200" dirty="0"/>
              <a:t>-</a:t>
            </a:r>
            <a:r>
              <a:rPr lang="mk-MK" sz="3200" dirty="0"/>
              <a:t>страна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ограничат</a:t>
            </a:r>
            <a:r>
              <a:rPr lang="en-GB" sz="3200" dirty="0"/>
              <a:t> </a:t>
            </a:r>
            <a:r>
              <a:rPr lang="en-GB" sz="3200" dirty="0" err="1"/>
              <a:t>нејзините</a:t>
            </a:r>
            <a:r>
              <a:rPr lang="en-GB" sz="3200" dirty="0"/>
              <a:t> </a:t>
            </a:r>
            <a:r>
              <a:rPr lang="en-GB" sz="3200" dirty="0" err="1"/>
              <a:t>функционалности</a:t>
            </a:r>
            <a:r>
              <a:rPr lang="en-GB" sz="3200" dirty="0"/>
              <a:t> и </a:t>
            </a:r>
            <a:r>
              <a:rPr lang="en-GB" sz="3200" dirty="0" err="1"/>
              <a:t>целокупното</a:t>
            </a:r>
            <a:r>
              <a:rPr lang="en-GB" sz="3200" dirty="0"/>
              <a:t> </a:t>
            </a:r>
            <a:r>
              <a:rPr lang="en-GB" sz="3200" dirty="0" err="1"/>
              <a:t>искуство</a:t>
            </a:r>
            <a:r>
              <a:rPr lang="mk-MK" sz="3200" dirty="0"/>
              <a:t> во пребарувањето.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54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 err="1"/>
              <a:t>Колачињата</a:t>
            </a:r>
            <a:r>
              <a:rPr lang="en-GB" sz="3200" b="1" dirty="0"/>
              <a:t> </a:t>
            </a:r>
            <a:r>
              <a:rPr lang="en-GB" sz="3200" b="1" dirty="0" err="1"/>
              <a:t>не</a:t>
            </a:r>
            <a:r>
              <a:rPr lang="en-GB" sz="3200" b="1" dirty="0"/>
              <a:t> </a:t>
            </a:r>
            <a:r>
              <a:rPr lang="en-GB" sz="3200" b="1" dirty="0" err="1"/>
              <a:t>се</a:t>
            </a:r>
            <a:r>
              <a:rPr lang="en-GB" sz="3200" b="1" dirty="0"/>
              <a:t> </a:t>
            </a:r>
            <a:r>
              <a:rPr lang="en-GB" sz="3200" b="1" dirty="0" err="1"/>
              <a:t>закана</a:t>
            </a:r>
            <a:r>
              <a:rPr lang="en-GB" sz="3200" b="1" dirty="0"/>
              <a:t> </a:t>
            </a:r>
            <a:r>
              <a:rPr lang="en-GB" sz="3200" b="1" dirty="0" err="1"/>
              <a:t>кога</a:t>
            </a:r>
            <a:r>
              <a:rPr lang="en-GB" sz="3200" b="1" dirty="0" smtClean="0"/>
              <a:t>…</a:t>
            </a:r>
          </a:p>
          <a:p>
            <a:endParaRPr lang="en-US" sz="3200" dirty="0"/>
          </a:p>
          <a:p>
            <a:r>
              <a:rPr lang="en-GB" sz="3200" dirty="0"/>
              <a:t>• </a:t>
            </a:r>
            <a:r>
              <a:rPr lang="en-GB" sz="3200" dirty="0" err="1"/>
              <a:t>Веб-страната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посетувате</a:t>
            </a:r>
            <a:r>
              <a:rPr lang="en-GB" sz="3200" dirty="0"/>
              <a:t> е </a:t>
            </a:r>
            <a:r>
              <a:rPr lang="en-GB" sz="3200" dirty="0" err="1"/>
              <a:t>многу</a:t>
            </a:r>
            <a:r>
              <a:rPr lang="en-GB" sz="3200" dirty="0"/>
              <a:t> </a:t>
            </a:r>
            <a:r>
              <a:rPr lang="en-GB" sz="3200" dirty="0" err="1"/>
              <a:t>доверлива</a:t>
            </a:r>
            <a:r>
              <a:rPr lang="en-GB" sz="3200" dirty="0"/>
              <a:t> (</a:t>
            </a:r>
            <a:r>
              <a:rPr lang="en-GB" sz="3200" dirty="0" err="1"/>
              <a:t>т.е</a:t>
            </a:r>
            <a:r>
              <a:rPr lang="en-GB" sz="3200" dirty="0"/>
              <a:t>. </a:t>
            </a:r>
            <a:r>
              <a:rPr lang="en-GB" sz="3200" dirty="0" err="1"/>
              <a:t>вашиот</a:t>
            </a:r>
            <a:r>
              <a:rPr lang="en-GB" sz="3200" dirty="0"/>
              <a:t> Facebook</a:t>
            </a:r>
            <a:r>
              <a:rPr lang="mk-MK" sz="3200" dirty="0"/>
              <a:t> профил</a:t>
            </a:r>
            <a:r>
              <a:rPr lang="en-GB" sz="3200" dirty="0"/>
              <a:t>)</a:t>
            </a:r>
            <a:r>
              <a:rPr lang="mk-MK" sz="3200" dirty="0"/>
              <a:t>.</a:t>
            </a:r>
            <a:endParaRPr lang="en-US" sz="3200" dirty="0"/>
          </a:p>
          <a:p>
            <a:r>
              <a:rPr lang="en-GB" sz="3200" dirty="0"/>
              <a:t>•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помагаат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подобрите</a:t>
            </a:r>
            <a:r>
              <a:rPr lang="en-GB" sz="3200" dirty="0"/>
              <a:t> </a:t>
            </a:r>
            <a:r>
              <a:rPr lang="en-GB" sz="3200" dirty="0" err="1"/>
              <a:t>корисничко</a:t>
            </a:r>
            <a:r>
              <a:rPr lang="en-GB" sz="3200" dirty="0"/>
              <a:t> </a:t>
            </a:r>
            <a:r>
              <a:rPr lang="en-GB" sz="3200" dirty="0" err="1"/>
              <a:t>искуство</a:t>
            </a:r>
            <a:r>
              <a:rPr lang="en-GB" sz="3200" dirty="0"/>
              <a:t> (</a:t>
            </a:r>
            <a:r>
              <a:rPr lang="en-GB" sz="3200" dirty="0" err="1"/>
              <a:t>т.е</a:t>
            </a:r>
            <a:r>
              <a:rPr lang="en-GB" sz="3200" dirty="0"/>
              <a:t>. </a:t>
            </a:r>
            <a:r>
              <a:rPr lang="en-GB" sz="3200" dirty="0" err="1"/>
              <a:t>онлајн</a:t>
            </a:r>
            <a:r>
              <a:rPr lang="en-GB" sz="3200" dirty="0"/>
              <a:t> </a:t>
            </a:r>
            <a:r>
              <a:rPr lang="en-GB" sz="3200" dirty="0" err="1"/>
              <a:t>купување</a:t>
            </a:r>
            <a:r>
              <a:rPr lang="en-GB" sz="3200" dirty="0"/>
              <a:t>, </a:t>
            </a:r>
            <a:r>
              <a:rPr lang="en-GB" sz="3200" dirty="0" err="1"/>
              <a:t>онлајн</a:t>
            </a:r>
            <a:r>
              <a:rPr lang="en-GB" sz="3200" dirty="0"/>
              <a:t> </a:t>
            </a:r>
            <a:r>
              <a:rPr lang="en-GB" sz="3200" dirty="0" err="1"/>
              <a:t>банкарство</a:t>
            </a:r>
            <a:r>
              <a:rPr lang="en-GB" sz="3200" dirty="0"/>
              <a:t> </a:t>
            </a:r>
            <a:r>
              <a:rPr lang="en-GB" sz="3200" dirty="0" err="1"/>
              <a:t>итн</a:t>
            </a:r>
            <a:r>
              <a:rPr lang="en-GB" sz="3200" dirty="0"/>
              <a:t>.)</a:t>
            </a:r>
            <a:r>
              <a:rPr lang="mk-MK" sz="3200" dirty="0"/>
              <a:t>.</a:t>
            </a:r>
            <a:endParaRPr lang="en-US" sz="3200" dirty="0"/>
          </a:p>
          <a:p>
            <a:r>
              <a:rPr lang="en-GB" sz="3200" dirty="0"/>
              <a:t>•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заштедуваат</a:t>
            </a:r>
            <a:r>
              <a:rPr lang="en-GB" sz="3200" dirty="0"/>
              <a:t> </a:t>
            </a:r>
            <a:r>
              <a:rPr lang="en-GB" sz="3200" dirty="0" err="1"/>
              <a:t>време</a:t>
            </a:r>
            <a:r>
              <a:rPr lang="en-GB" sz="3200" dirty="0"/>
              <a:t> и </a:t>
            </a:r>
            <a:r>
              <a:rPr lang="en-GB" sz="3200" dirty="0" err="1"/>
              <a:t>ресурси</a:t>
            </a:r>
            <a:r>
              <a:rPr lang="en-GB" sz="3200" dirty="0"/>
              <a:t> – </a:t>
            </a:r>
            <a:r>
              <a:rPr lang="en-GB" sz="3200" dirty="0" err="1"/>
              <a:t>особено</a:t>
            </a:r>
            <a:r>
              <a:rPr lang="en-GB" sz="3200" dirty="0"/>
              <a:t> </a:t>
            </a:r>
            <a:r>
              <a:rPr lang="en-GB" sz="3200" dirty="0" err="1"/>
              <a:t>кога</a:t>
            </a:r>
            <a:r>
              <a:rPr lang="en-GB" sz="3200" dirty="0"/>
              <a:t> </a:t>
            </a:r>
            <a:r>
              <a:rPr lang="en-GB" sz="3200" dirty="0" err="1"/>
              <a:t>често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најавувате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веб-страни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mk-MK" sz="3200" dirty="0"/>
              <a:t>најчесто ги користите</a:t>
            </a:r>
            <a:r>
              <a:rPr lang="en-GB" sz="3200" dirty="0"/>
              <a:t> (</a:t>
            </a:r>
            <a:r>
              <a:rPr lang="en-GB" sz="3200" dirty="0" err="1"/>
              <a:t>т.е</a:t>
            </a:r>
            <a:r>
              <a:rPr lang="en-GB" sz="3200" dirty="0"/>
              <a:t>. е-</a:t>
            </a:r>
            <a:r>
              <a:rPr lang="en-GB" sz="3200" dirty="0" err="1"/>
              <a:t>пошта</a:t>
            </a:r>
            <a:r>
              <a:rPr lang="en-GB" sz="3200" dirty="0"/>
              <a:t>)</a:t>
            </a:r>
            <a:r>
              <a:rPr lang="mk-MK" sz="3200" dirty="0" smtClean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104900"/>
            <a:ext cx="16589349" cy="739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/>
              <a:t>„</a:t>
            </a:r>
            <a:r>
              <a:rPr lang="en-GB" sz="3200" b="1" dirty="0" err="1"/>
              <a:t>Црвени</a:t>
            </a:r>
            <a:r>
              <a:rPr lang="en-GB" sz="3200" b="1" dirty="0"/>
              <a:t> </a:t>
            </a:r>
            <a:r>
              <a:rPr lang="en-GB" sz="3200" b="1" dirty="0" err="1"/>
              <a:t>знамиња</a:t>
            </a:r>
            <a:r>
              <a:rPr lang="en-GB" sz="3200" b="1" dirty="0" smtClean="0"/>
              <a:t>“</a:t>
            </a:r>
          </a:p>
          <a:p>
            <a:endParaRPr lang="en-US" sz="3200" dirty="0"/>
          </a:p>
          <a:p>
            <a:r>
              <a:rPr lang="en-GB" sz="3200" dirty="0"/>
              <a:t>• </a:t>
            </a:r>
            <a:r>
              <a:rPr lang="en-GB" sz="3200" dirty="0" err="1"/>
              <a:t>Веб-страната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посетувате</a:t>
            </a:r>
            <a:r>
              <a:rPr lang="en-GB" sz="3200" dirty="0"/>
              <a:t> НЕ е </a:t>
            </a:r>
            <a:r>
              <a:rPr lang="en-GB" sz="3200" dirty="0" err="1"/>
              <a:t>шифрирана</a:t>
            </a:r>
            <a:r>
              <a:rPr lang="en-GB" sz="3200" dirty="0"/>
              <a:t> - </a:t>
            </a:r>
            <a:r>
              <a:rPr lang="en-GB" sz="3200" dirty="0" err="1"/>
              <a:t>иконата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заклучување</a:t>
            </a:r>
            <a:r>
              <a:rPr lang="en-GB" sz="3200" dirty="0"/>
              <a:t> </a:t>
            </a:r>
            <a:r>
              <a:rPr lang="en-GB" sz="3200" dirty="0" err="1"/>
              <a:t>покрај</a:t>
            </a:r>
            <a:r>
              <a:rPr lang="en-GB" sz="3200" dirty="0"/>
              <a:t> URL-</a:t>
            </a:r>
            <a:r>
              <a:rPr lang="en-GB" sz="3200" dirty="0" err="1"/>
              <a:t>то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е </a:t>
            </a:r>
            <a:r>
              <a:rPr lang="en-GB" sz="3200" dirty="0" err="1"/>
              <a:t>заклучена</a:t>
            </a:r>
            <a:r>
              <a:rPr lang="en-GB" sz="3200" dirty="0"/>
              <a:t> </a:t>
            </a:r>
            <a:r>
              <a:rPr lang="en-GB" sz="3200" dirty="0" err="1"/>
              <a:t>сама</a:t>
            </a:r>
            <a:r>
              <a:rPr lang="en-GB" sz="3200" dirty="0"/>
              <a:t> </a:t>
            </a:r>
            <a:r>
              <a:rPr lang="en-GB" sz="3200" dirty="0" err="1"/>
              <a:t>по</a:t>
            </a:r>
            <a:r>
              <a:rPr lang="en-GB" sz="3200" dirty="0"/>
              <a:t> </a:t>
            </a:r>
            <a:r>
              <a:rPr lang="en-GB" sz="3200" dirty="0" err="1"/>
              <a:t>себе</a:t>
            </a:r>
            <a:r>
              <a:rPr lang="en-GB" sz="3200" dirty="0"/>
              <a:t>, </a:t>
            </a:r>
            <a:r>
              <a:rPr lang="en-GB" sz="3200" dirty="0" err="1"/>
              <a:t>овие</a:t>
            </a:r>
            <a:r>
              <a:rPr lang="en-GB" sz="3200" dirty="0"/>
              <a:t> </a:t>
            </a:r>
            <a:r>
              <a:rPr lang="en-GB" sz="3200" dirty="0" err="1"/>
              <a:t>веб-страни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опасни</a:t>
            </a:r>
            <a:r>
              <a:rPr lang="en-GB" sz="3200" dirty="0"/>
              <a:t>, </a:t>
            </a:r>
            <a:r>
              <a:rPr lang="en-GB" sz="3200" dirty="0" err="1"/>
              <a:t>но</a:t>
            </a:r>
            <a:r>
              <a:rPr lang="en-GB" sz="3200" dirty="0"/>
              <a:t> </a:t>
            </a:r>
            <a:r>
              <a:rPr lang="en-GB" sz="3200" dirty="0" err="1"/>
              <a:t>можеби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подготвени</a:t>
            </a:r>
            <a:r>
              <a:rPr lang="en-GB" sz="3200" dirty="0"/>
              <a:t> </a:t>
            </a:r>
            <a:r>
              <a:rPr lang="en-GB" sz="3200" dirty="0" err="1"/>
              <a:t>ниту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прифаќање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mk-MK" sz="3200" dirty="0"/>
              <a:t>правилата</a:t>
            </a:r>
            <a:r>
              <a:rPr lang="en-GB" sz="3200" dirty="0"/>
              <a:t>... </a:t>
            </a:r>
            <a:r>
              <a:rPr lang="en-GB" sz="3200" dirty="0" err="1"/>
              <a:t>внимавајте</a:t>
            </a:r>
            <a:r>
              <a:rPr lang="en-GB" sz="3200" dirty="0"/>
              <a:t>.</a:t>
            </a:r>
            <a:endParaRPr lang="en-US" sz="3200" dirty="0"/>
          </a:p>
          <a:p>
            <a:r>
              <a:rPr lang="en-GB" sz="3200" dirty="0"/>
              <a:t>• </a:t>
            </a:r>
            <a:r>
              <a:rPr lang="en-GB" sz="3200" dirty="0" err="1"/>
              <a:t>Колачиња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трети</a:t>
            </a:r>
            <a:r>
              <a:rPr lang="en-GB" sz="3200" dirty="0"/>
              <a:t> </a:t>
            </a:r>
            <a:r>
              <a:rPr lang="en-GB" sz="3200" dirty="0" err="1"/>
              <a:t>страни</a:t>
            </a:r>
            <a:r>
              <a:rPr lang="en-GB" sz="3200" dirty="0"/>
              <a:t>. </a:t>
            </a:r>
            <a:r>
              <a:rPr lang="en-GB" sz="3200" dirty="0" err="1"/>
              <a:t>Повторно</a:t>
            </a:r>
            <a:r>
              <a:rPr lang="en-GB" sz="3200" dirty="0"/>
              <a:t>, </a:t>
            </a:r>
            <a:r>
              <a:rPr lang="en-GB" sz="3200" dirty="0" err="1"/>
              <a:t>овие</a:t>
            </a:r>
            <a:r>
              <a:rPr lang="en-GB" sz="3200" dirty="0"/>
              <a:t> </a:t>
            </a:r>
            <a:r>
              <a:rPr lang="en-GB" sz="3200" dirty="0" err="1"/>
              <a:t>колачиња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опасни</a:t>
            </a:r>
            <a:r>
              <a:rPr lang="en-GB" sz="3200" dirty="0"/>
              <a:t>, </a:t>
            </a:r>
            <a:r>
              <a:rPr lang="en-GB" sz="3200" dirty="0" err="1"/>
              <a:t>но</a:t>
            </a:r>
            <a:r>
              <a:rPr lang="en-GB" sz="3200" dirty="0"/>
              <a:t> </a:t>
            </a:r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сте</a:t>
            </a:r>
            <a:r>
              <a:rPr lang="en-GB" sz="3200" dirty="0"/>
              <a:t> </a:t>
            </a:r>
            <a:r>
              <a:rPr lang="en-GB" sz="3200" dirty="0" err="1"/>
              <a:t>особено</a:t>
            </a:r>
            <a:r>
              <a:rPr lang="en-GB" sz="3200" dirty="0"/>
              <a:t> </a:t>
            </a:r>
            <a:r>
              <a:rPr lang="en-GB" sz="3200" dirty="0" err="1"/>
              <a:t>загрижени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(</a:t>
            </a:r>
            <a:r>
              <a:rPr lang="en-GB" sz="3200" dirty="0" err="1"/>
              <a:t>дигитална</a:t>
            </a:r>
            <a:r>
              <a:rPr lang="en-GB" sz="3200" dirty="0"/>
              <a:t>) </a:t>
            </a:r>
            <a:r>
              <a:rPr lang="en-GB" sz="3200" dirty="0" err="1"/>
              <a:t>приватност</a:t>
            </a:r>
            <a:r>
              <a:rPr lang="en-GB" sz="3200" dirty="0"/>
              <a:t>, </a:t>
            </a:r>
            <a:r>
              <a:rPr lang="en-GB" sz="3200" dirty="0" err="1"/>
              <a:t>можеби</a:t>
            </a:r>
            <a:r>
              <a:rPr lang="en-GB" sz="3200" dirty="0"/>
              <a:t> </a:t>
            </a:r>
            <a:r>
              <a:rPr lang="en-GB" sz="3200" dirty="0" err="1"/>
              <a:t>нема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допадне</a:t>
            </a:r>
            <a:r>
              <a:rPr lang="en-GB" sz="3200" dirty="0"/>
              <a:t> </a:t>
            </a:r>
            <a:r>
              <a:rPr lang="en-GB" sz="3200" dirty="0" err="1"/>
              <a:t>идејата</a:t>
            </a:r>
            <a:r>
              <a:rPr lang="en-GB" sz="3200" dirty="0"/>
              <a:t> </a:t>
            </a:r>
            <a:r>
              <a:rPr lang="en-GB" sz="3200" dirty="0" err="1"/>
              <a:t>некој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разгледува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.</a:t>
            </a:r>
            <a:endParaRPr lang="en-US" sz="3200" dirty="0"/>
          </a:p>
          <a:p>
            <a:r>
              <a:rPr lang="en-GB" sz="3200" dirty="0"/>
              <a:t>• </a:t>
            </a:r>
            <a:r>
              <a:rPr lang="en-GB" sz="3200" dirty="0" err="1"/>
              <a:t>Секогаш</a:t>
            </a:r>
            <a:r>
              <a:rPr lang="en-GB" sz="3200" dirty="0"/>
              <a:t> </a:t>
            </a:r>
            <a:r>
              <a:rPr lang="en-GB" sz="3200" dirty="0" err="1"/>
              <a:t>кога</a:t>
            </a:r>
            <a:r>
              <a:rPr lang="en-GB" sz="3200" dirty="0"/>
              <a:t> </a:t>
            </a:r>
            <a:r>
              <a:rPr lang="en-GB" sz="3200" dirty="0" err="1"/>
              <a:t>вашиот</a:t>
            </a:r>
            <a:r>
              <a:rPr lang="en-GB" sz="3200" dirty="0"/>
              <a:t> </a:t>
            </a:r>
            <a:r>
              <a:rPr lang="en-GB" sz="3200" dirty="0" err="1"/>
              <a:t>антивирус</a:t>
            </a:r>
            <a:r>
              <a:rPr lang="en-GB" sz="3200" dirty="0"/>
              <a:t> </a:t>
            </a:r>
            <a:r>
              <a:rPr lang="en-GB" sz="3200" dirty="0" err="1"/>
              <a:t>ќе</a:t>
            </a:r>
            <a:r>
              <a:rPr lang="en-GB" sz="3200" dirty="0"/>
              <a:t> </a:t>
            </a:r>
            <a:r>
              <a:rPr lang="en-GB" sz="3200" dirty="0" err="1"/>
              <a:t>забележи</a:t>
            </a:r>
            <a:r>
              <a:rPr lang="en-GB" sz="3200" dirty="0"/>
              <a:t> </a:t>
            </a:r>
            <a:r>
              <a:rPr lang="en-GB" sz="3200" dirty="0" err="1"/>
              <a:t>сомнителни</a:t>
            </a:r>
            <a:r>
              <a:rPr lang="en-GB" sz="3200" dirty="0"/>
              <a:t> </a:t>
            </a:r>
            <a:r>
              <a:rPr lang="en-GB" sz="3200" dirty="0" err="1"/>
              <a:t>активности</a:t>
            </a:r>
            <a:r>
              <a:rPr lang="en-GB" sz="3200" dirty="0"/>
              <a:t>.</a:t>
            </a:r>
            <a:endParaRPr lang="en-US" sz="3200" dirty="0"/>
          </a:p>
          <a:p>
            <a:r>
              <a:rPr lang="en-GB" sz="3200" dirty="0"/>
              <a:t>•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секој</a:t>
            </a:r>
            <a:r>
              <a:rPr lang="en-GB" sz="3200" dirty="0"/>
              <a:t> </a:t>
            </a:r>
            <a:r>
              <a:rPr lang="en-GB" sz="3200" dirty="0" err="1"/>
              <a:t>случај</a:t>
            </a:r>
            <a:r>
              <a:rPr lang="en-GB" sz="3200" dirty="0"/>
              <a:t>,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веб-страната</a:t>
            </a:r>
            <a:r>
              <a:rPr lang="en-GB" sz="3200" dirty="0"/>
              <a:t> </a:t>
            </a:r>
            <a:r>
              <a:rPr lang="en-GB" sz="3200" dirty="0" err="1"/>
              <a:t>треба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и </a:t>
            </a:r>
            <a:r>
              <a:rPr lang="en-GB" sz="3200" dirty="0" err="1"/>
              <a:t>доставите</a:t>
            </a:r>
            <a:r>
              <a:rPr lang="en-GB" sz="3200" dirty="0"/>
              <a:t> </a:t>
            </a:r>
            <a:r>
              <a:rPr lang="en-GB" sz="3200" dirty="0" err="1"/>
              <a:t>многу</a:t>
            </a:r>
            <a:r>
              <a:rPr lang="en-GB" sz="3200" dirty="0"/>
              <a:t> </a:t>
            </a:r>
            <a:r>
              <a:rPr lang="en-GB" sz="3200" dirty="0" err="1"/>
              <a:t>чувствителни</a:t>
            </a:r>
            <a:r>
              <a:rPr lang="en-GB" sz="3200" dirty="0"/>
              <a:t> </a:t>
            </a:r>
            <a:r>
              <a:rPr lang="en-GB" sz="3200" dirty="0" err="1"/>
              <a:t>информации</a:t>
            </a:r>
            <a:r>
              <a:rPr lang="en-GB" sz="3200" dirty="0"/>
              <a:t> (</a:t>
            </a:r>
            <a:r>
              <a:rPr lang="en-GB" sz="3200" dirty="0" err="1"/>
              <a:t>банкарска</a:t>
            </a:r>
            <a:r>
              <a:rPr lang="en-GB" sz="3200" dirty="0"/>
              <a:t> </a:t>
            </a:r>
            <a:r>
              <a:rPr lang="en-GB" sz="3200" dirty="0" err="1"/>
              <a:t>сметка</a:t>
            </a:r>
            <a:r>
              <a:rPr lang="en-GB" sz="3200" dirty="0"/>
              <a:t>, </a:t>
            </a:r>
            <a:r>
              <a:rPr lang="en-GB" sz="3200" dirty="0" err="1"/>
              <a:t>скен</a:t>
            </a:r>
            <a:r>
              <a:rPr lang="en-GB" sz="3200" dirty="0"/>
              <a:t> и </a:t>
            </a:r>
            <a:r>
              <a:rPr lang="en-GB" sz="3200" dirty="0" err="1"/>
              <a:t>копија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лична</a:t>
            </a:r>
            <a:r>
              <a:rPr lang="en-GB" sz="3200" dirty="0"/>
              <a:t> </a:t>
            </a:r>
            <a:r>
              <a:rPr lang="en-GB" sz="3200" dirty="0" err="1"/>
              <a:t>карта</a:t>
            </a:r>
            <a:r>
              <a:rPr lang="en-GB" sz="3200" dirty="0"/>
              <a:t> </a:t>
            </a:r>
            <a:r>
              <a:rPr lang="en-GB" sz="3200" dirty="0" err="1"/>
              <a:t>итн</a:t>
            </a:r>
            <a:r>
              <a:rPr lang="en-GB" sz="3200" dirty="0"/>
              <a:t>.).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552700"/>
            <a:ext cx="1152524" cy="1152524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36439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 err="1"/>
              <a:t>Колачиња</a:t>
            </a:r>
            <a:r>
              <a:rPr lang="en-GB" sz="3600" b="1" dirty="0"/>
              <a:t> </a:t>
            </a:r>
            <a:r>
              <a:rPr lang="en-GB" sz="3600" b="1" dirty="0" err="1"/>
              <a:t>за</a:t>
            </a:r>
            <a:r>
              <a:rPr lang="en-GB" sz="3600" b="1" dirty="0"/>
              <a:t> </a:t>
            </a:r>
            <a:r>
              <a:rPr lang="en-GB" sz="3600" b="1" dirty="0" err="1"/>
              <a:t>веб-страни</a:t>
            </a:r>
            <a:r>
              <a:rPr lang="en-GB" sz="3600" b="1" dirty="0"/>
              <a:t>, </a:t>
            </a:r>
            <a:r>
              <a:rPr lang="en-GB" sz="3600" b="1" dirty="0" err="1"/>
              <a:t>веб-страна</a:t>
            </a:r>
            <a:r>
              <a:rPr lang="en-GB" sz="3600" b="1" dirty="0"/>
              <a:t> </a:t>
            </a:r>
            <a:r>
              <a:rPr lang="en-GB" sz="3600" b="1" dirty="0" err="1"/>
              <a:t>на</a:t>
            </a:r>
            <a:r>
              <a:rPr lang="en-GB" sz="3600" b="1" dirty="0"/>
              <a:t> </a:t>
            </a:r>
            <a:r>
              <a:rPr lang="en-GB" sz="3600" b="1" dirty="0" err="1"/>
              <a:t>Комисијата</a:t>
            </a:r>
            <a:r>
              <a:rPr lang="en-GB" sz="3600" b="1" dirty="0"/>
              <a:t> </a:t>
            </a:r>
            <a:r>
              <a:rPr lang="en-GB" sz="3600" b="1" dirty="0" err="1"/>
              <a:t>на</a:t>
            </a:r>
            <a:r>
              <a:rPr lang="en-GB" sz="3600" b="1" dirty="0"/>
              <a:t> ЕУ:</a:t>
            </a:r>
            <a:endParaRPr lang="en-US" sz="3600" dirty="0"/>
          </a:p>
          <a:p>
            <a:r>
              <a:rPr lang="en-GB" sz="3600" dirty="0"/>
              <a:t>…</a:t>
            </a:r>
            <a:r>
              <a:rPr lang="en-GB" sz="3600" dirty="0" err="1"/>
              <a:t>веб-страната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Комисијата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ЕУ </a:t>
            </a:r>
            <a:r>
              <a:rPr lang="en-GB" sz="3600" dirty="0" err="1"/>
              <a:t>најмногу</a:t>
            </a:r>
            <a:r>
              <a:rPr lang="en-GB" sz="3600" dirty="0"/>
              <a:t> </a:t>
            </a:r>
            <a:r>
              <a:rPr lang="en-GB" sz="3600" dirty="0" err="1"/>
              <a:t>се</a:t>
            </a:r>
            <a:r>
              <a:rPr lang="en-GB" sz="3600" dirty="0"/>
              <a:t> </a:t>
            </a:r>
            <a:r>
              <a:rPr lang="en-GB" sz="3600" dirty="0" err="1"/>
              <a:t>потпира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колачиња</a:t>
            </a:r>
            <a:r>
              <a:rPr lang="en-GB" sz="3600" dirty="0"/>
              <a:t> </a:t>
            </a:r>
            <a:r>
              <a:rPr lang="en-GB" sz="3600" dirty="0" err="1"/>
              <a:t>од</a:t>
            </a:r>
            <a:r>
              <a:rPr lang="en-GB" sz="3600" dirty="0"/>
              <a:t> </a:t>
            </a:r>
            <a:r>
              <a:rPr lang="en-GB" sz="3600" dirty="0" err="1"/>
              <a:t>прва</a:t>
            </a:r>
            <a:r>
              <a:rPr lang="en-GB" sz="3600" dirty="0"/>
              <a:t> </a:t>
            </a:r>
            <a:r>
              <a:rPr lang="en-GB" sz="3600" dirty="0" err="1"/>
              <a:t>страна</a:t>
            </a:r>
            <a:r>
              <a:rPr lang="en-GB" sz="3600" dirty="0"/>
              <a:t> </a:t>
            </a:r>
            <a:r>
              <a:rPr lang="en-GB" sz="3600" dirty="0" err="1"/>
              <a:t>од</a:t>
            </a:r>
            <a:r>
              <a:rPr lang="en-GB" sz="3600" dirty="0"/>
              <a:t> </a:t>
            </a:r>
            <a:r>
              <a:rPr lang="en-GB" sz="3600" dirty="0" err="1"/>
              <a:t>три</a:t>
            </a:r>
            <a:r>
              <a:rPr lang="en-GB" sz="3600" dirty="0"/>
              <a:t> </a:t>
            </a:r>
            <a:r>
              <a:rPr lang="en-GB" sz="3600" dirty="0" err="1"/>
              <a:t>главни</a:t>
            </a:r>
            <a:r>
              <a:rPr lang="en-GB" sz="3600" dirty="0"/>
              <a:t> </a:t>
            </a:r>
            <a:r>
              <a:rPr lang="en-GB" sz="3600" dirty="0" err="1"/>
              <a:t>вида</a:t>
            </a:r>
            <a:r>
              <a:rPr lang="en-GB" sz="3600" dirty="0" smtClean="0"/>
              <a:t>:</a:t>
            </a:r>
            <a:endParaRPr lang="en-US" sz="66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615" y="5409718"/>
            <a:ext cx="10660771" cy="24834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11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3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4000" b="1" i="1" spc="-85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4000" b="1" i="1" spc="-85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13307"/>
              </p:ext>
            </p:extLst>
          </p:nvPr>
        </p:nvGraphicFramePr>
        <p:xfrm>
          <a:off x="793775" y="3162300"/>
          <a:ext cx="1658934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783">
                  <a:extLst>
                    <a:ext uri="{9D8B030D-6E8A-4147-A177-3AD203B41FA5}">
                      <a16:colId xmlns:a16="http://schemas.microsoft.com/office/drawing/2014/main" xmlns="" val="165019255"/>
                    </a:ext>
                  </a:extLst>
                </a:gridCol>
                <a:gridCol w="5529783">
                  <a:extLst>
                    <a:ext uri="{9D8B030D-6E8A-4147-A177-3AD203B41FA5}">
                      <a16:colId xmlns:a16="http://schemas.microsoft.com/office/drawing/2014/main" xmlns="" val="73854154"/>
                    </a:ext>
                  </a:extLst>
                </a:gridCol>
                <a:gridCol w="5529783">
                  <a:extLst>
                    <a:ext uri="{9D8B030D-6E8A-4147-A177-3AD203B41FA5}">
                      <a16:colId xmlns:a16="http://schemas.microsoft.com/office/drawing/2014/main" xmlns="" val="20975756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Преференци</a:t>
                      </a:r>
                      <a:r>
                        <a:rPr lang="en-GB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GB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посетители</a:t>
                      </a:r>
                      <a:r>
                        <a:rPr lang="en-GB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GB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онлине-</a:t>
                      </a:r>
                      <a:r>
                        <a:rPr lang="en-GB" sz="1800" b="1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продавница</a:t>
                      </a:r>
                      <a:endParaRPr lang="en-US" sz="2400" b="1" i="0" spc="-85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Оперативни</a:t>
                      </a:r>
                      <a:r>
                        <a:rPr lang="en-GB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колачиња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Колачиња</a:t>
                      </a:r>
                      <a:r>
                        <a:rPr lang="en-GB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GB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анализа</a:t>
                      </a:r>
                      <a:endParaRPr lang="en-GB" sz="2400" b="0" i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536033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Достапни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ИТ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тимот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тие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водат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евиденција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spc="-85" dirty="0" smtClean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Функционал</a:t>
                      </a:r>
                      <a:r>
                        <a:rPr lang="mk-MK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ност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оперативност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одредени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веб-страни</a:t>
                      </a:r>
                      <a:endParaRPr lang="en-US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Чисто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внатрешно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истражување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проценка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параметрите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перформансите</a:t>
                      </a:r>
                      <a:endParaRPr lang="en-US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959657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Различни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интерфејси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корисник-веб-страна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колку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корисна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содржината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страната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mk-MK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Претходно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прифаќање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колачиња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веб-страни</a:t>
                      </a:r>
                      <a:r>
                        <a:rPr lang="mk-MK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GB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Автентикација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технички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колачиња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GB" sz="2400" dirty="0" smtClean="0"/>
                    </a:p>
                    <a:p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Тие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складираат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најавувате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веб-страна</a:t>
                      </a:r>
                      <a:r>
                        <a:rPr lang="mk-MK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Комисијата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користејќи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ја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нашата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автентикација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Најава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веб-страната на 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ЕУ).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правите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ја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прифаќате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поврзаната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политика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приватност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it-IT" sz="2400" dirty="0" smtClean="0"/>
                    </a:p>
                    <a:p>
                      <a:pPr algn="just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корисниците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комуницираат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веб-страната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анонимни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корисници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споделува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трети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Луѓето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слободни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одбијат</a:t>
                      </a:r>
                      <a:endParaRPr lang="en-US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5183319"/>
                  </a:ext>
                </a:extLst>
              </a:tr>
            </a:tbl>
          </a:graphicData>
        </a:graphic>
      </p:graphicFrame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9679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4800" b="1" spc="-400" dirty="0">
                <a:solidFill>
                  <a:srgbClr val="343433"/>
                </a:solidFill>
                <a:latin typeface="+mj-lt"/>
                <a:cs typeface="Tahoma"/>
              </a:rPr>
              <a:t>2</a:t>
            </a:r>
            <a:r>
              <a:rPr sz="4800" b="1" spc="-500" dirty="0">
                <a:solidFill>
                  <a:srgbClr val="343433"/>
                </a:solidFill>
                <a:latin typeface="+mj-lt"/>
                <a:cs typeface="Tahoma"/>
              </a:rPr>
              <a:t>.</a:t>
            </a:r>
            <a:r>
              <a:rPr lang="es-ES" sz="4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4800" b="1" spc="-85" dirty="0">
                <a:solidFill>
                  <a:srgbClr val="343433"/>
                </a:solidFill>
                <a:latin typeface="+mj-lt"/>
                <a:cs typeface="Tahoma"/>
              </a:rPr>
              <a:t> </a:t>
            </a:r>
            <a:r>
              <a:rPr lang="mk-MK" sz="4800" b="1" spc="-85" dirty="0" smtClean="0">
                <a:solidFill>
                  <a:srgbClr val="343433"/>
                </a:solidFill>
                <a:latin typeface="+mj-lt"/>
                <a:cs typeface="Tahoma"/>
              </a:rPr>
              <a:t>Општ преглед</a:t>
            </a:r>
            <a:endParaRPr lang="en-GB" altLang="es-ES" sz="4800" b="1" spc="-85" dirty="0">
              <a:solidFill>
                <a:srgbClr val="343433"/>
              </a:solidFill>
              <a:latin typeface="+mj-lt"/>
              <a:cs typeface="Tahoma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mk-MK" sz="3600" dirty="0"/>
              <a:t>Дали сте забележале дека секогаш кога ќе се обидете да пристапите до веб-страна, се појавува известување кое бара внимателно да го прочитате (и на крајот да ја прифатите/одбиете) нивната политика за колачиња? </a:t>
            </a:r>
            <a:endParaRPr lang="en-US" sz="3600" dirty="0"/>
          </a:p>
          <a:p>
            <a:pPr algn="just"/>
            <a:r>
              <a:rPr lang="mk-MK" sz="3600" dirty="0"/>
              <a:t> </a:t>
            </a:r>
            <a:endParaRPr lang="en-US" sz="3600" dirty="0"/>
          </a:p>
          <a:p>
            <a:pPr algn="just"/>
            <a:r>
              <a:rPr lang="mk-MK" sz="3600" dirty="0"/>
              <a:t>Што е колаче и на што се однесува ова известување? Зошто </a:t>
            </a:r>
            <a:r>
              <a:rPr lang="en-US" sz="3600" dirty="0"/>
              <a:t>www </a:t>
            </a:r>
            <a:r>
              <a:rPr lang="mk-MK" sz="3600" dirty="0"/>
              <a:t>е толку внимателен во однос на условите за вашата приватност и (дигитален) идентитет? </a:t>
            </a:r>
            <a:endParaRPr lang="en-US" sz="3600" dirty="0"/>
          </a:p>
          <a:p>
            <a:pPr algn="just"/>
            <a:r>
              <a:rPr lang="mk-MK" sz="3600" dirty="0"/>
              <a:t> </a:t>
            </a:r>
            <a:endParaRPr lang="en-US" sz="3600" dirty="0"/>
          </a:p>
          <a:p>
            <a:pPr algn="just"/>
            <a:r>
              <a:rPr lang="mk-MK" sz="3600" dirty="0"/>
              <a:t>Додека сурфате на Интернет, можеби сте сретнале – или сте прочитале – нешто познато како </a:t>
            </a:r>
            <a:r>
              <a:rPr lang="en-US" sz="3600" dirty="0"/>
              <a:t>GDPR</a:t>
            </a:r>
            <a:r>
              <a:rPr lang="mk-MK" sz="3600" dirty="0"/>
              <a:t>...но во пракса, што е </a:t>
            </a:r>
            <a:r>
              <a:rPr lang="en-US" sz="3600" dirty="0"/>
              <a:t>GDPR?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413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mk-MK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/>
              <a:t>НА ПРИМЕР: </a:t>
            </a:r>
            <a:r>
              <a:rPr lang="en-GB" sz="3200" b="1" dirty="0" err="1"/>
              <a:t>Како</a:t>
            </a:r>
            <a:r>
              <a:rPr lang="en-GB" sz="3200" b="1" dirty="0"/>
              <a:t> </a:t>
            </a:r>
            <a:r>
              <a:rPr lang="en-GB" sz="3200" b="1" dirty="0" err="1"/>
              <a:t>можете</a:t>
            </a:r>
            <a:r>
              <a:rPr lang="en-GB" sz="3200" b="1" dirty="0"/>
              <a:t> </a:t>
            </a:r>
            <a:r>
              <a:rPr lang="en-GB" sz="3200" b="1" dirty="0" err="1"/>
              <a:t>да</a:t>
            </a:r>
            <a:r>
              <a:rPr lang="en-GB" sz="3200" b="1" dirty="0"/>
              <a:t> </a:t>
            </a:r>
            <a:r>
              <a:rPr lang="en-GB" sz="3200" b="1" dirty="0" err="1"/>
              <a:t>управувате</a:t>
            </a:r>
            <a:r>
              <a:rPr lang="en-GB" sz="3200" b="1" dirty="0"/>
              <a:t> </a:t>
            </a:r>
            <a:r>
              <a:rPr lang="en-GB" sz="3200" b="1" dirty="0" err="1"/>
              <a:t>со</a:t>
            </a:r>
            <a:r>
              <a:rPr lang="en-GB" sz="3200" b="1" dirty="0"/>
              <a:t> </a:t>
            </a:r>
            <a:r>
              <a:rPr lang="en-GB" sz="3200" b="1" dirty="0" err="1"/>
              <a:t>колачиња</a:t>
            </a:r>
            <a:r>
              <a:rPr lang="en-GB" sz="3200" b="1" dirty="0" smtClean="0"/>
              <a:t>?</a:t>
            </a:r>
            <a:endParaRPr lang="mk-MK" sz="3200" b="1" dirty="0" smtClean="0"/>
          </a:p>
          <a:p>
            <a:endParaRPr lang="en-US" sz="3200" dirty="0"/>
          </a:p>
          <a:p>
            <a:r>
              <a:rPr lang="en-GB" sz="3200" dirty="0" err="1"/>
              <a:t>Отстранете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колачињата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вашиот</a:t>
            </a:r>
            <a:r>
              <a:rPr lang="en-GB" sz="3200" dirty="0"/>
              <a:t> </a:t>
            </a:r>
            <a:r>
              <a:rPr lang="en-GB" sz="3200" dirty="0" err="1"/>
              <a:t>уред</a:t>
            </a:r>
            <a:r>
              <a:rPr lang="en-GB" sz="3200" dirty="0"/>
              <a:t> →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чистење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историјата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вашиот</a:t>
            </a:r>
            <a:r>
              <a:rPr lang="en-GB" sz="3200" dirty="0"/>
              <a:t> </a:t>
            </a:r>
            <a:r>
              <a:rPr lang="en-GB" sz="3200" dirty="0" err="1"/>
              <a:t>пребарувач</a:t>
            </a:r>
            <a:r>
              <a:rPr lang="mk-MK" sz="3200" dirty="0" smtClean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Управувајте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колачиња</a:t>
            </a:r>
            <a:r>
              <a:rPr lang="en-GB" sz="3200" dirty="0"/>
              <a:t> </a:t>
            </a:r>
            <a:r>
              <a:rPr lang="en-GB" sz="3200" dirty="0" err="1"/>
              <a:t>специфични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mk-MK" sz="3200" dirty="0"/>
              <a:t> веб-страната</a:t>
            </a:r>
            <a:r>
              <a:rPr lang="en-GB" sz="3200" dirty="0"/>
              <a:t> →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проактивно</a:t>
            </a:r>
            <a:r>
              <a:rPr lang="en-GB" sz="3200" dirty="0"/>
              <a:t> </a:t>
            </a:r>
            <a:r>
              <a:rPr lang="en-GB" sz="3200" dirty="0" err="1"/>
              <a:t>филтрирање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колачињата</a:t>
            </a:r>
            <a:r>
              <a:rPr lang="en-GB" sz="3200" dirty="0"/>
              <a:t>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дозволувате</a:t>
            </a:r>
            <a:r>
              <a:rPr lang="en-GB" sz="3200" dirty="0"/>
              <a:t> и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дозволувате</a:t>
            </a:r>
            <a:r>
              <a:rPr lang="mk-MK" sz="3200" dirty="0" smtClean="0"/>
              <a:t>.</a:t>
            </a:r>
          </a:p>
          <a:p>
            <a:endParaRPr lang="en-US" sz="3200" dirty="0"/>
          </a:p>
          <a:p>
            <a:r>
              <a:rPr lang="en-GB" sz="3200" dirty="0" err="1"/>
              <a:t>Блокирање</a:t>
            </a:r>
            <a:r>
              <a:rPr lang="en-GB" sz="3200" dirty="0"/>
              <a:t> </a:t>
            </a:r>
            <a:r>
              <a:rPr lang="mk-MK" sz="3200" dirty="0"/>
              <a:t>на </a:t>
            </a:r>
            <a:r>
              <a:rPr lang="en-GB" sz="3200" dirty="0" err="1"/>
              <a:t>колачиња</a:t>
            </a:r>
            <a:r>
              <a:rPr lang="en-GB" sz="3200" dirty="0"/>
              <a:t> →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поставување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вашиот</a:t>
            </a:r>
            <a:r>
              <a:rPr lang="en-GB" sz="3200" dirty="0"/>
              <a:t> </a:t>
            </a:r>
            <a:r>
              <a:rPr lang="en-GB" sz="3200" dirty="0" err="1"/>
              <a:t>пребарувач</a:t>
            </a:r>
            <a:r>
              <a:rPr lang="en-GB" sz="3200" dirty="0"/>
              <a:t> </a:t>
            </a:r>
            <a:r>
              <a:rPr lang="en-GB" sz="3200" dirty="0" err="1"/>
              <a:t>според</a:t>
            </a:r>
            <a:r>
              <a:rPr lang="en-GB" sz="3200" dirty="0"/>
              <a:t> </a:t>
            </a:r>
            <a:r>
              <a:rPr lang="en-GB" sz="3200" dirty="0" err="1"/>
              <a:t>најнапредните</a:t>
            </a:r>
            <a:r>
              <a:rPr lang="en-GB" sz="3200" dirty="0"/>
              <a:t> </a:t>
            </a:r>
            <a:r>
              <a:rPr lang="en-GB" sz="3200" dirty="0" err="1"/>
              <a:t>стандарди</a:t>
            </a:r>
            <a:r>
              <a:rPr lang="mk-MK" sz="3200" dirty="0" smtClean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4295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>
              <a:defRPr/>
            </a:pPr>
            <a:endParaRPr lang="mk-MK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3200" b="1" dirty="0" err="1"/>
              <a:t>Што</a:t>
            </a:r>
            <a:r>
              <a:rPr lang="en-GB" sz="3200" b="1" dirty="0"/>
              <a:t> </a:t>
            </a:r>
            <a:r>
              <a:rPr lang="en-GB" sz="3200" b="1" dirty="0" err="1"/>
              <a:t>ако</a:t>
            </a:r>
            <a:r>
              <a:rPr lang="en-GB" sz="3200" b="1" dirty="0"/>
              <a:t> </a:t>
            </a:r>
            <a:r>
              <a:rPr lang="en-GB" sz="3200" b="1" dirty="0" err="1"/>
              <a:t>сакате</a:t>
            </a:r>
            <a:r>
              <a:rPr lang="en-GB" sz="3200" b="1" dirty="0"/>
              <a:t> </a:t>
            </a:r>
            <a:r>
              <a:rPr lang="en-GB" sz="3200" b="1" dirty="0" err="1"/>
              <a:t>да</a:t>
            </a:r>
            <a:r>
              <a:rPr lang="en-GB" sz="3200" b="1" dirty="0"/>
              <a:t> </a:t>
            </a:r>
            <a:r>
              <a:rPr lang="en-GB" sz="3200" b="1" dirty="0" err="1"/>
              <a:t>преземете</a:t>
            </a:r>
            <a:r>
              <a:rPr lang="en-GB" sz="3200" b="1" dirty="0"/>
              <a:t> </a:t>
            </a:r>
            <a:r>
              <a:rPr lang="en-GB" sz="3200" b="1" dirty="0" err="1"/>
              <a:t>акција</a:t>
            </a:r>
            <a:r>
              <a:rPr lang="en-GB" sz="3200" b="1" dirty="0"/>
              <a:t> </a:t>
            </a:r>
            <a:r>
              <a:rPr lang="en-GB" sz="3200" b="1" dirty="0" err="1"/>
              <a:t>за</a:t>
            </a:r>
            <a:r>
              <a:rPr lang="en-GB" sz="3200" b="1" dirty="0"/>
              <a:t> </a:t>
            </a:r>
            <a:r>
              <a:rPr lang="en-GB" sz="3200" b="1" dirty="0" err="1"/>
              <a:t>заштита</a:t>
            </a:r>
            <a:r>
              <a:rPr lang="en-GB" sz="3200" b="1" dirty="0"/>
              <a:t> </a:t>
            </a:r>
            <a:r>
              <a:rPr lang="en-GB" sz="3200" b="1" dirty="0" err="1"/>
              <a:t>на</a:t>
            </a:r>
            <a:r>
              <a:rPr lang="en-GB" sz="3200" b="1" dirty="0"/>
              <a:t> </a:t>
            </a:r>
            <a:r>
              <a:rPr lang="en-GB" sz="3200" b="1" dirty="0" err="1"/>
              <a:t>вашите</a:t>
            </a:r>
            <a:r>
              <a:rPr lang="en-GB" sz="3200" b="1" dirty="0"/>
              <a:t> </a:t>
            </a:r>
            <a:r>
              <a:rPr lang="en-GB" sz="3200" b="1" dirty="0" err="1"/>
              <a:t>лични</a:t>
            </a:r>
            <a:r>
              <a:rPr lang="en-GB" sz="3200" b="1" dirty="0"/>
              <a:t> </a:t>
            </a:r>
            <a:r>
              <a:rPr lang="en-GB" sz="3200" b="1" dirty="0" err="1"/>
              <a:t>податоци</a:t>
            </a:r>
            <a:r>
              <a:rPr lang="en-GB" sz="3200" b="1" dirty="0" smtClean="0"/>
              <a:t>?</a:t>
            </a:r>
            <a:endParaRPr lang="mk-MK" sz="3200" b="1" dirty="0" smtClean="0"/>
          </a:p>
          <a:p>
            <a:pPr algn="just"/>
            <a:endParaRPr lang="en-US" sz="3200" dirty="0"/>
          </a:p>
          <a:p>
            <a:pPr algn="just"/>
            <a:r>
              <a:rPr lang="en-GB" sz="3200" dirty="0"/>
              <a:t>1. </a:t>
            </a:r>
            <a:r>
              <a:rPr lang="en-GB" sz="3200" dirty="0" err="1"/>
              <a:t>Поднесете</a:t>
            </a:r>
            <a:r>
              <a:rPr lang="en-GB" sz="3200" dirty="0"/>
              <a:t> </a:t>
            </a:r>
            <a:r>
              <a:rPr lang="en-GB" sz="3200" dirty="0" err="1"/>
              <a:t>жалба</a:t>
            </a:r>
            <a:r>
              <a:rPr lang="en-GB" sz="3200" dirty="0"/>
              <a:t> </a:t>
            </a:r>
            <a:r>
              <a:rPr lang="en-GB" sz="3200" dirty="0" err="1"/>
              <a:t>до</a:t>
            </a:r>
            <a:r>
              <a:rPr lang="en-GB" sz="3200" dirty="0"/>
              <a:t> </a:t>
            </a:r>
            <a:r>
              <a:rPr lang="en-GB" sz="3200" dirty="0" err="1"/>
              <a:t>вашиот</a:t>
            </a:r>
            <a:r>
              <a:rPr lang="en-GB" sz="3200" dirty="0"/>
              <a:t> </a:t>
            </a:r>
            <a:r>
              <a:rPr lang="en-GB" sz="3200" dirty="0" err="1"/>
              <a:t>национален</a:t>
            </a:r>
            <a:r>
              <a:rPr lang="en-GB" sz="3200" dirty="0"/>
              <a:t> </a:t>
            </a:r>
            <a:r>
              <a:rPr lang="en-GB" sz="3200" dirty="0" err="1"/>
              <a:t>орган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заштита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(GDPR)</a:t>
            </a:r>
            <a:r>
              <a:rPr lang="mk-MK" sz="3200" dirty="0"/>
              <a:t>;</a:t>
            </a:r>
            <a:endParaRPr lang="en-US" sz="3200" dirty="0"/>
          </a:p>
          <a:p>
            <a:pPr algn="just"/>
            <a:r>
              <a:rPr lang="en-GB" sz="3200" dirty="0"/>
              <a:t>2. </a:t>
            </a:r>
            <a:r>
              <a:rPr lang="en-GB" sz="3200" dirty="0" err="1"/>
              <a:t>Преземете</a:t>
            </a:r>
            <a:r>
              <a:rPr lang="en-GB" sz="3200" dirty="0"/>
              <a:t> </a:t>
            </a:r>
            <a:r>
              <a:rPr lang="en-GB" sz="3200" dirty="0" err="1"/>
              <a:t>правна</a:t>
            </a:r>
            <a:r>
              <a:rPr lang="en-GB" sz="3200" dirty="0"/>
              <a:t> </a:t>
            </a:r>
            <a:r>
              <a:rPr lang="en-GB" sz="3200" dirty="0" err="1"/>
              <a:t>постапка</a:t>
            </a:r>
            <a:r>
              <a:rPr lang="en-GB" sz="3200" dirty="0"/>
              <a:t> </a:t>
            </a:r>
            <a:r>
              <a:rPr lang="en-GB" sz="3200" dirty="0" err="1"/>
              <a:t>против</a:t>
            </a:r>
            <a:r>
              <a:rPr lang="en-GB" sz="3200" dirty="0"/>
              <a:t> „</a:t>
            </a:r>
            <a:r>
              <a:rPr lang="en-GB" sz="3200" dirty="0" err="1"/>
              <a:t>престапникот</a:t>
            </a:r>
            <a:r>
              <a:rPr lang="en-GB" sz="3200" dirty="0"/>
              <a:t>“</a:t>
            </a:r>
            <a:r>
              <a:rPr lang="mk-MK" sz="3200" dirty="0"/>
              <a:t>;</a:t>
            </a:r>
            <a:endParaRPr lang="en-US" sz="3200" dirty="0"/>
          </a:p>
          <a:p>
            <a:pPr algn="just"/>
            <a:r>
              <a:rPr lang="en-GB" sz="3200" dirty="0"/>
              <a:t>3.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преземат</a:t>
            </a:r>
            <a:r>
              <a:rPr lang="en-GB" sz="3200" dirty="0"/>
              <a:t> </a:t>
            </a:r>
            <a:r>
              <a:rPr lang="en-GB" sz="3200" dirty="0" err="1"/>
              <a:t>правни</a:t>
            </a:r>
            <a:r>
              <a:rPr lang="en-GB" sz="3200" dirty="0"/>
              <a:t> </a:t>
            </a:r>
            <a:r>
              <a:rPr lang="en-GB" sz="3200" dirty="0" err="1"/>
              <a:t>мерки</a:t>
            </a:r>
            <a:r>
              <a:rPr lang="en-GB" sz="3200" dirty="0"/>
              <a:t> </a:t>
            </a:r>
            <a:r>
              <a:rPr lang="en-GB" sz="3200" dirty="0" err="1"/>
              <a:t>против</a:t>
            </a:r>
            <a:r>
              <a:rPr lang="en-GB" sz="3200" dirty="0"/>
              <a:t> GDPR</a:t>
            </a:r>
            <a:r>
              <a:rPr lang="mk-MK" sz="3200" dirty="0"/>
              <a:t>.</a:t>
            </a:r>
            <a:endParaRPr lang="en-US" sz="3200" dirty="0"/>
          </a:p>
          <a:p>
            <a:pPr algn="just"/>
            <a:r>
              <a:rPr lang="en-GB" sz="3200" dirty="0"/>
              <a:t> </a:t>
            </a:r>
            <a:endParaRPr lang="en-US" sz="3200" dirty="0"/>
          </a:p>
          <a:p>
            <a:pPr algn="just"/>
            <a:r>
              <a:rPr lang="en-GB" sz="3200" dirty="0" err="1"/>
              <a:t>Извор</a:t>
            </a:r>
            <a:r>
              <a:rPr lang="en-GB" sz="3200" dirty="0"/>
              <a:t>: </a:t>
            </a:r>
            <a:r>
              <a:rPr lang="en-GB" sz="3200" dirty="0" err="1"/>
              <a:t>Што</a:t>
            </a:r>
            <a:r>
              <a:rPr lang="en-GB" sz="3200" dirty="0"/>
              <a:t> </a:t>
            </a:r>
            <a:r>
              <a:rPr lang="en-GB" sz="3200" dirty="0" err="1"/>
              <a:t>треба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направам</a:t>
            </a:r>
            <a:r>
              <a:rPr lang="en-GB" sz="3200" dirty="0"/>
              <a:t> </a:t>
            </a:r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мислам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</a:t>
            </a:r>
            <a:r>
              <a:rPr lang="en-GB" sz="3200" dirty="0" err="1"/>
              <a:t>моите</a:t>
            </a:r>
            <a:r>
              <a:rPr lang="en-GB" sz="3200" dirty="0"/>
              <a:t> </a:t>
            </a:r>
            <a:r>
              <a:rPr lang="en-GB" sz="3200" dirty="0" err="1"/>
              <a:t>права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заштита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личните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се</a:t>
            </a:r>
            <a:r>
              <a:rPr lang="en-GB" sz="3200" dirty="0"/>
              <a:t> </a:t>
            </a:r>
            <a:r>
              <a:rPr lang="en-GB" sz="3200" dirty="0" err="1"/>
              <a:t>почитувани</a:t>
            </a:r>
            <a:r>
              <a:rPr lang="en-GB" sz="3200" dirty="0"/>
              <a:t>?, </a:t>
            </a:r>
            <a:r>
              <a:rPr lang="en-GB" sz="3200" dirty="0" err="1"/>
              <a:t>Комисија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ЕУ</a:t>
            </a:r>
            <a:endParaRPr lang="en-US" sz="3200" dirty="0"/>
          </a:p>
          <a:p>
            <a:pPr algn="just">
              <a:defRPr/>
            </a:pP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dirty="0" smtClean="0">
                <a:hlinkClick r:id="rId2"/>
              </a:rPr>
              <a:t>What </a:t>
            </a:r>
            <a:r>
              <a:rPr lang="en-GB" dirty="0">
                <a:hlinkClick r:id="rId2"/>
              </a:rPr>
              <a:t>should I do if I think that my personal data protection rights haven’t been respected</a:t>
            </a:r>
            <a:r>
              <a:rPr lang="en-GB" dirty="0" smtClean="0">
                <a:hlinkClick r:id="rId2"/>
              </a:rPr>
              <a:t>?, EU Commission</a:t>
            </a:r>
            <a:endParaRPr lang="en-GB" dirty="0"/>
          </a:p>
          <a:p>
            <a:pPr algn="just">
              <a:defRPr/>
            </a:pP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5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6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8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28437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 algn="just">
              <a:defRPr/>
            </a:pPr>
            <a:endParaRPr lang="mk-MK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2800" b="1" i="1" spc="-85" dirty="0" smtClean="0">
                <a:latin typeface="+mj-lt"/>
                <a:cs typeface="Calibri" panose="020F0502020204030204" pitchFamily="34" charset="0"/>
              </a:rPr>
              <a:t>1. </a:t>
            </a:r>
            <a:r>
              <a:rPr lang="en-GB" sz="2800" b="1" i="1" dirty="0" err="1">
                <a:latin typeface="+mj-lt"/>
              </a:rPr>
              <a:t>Поднесете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b="1" i="1" dirty="0" err="1">
                <a:latin typeface="+mj-lt"/>
              </a:rPr>
              <a:t>жалба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b="1" i="1" dirty="0" err="1">
                <a:latin typeface="+mj-lt"/>
              </a:rPr>
              <a:t>до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b="1" i="1" dirty="0" err="1">
                <a:latin typeface="+mj-lt"/>
              </a:rPr>
              <a:t>вашиот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b="1" i="1" dirty="0" err="1">
                <a:latin typeface="+mj-lt"/>
              </a:rPr>
              <a:t>национален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b="1" i="1" dirty="0" err="1">
                <a:latin typeface="+mj-lt"/>
              </a:rPr>
              <a:t>орган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b="1" i="1" dirty="0" err="1">
                <a:latin typeface="+mj-lt"/>
              </a:rPr>
              <a:t>за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b="1" i="1" dirty="0" err="1">
                <a:latin typeface="+mj-lt"/>
              </a:rPr>
              <a:t>заштита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b="1" i="1" dirty="0" err="1">
                <a:latin typeface="+mj-lt"/>
              </a:rPr>
              <a:t>на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b="1" i="1" dirty="0" err="1">
                <a:latin typeface="+mj-lt"/>
              </a:rPr>
              <a:t>податоци</a:t>
            </a:r>
            <a:r>
              <a:rPr lang="en-GB" sz="2800" b="1" i="1" dirty="0">
                <a:latin typeface="+mj-lt"/>
              </a:rPr>
              <a:t> (</a:t>
            </a:r>
            <a:r>
              <a:rPr lang="mk-MK" sz="2800" b="1" i="1" dirty="0">
                <a:latin typeface="+mj-lt"/>
              </a:rPr>
              <a:t>GDPR</a:t>
            </a:r>
            <a:r>
              <a:rPr lang="en-GB" sz="2800" b="1" i="1" dirty="0">
                <a:latin typeface="+mj-lt"/>
              </a:rPr>
              <a:t>)</a:t>
            </a:r>
            <a:r>
              <a:rPr lang="en-GB" sz="2800" dirty="0">
                <a:latin typeface="+mj-lt"/>
              </a:rPr>
              <a:t> </a:t>
            </a:r>
            <a:r>
              <a:rPr lang="en-GB" sz="2800" b="1" i="1" u="sng" dirty="0">
                <a:latin typeface="+mj-lt"/>
                <a:hlinkClick r:id="rId2"/>
              </a:rPr>
              <a:t>Data Protection Authority (DPA)</a:t>
            </a:r>
            <a:endParaRPr lang="en-US" sz="2800" b="1" i="1" spc="-85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957" y="3848100"/>
            <a:ext cx="9082087" cy="51467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 smtClean="0"/>
              <a:t>граѓаните</a:t>
            </a:r>
            <a:endParaRPr lang="en-GB" sz="4800" b="1" dirty="0" smtClean="0"/>
          </a:p>
          <a:p>
            <a:pPr>
              <a:defRPr/>
            </a:pPr>
            <a:endParaRPr lang="en-GB" sz="4800" b="1" dirty="0"/>
          </a:p>
          <a:p>
            <a:pPr algn="just">
              <a:defRPr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3200" b="1" i="1" dirty="0" err="1"/>
              <a:t>Преземете</a:t>
            </a:r>
            <a:r>
              <a:rPr lang="en-GB" sz="3200" b="1" i="1" dirty="0"/>
              <a:t> </a:t>
            </a:r>
            <a:r>
              <a:rPr lang="en-GB" sz="3200" b="1" i="1" dirty="0" err="1"/>
              <a:t>законски</a:t>
            </a:r>
            <a:r>
              <a:rPr lang="en-GB" sz="3200" b="1" i="1" dirty="0"/>
              <a:t> </a:t>
            </a:r>
            <a:r>
              <a:rPr lang="en-GB" sz="3200" b="1" i="1" dirty="0" err="1"/>
              <a:t>мерки</a:t>
            </a:r>
            <a:r>
              <a:rPr lang="en-GB" sz="3200" b="1" i="1" dirty="0"/>
              <a:t> </a:t>
            </a:r>
            <a:r>
              <a:rPr lang="en-GB" sz="3200" b="1" i="1" dirty="0" err="1"/>
              <a:t>против</a:t>
            </a:r>
            <a:r>
              <a:rPr lang="en-GB" sz="3200" b="1" i="1" dirty="0"/>
              <a:t> „</a:t>
            </a:r>
            <a:r>
              <a:rPr lang="en-GB" sz="3200" b="1" i="1" dirty="0" err="1"/>
              <a:t>престапникот</a:t>
            </a:r>
            <a:r>
              <a:rPr lang="en-GB" sz="3200" b="1" i="1" dirty="0" smtClean="0"/>
              <a:t>“</a:t>
            </a:r>
          </a:p>
          <a:p>
            <a:pPr algn="just"/>
            <a:endParaRPr lang="en-US" sz="3200" dirty="0"/>
          </a:p>
          <a:p>
            <a:pPr algn="just"/>
            <a:r>
              <a:rPr lang="en-GB" sz="3200" dirty="0" err="1"/>
              <a:t>Дефинитивно</a:t>
            </a:r>
            <a:r>
              <a:rPr lang="en-GB" sz="3200" dirty="0"/>
              <a:t> </a:t>
            </a:r>
            <a:r>
              <a:rPr lang="en-GB" sz="3200" dirty="0" err="1"/>
              <a:t>подиректен</a:t>
            </a:r>
            <a:r>
              <a:rPr lang="en-GB" sz="3200" dirty="0"/>
              <a:t> </a:t>
            </a:r>
            <a:r>
              <a:rPr lang="en-GB" sz="3200" dirty="0" err="1"/>
              <a:t>пристап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претходниот</a:t>
            </a:r>
            <a:r>
              <a:rPr lang="en-GB" sz="3200" dirty="0" smtClean="0"/>
              <a:t>…</a:t>
            </a:r>
          </a:p>
          <a:p>
            <a:pPr algn="just"/>
            <a:endParaRPr lang="en-US" sz="3200" dirty="0"/>
          </a:p>
          <a:p>
            <a:pPr algn="just"/>
            <a:r>
              <a:rPr lang="en-GB" sz="3200" dirty="0" err="1"/>
              <a:t>Може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ви</a:t>
            </a:r>
            <a:r>
              <a:rPr lang="en-GB" sz="3200" dirty="0"/>
              <a:t> </a:t>
            </a:r>
            <a:r>
              <a:rPr lang="en-GB" sz="3200" dirty="0" err="1"/>
              <a:t>помогне</a:t>
            </a:r>
            <a:r>
              <a:rPr lang="en-GB" sz="3200" dirty="0"/>
              <a:t> </a:t>
            </a:r>
            <a:r>
              <a:rPr lang="en-GB" sz="3200" dirty="0" err="1"/>
              <a:t>професионалец</a:t>
            </a:r>
            <a:r>
              <a:rPr lang="en-GB" sz="3200" dirty="0"/>
              <a:t> (</a:t>
            </a:r>
            <a:r>
              <a:rPr lang="en-GB" sz="3200" dirty="0" err="1"/>
              <a:t>т.е</a:t>
            </a:r>
            <a:r>
              <a:rPr lang="en-GB" sz="3200" dirty="0"/>
              <a:t>. </a:t>
            </a:r>
            <a:r>
              <a:rPr lang="en-GB" sz="3200" dirty="0" err="1"/>
              <a:t>адвокат</a:t>
            </a:r>
            <a:r>
              <a:rPr lang="en-GB" sz="3200" dirty="0"/>
              <a:t>) </a:t>
            </a:r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мислите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</a:t>
            </a:r>
            <a:r>
              <a:rPr lang="en-GB" sz="3200" dirty="0" err="1"/>
              <a:t>некоја</a:t>
            </a:r>
            <a:r>
              <a:rPr lang="en-GB" sz="3200" dirty="0"/>
              <a:t> </a:t>
            </a:r>
            <a:r>
              <a:rPr lang="en-GB" sz="3200" dirty="0" err="1"/>
              <a:t>компанија</a:t>
            </a:r>
            <a:r>
              <a:rPr lang="en-GB" sz="3200" dirty="0"/>
              <a:t> </a:t>
            </a:r>
            <a:r>
              <a:rPr lang="en-GB" sz="3200" dirty="0" err="1"/>
              <a:t>или</a:t>
            </a:r>
            <a:r>
              <a:rPr lang="en-GB" sz="3200" dirty="0"/>
              <a:t> </a:t>
            </a:r>
            <a:r>
              <a:rPr lang="en-GB" sz="3200" dirty="0" err="1"/>
              <a:t>организација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„</a:t>
            </a:r>
            <a:r>
              <a:rPr lang="mk-MK" sz="3200" dirty="0"/>
              <a:t>злоупотребиле</a:t>
            </a:r>
            <a:r>
              <a:rPr lang="en-GB" sz="3200" dirty="0"/>
              <a:t>“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= </a:t>
            </a:r>
            <a:r>
              <a:rPr lang="en-GB" sz="3200" dirty="0" err="1"/>
              <a:t>неусогласеност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mk-MK" sz="3200" dirty="0"/>
              <a:t>било </a:t>
            </a:r>
            <a:r>
              <a:rPr lang="en-GB" sz="3200" dirty="0" err="1"/>
              <a:t>кој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седумте</a:t>
            </a:r>
            <a:r>
              <a:rPr lang="en-GB" sz="3200" dirty="0"/>
              <a:t> </a:t>
            </a:r>
            <a:r>
              <a:rPr lang="en-GB" sz="3200" dirty="0" err="1"/>
              <a:t>принципи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заштита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податоците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906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n-GB" sz="4800" b="1" dirty="0"/>
              <a:t>4. </a:t>
            </a:r>
            <a:r>
              <a:rPr lang="en-GB" sz="4800" b="1" dirty="0" err="1"/>
              <a:t>Импликации</a:t>
            </a:r>
            <a:r>
              <a:rPr lang="en-GB" sz="4800" b="1" dirty="0"/>
              <a:t> </a:t>
            </a:r>
            <a:r>
              <a:rPr lang="en-GB" sz="4800" b="1" dirty="0" err="1"/>
              <a:t>за</a:t>
            </a:r>
            <a:r>
              <a:rPr lang="en-GB" sz="4800" b="1" dirty="0"/>
              <a:t> </a:t>
            </a:r>
            <a:r>
              <a:rPr lang="en-GB" sz="4800" b="1" dirty="0" err="1"/>
              <a:t>граѓаните</a:t>
            </a:r>
            <a:endParaRPr lang="en-GB" sz="4800" b="1" dirty="0"/>
          </a:p>
          <a:p>
            <a:pPr algn="just">
              <a:defRPr/>
            </a:pPr>
            <a:endParaRPr lang="en-GB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i="1" dirty="0" err="1"/>
              <a:t>Да</a:t>
            </a:r>
            <a:r>
              <a:rPr lang="en-GB" sz="3200" b="1" i="1" dirty="0"/>
              <a:t> </a:t>
            </a:r>
            <a:r>
              <a:rPr lang="en-GB" sz="3200" b="1" i="1" dirty="0" err="1"/>
              <a:t>се</a:t>
            </a:r>
            <a:r>
              <a:rPr lang="en-GB" sz="3200" b="1" i="1" dirty="0"/>
              <a:t> </a:t>
            </a:r>
            <a:r>
              <a:rPr lang="en-GB" sz="3200" b="1" i="1" dirty="0" err="1"/>
              <a:t>преземат</a:t>
            </a:r>
            <a:r>
              <a:rPr lang="en-GB" sz="3200" b="1" i="1" dirty="0"/>
              <a:t> </a:t>
            </a:r>
            <a:r>
              <a:rPr lang="en-GB" sz="3200" b="1" i="1" dirty="0" err="1"/>
              <a:t>правни</a:t>
            </a:r>
            <a:r>
              <a:rPr lang="en-GB" sz="3200" b="1" i="1" dirty="0"/>
              <a:t> </a:t>
            </a:r>
            <a:r>
              <a:rPr lang="en-GB" sz="3200" b="1" i="1" dirty="0" err="1"/>
              <a:t>мерки</a:t>
            </a:r>
            <a:r>
              <a:rPr lang="en-GB" sz="3200" b="1" i="1" dirty="0"/>
              <a:t> </a:t>
            </a:r>
            <a:r>
              <a:rPr lang="en-GB" sz="3200" b="1" i="1" dirty="0" err="1"/>
              <a:t>против</a:t>
            </a:r>
            <a:r>
              <a:rPr lang="en-GB" sz="3200" b="1" i="1" dirty="0"/>
              <a:t> </a:t>
            </a:r>
            <a:r>
              <a:rPr lang="en-US" sz="3200" b="1" i="1" dirty="0" smtClean="0"/>
              <a:t>GDPR</a:t>
            </a:r>
          </a:p>
          <a:p>
            <a:endParaRPr lang="en-US" sz="3200" dirty="0"/>
          </a:p>
          <a:p>
            <a:r>
              <a:rPr lang="en-GB" sz="3200" dirty="0" err="1"/>
              <a:t>Ако</a:t>
            </a:r>
            <a:r>
              <a:rPr lang="en-GB" sz="3200" dirty="0"/>
              <a:t> </a:t>
            </a:r>
            <a:r>
              <a:rPr lang="en-GB" sz="3200" dirty="0" err="1"/>
              <a:t>искрено</a:t>
            </a:r>
            <a:r>
              <a:rPr lang="en-GB" sz="3200" dirty="0"/>
              <a:t> </a:t>
            </a:r>
            <a:r>
              <a:rPr lang="en-GB" sz="3200" dirty="0" err="1"/>
              <a:t>верувате</a:t>
            </a:r>
            <a:r>
              <a:rPr lang="en-GB" sz="3200" dirty="0"/>
              <a:t> </a:t>
            </a:r>
            <a:r>
              <a:rPr lang="en-GB" sz="3200" dirty="0" err="1"/>
              <a:t>дека</a:t>
            </a:r>
            <a:r>
              <a:rPr lang="en-GB" sz="3200" dirty="0"/>
              <a:t> GDPR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ги</a:t>
            </a:r>
            <a:r>
              <a:rPr lang="en-GB" sz="3200" dirty="0"/>
              <a:t> </a:t>
            </a:r>
            <a:r>
              <a:rPr lang="en-GB" sz="3200" dirty="0" err="1"/>
              <a:t>застапува</a:t>
            </a:r>
            <a:r>
              <a:rPr lang="en-GB" sz="3200" dirty="0"/>
              <a:t> </a:t>
            </a:r>
            <a:r>
              <a:rPr lang="en-GB" sz="3200" dirty="0" err="1"/>
              <a:t>вашите</a:t>
            </a:r>
            <a:r>
              <a:rPr lang="en-GB" sz="3200" dirty="0"/>
              <a:t> </a:t>
            </a:r>
            <a:r>
              <a:rPr lang="en-GB" sz="3200" dirty="0" err="1"/>
              <a:t>интереси</a:t>
            </a:r>
            <a:r>
              <a:rPr lang="en-GB" sz="3200" dirty="0"/>
              <a:t>, </a:t>
            </a:r>
            <a:r>
              <a:rPr lang="en-GB" sz="3200" dirty="0" err="1"/>
              <a:t>имате</a:t>
            </a:r>
            <a:r>
              <a:rPr lang="en-GB" sz="3200" dirty="0"/>
              <a:t> </a:t>
            </a:r>
            <a:r>
              <a:rPr lang="en-GB" sz="3200" dirty="0" err="1"/>
              <a:t>право</a:t>
            </a:r>
            <a:r>
              <a:rPr lang="en-GB" sz="3200" dirty="0"/>
              <a:t> </a:t>
            </a:r>
            <a:r>
              <a:rPr lang="en-GB" sz="3200" dirty="0" err="1"/>
              <a:t>да</a:t>
            </a:r>
            <a:r>
              <a:rPr lang="en-GB" sz="3200" dirty="0"/>
              <a:t> </a:t>
            </a:r>
            <a:r>
              <a:rPr lang="en-GB" sz="3200" dirty="0" err="1"/>
              <a:t>го</a:t>
            </a:r>
            <a:r>
              <a:rPr lang="en-GB" sz="3200" dirty="0"/>
              <a:t> </a:t>
            </a:r>
            <a:r>
              <a:rPr lang="en-GB" sz="3200" dirty="0" err="1"/>
              <a:t>решите</a:t>
            </a:r>
            <a:r>
              <a:rPr lang="en-GB" sz="3200" dirty="0"/>
              <a:t> </a:t>
            </a:r>
            <a:r>
              <a:rPr lang="en-GB" sz="3200" dirty="0" err="1"/>
              <a:t>случајот</a:t>
            </a:r>
            <a:r>
              <a:rPr lang="en-GB" sz="3200" dirty="0"/>
              <a:t> </a:t>
            </a:r>
            <a:r>
              <a:rPr lang="en-GB" sz="3200" dirty="0" err="1"/>
              <a:t>пред</a:t>
            </a:r>
            <a:r>
              <a:rPr lang="en-GB" sz="3200" dirty="0"/>
              <a:t> </a:t>
            </a:r>
            <a:r>
              <a:rPr lang="en-GB" sz="3200" dirty="0" err="1"/>
              <a:t>суд</a:t>
            </a:r>
            <a:r>
              <a:rPr lang="en-GB" sz="3200" dirty="0"/>
              <a:t>. </a:t>
            </a:r>
            <a:r>
              <a:rPr lang="en-GB" sz="3200" dirty="0" err="1"/>
              <a:t>Ова</a:t>
            </a:r>
            <a:r>
              <a:rPr lang="en-GB" sz="3200" dirty="0"/>
              <a:t> е </a:t>
            </a:r>
            <a:r>
              <a:rPr lang="en-GB" sz="3200" dirty="0" err="1"/>
              <a:t>случај</a:t>
            </a:r>
            <a:r>
              <a:rPr lang="en-GB" sz="3200" dirty="0"/>
              <a:t> </a:t>
            </a:r>
            <a:r>
              <a:rPr lang="en-GB" sz="3200" dirty="0" err="1"/>
              <a:t>кога</a:t>
            </a:r>
            <a:r>
              <a:rPr lang="en-GB" sz="3200" dirty="0" smtClean="0"/>
              <a:t>: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GB" sz="3200" dirty="0" err="1" smtClean="0"/>
              <a:t>Не</a:t>
            </a:r>
            <a:r>
              <a:rPr lang="en-GB" sz="3200" dirty="0" smtClean="0"/>
              <a:t> </a:t>
            </a:r>
            <a:r>
              <a:rPr lang="en-GB" sz="3200" dirty="0" err="1"/>
              <a:t>сте</a:t>
            </a:r>
            <a:r>
              <a:rPr lang="en-GB" sz="3200" dirty="0"/>
              <a:t> </a:t>
            </a:r>
            <a:r>
              <a:rPr lang="en-GB" sz="3200" dirty="0" err="1"/>
              <a:t>задоволни</a:t>
            </a:r>
            <a:r>
              <a:rPr lang="en-GB" sz="3200" dirty="0"/>
              <a:t> </a:t>
            </a:r>
            <a:r>
              <a:rPr lang="en-GB" sz="3200" dirty="0" err="1"/>
              <a:t>со</a:t>
            </a:r>
            <a:r>
              <a:rPr lang="en-GB" sz="3200" dirty="0"/>
              <a:t> </a:t>
            </a:r>
            <a:r>
              <a:rPr lang="en-GB" sz="3200" dirty="0" err="1"/>
              <a:t>одговорот</a:t>
            </a:r>
            <a:r>
              <a:rPr lang="en-GB" sz="3200" dirty="0"/>
              <a:t>/</a:t>
            </a:r>
            <a:r>
              <a:rPr lang="mk-MK" sz="3200" dirty="0"/>
              <a:t>повратните информации</a:t>
            </a:r>
            <a:r>
              <a:rPr lang="mk-MK" sz="3200" dirty="0" smtClean="0"/>
              <a:t>;</a:t>
            </a:r>
            <a:endParaRPr lang="en-US" sz="3200" dirty="0" smtClean="0"/>
          </a:p>
          <a:p>
            <a:endParaRPr lang="en-US" sz="3200" dirty="0"/>
          </a:p>
          <a:p>
            <a:r>
              <a:rPr lang="en-GB" sz="3200" dirty="0"/>
              <a:t>2. </a:t>
            </a:r>
            <a:r>
              <a:rPr lang="en-GB" sz="3200" dirty="0" err="1"/>
              <a:t>Не</a:t>
            </a:r>
            <a:r>
              <a:rPr lang="en-GB" sz="3200" dirty="0"/>
              <a:t> </a:t>
            </a:r>
            <a:r>
              <a:rPr lang="en-GB" sz="3200" dirty="0" err="1"/>
              <a:t>добивате</a:t>
            </a:r>
            <a:r>
              <a:rPr lang="en-GB" sz="3200" dirty="0"/>
              <a:t> </a:t>
            </a:r>
            <a:r>
              <a:rPr lang="en-GB" sz="3200" dirty="0" err="1"/>
              <a:t>ажурирања</a:t>
            </a:r>
            <a:r>
              <a:rPr lang="en-GB" sz="3200" dirty="0"/>
              <a:t> / </a:t>
            </a:r>
            <a:r>
              <a:rPr lang="en-GB" sz="3200" dirty="0" err="1"/>
              <a:t>новости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вашиот</a:t>
            </a:r>
            <a:r>
              <a:rPr lang="en-GB" sz="3200" dirty="0"/>
              <a:t> </a:t>
            </a:r>
            <a:r>
              <a:rPr lang="en-GB" sz="3200" dirty="0" err="1"/>
              <a:t>случај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DPA (Data protection authority)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рок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3 </a:t>
            </a:r>
            <a:r>
              <a:rPr lang="en-GB" sz="3200" dirty="0" err="1"/>
              <a:t>месеци</a:t>
            </a:r>
            <a:r>
              <a:rPr lang="en-GB" sz="3200" dirty="0"/>
              <a:t>, </a:t>
            </a:r>
            <a:r>
              <a:rPr lang="en-GB" sz="3200" dirty="0" err="1"/>
              <a:t>почнувајќи</a:t>
            </a:r>
            <a:r>
              <a:rPr lang="en-GB" sz="3200" dirty="0"/>
              <a:t>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првиот</a:t>
            </a:r>
            <a:r>
              <a:rPr lang="en-GB" sz="3200" dirty="0"/>
              <a:t> </a:t>
            </a:r>
            <a:r>
              <a:rPr lang="en-GB" sz="3200" dirty="0" err="1"/>
              <a:t>ден</a:t>
            </a:r>
            <a:r>
              <a:rPr lang="en-GB" sz="3200" dirty="0"/>
              <a:t> </a:t>
            </a:r>
            <a:r>
              <a:rPr lang="en-GB" sz="3200" dirty="0" err="1"/>
              <a:t>кога</a:t>
            </a:r>
            <a:r>
              <a:rPr lang="en-GB" sz="3200" dirty="0"/>
              <a:t> </a:t>
            </a:r>
            <a:r>
              <a:rPr lang="en-GB" sz="3200" dirty="0" err="1"/>
              <a:t>сте</a:t>
            </a:r>
            <a:r>
              <a:rPr lang="en-GB" sz="3200" dirty="0"/>
              <a:t> </a:t>
            </a:r>
            <a:r>
              <a:rPr lang="en-GB" sz="3200" dirty="0" err="1"/>
              <a:t>ја</a:t>
            </a:r>
            <a:r>
              <a:rPr lang="en-GB" sz="3200" dirty="0"/>
              <a:t> </a:t>
            </a:r>
            <a:r>
              <a:rPr lang="en-GB" sz="3200" dirty="0" err="1"/>
              <a:t>поднеле</a:t>
            </a:r>
            <a:r>
              <a:rPr lang="en-GB" sz="3200" dirty="0"/>
              <a:t> </a:t>
            </a:r>
            <a:r>
              <a:rPr lang="en-GB" sz="3200" dirty="0" err="1"/>
              <a:t>вашата</a:t>
            </a:r>
            <a:r>
              <a:rPr lang="en-GB" sz="3200" dirty="0"/>
              <a:t> </a:t>
            </a:r>
            <a:r>
              <a:rPr lang="en-GB" sz="3200" dirty="0" err="1"/>
              <a:t>жалба</a:t>
            </a:r>
            <a:r>
              <a:rPr lang="en-GB" sz="3200" dirty="0"/>
              <a:t> </a:t>
            </a:r>
            <a:r>
              <a:rPr lang="en-GB" sz="3200" dirty="0" err="1"/>
              <a:t>до</a:t>
            </a:r>
            <a:r>
              <a:rPr lang="en-GB" sz="3200" dirty="0"/>
              <a:t> </a:t>
            </a:r>
            <a:r>
              <a:rPr lang="en-GB" sz="3200" dirty="0" err="1"/>
              <a:t>нивната</a:t>
            </a:r>
            <a:r>
              <a:rPr lang="en-GB" sz="3200" dirty="0"/>
              <a:t> </a:t>
            </a:r>
            <a:r>
              <a:rPr lang="en-GB" sz="3200" dirty="0" err="1"/>
              <a:t>канцеларија</a:t>
            </a:r>
            <a:r>
              <a:rPr lang="mk-MK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23261" y="1056655"/>
            <a:ext cx="1838324" cy="10667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071A84A-6E4F-4244-B1E7-A5C5CC5D7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66523"/>
            <a:ext cx="2055338" cy="296882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58A1B85-EB9D-4B90-95DF-C5C91401D912}"/>
              </a:ext>
            </a:extLst>
          </p:cNvPr>
          <p:cNvSpPr txBox="1"/>
          <p:nvPr/>
        </p:nvSpPr>
        <p:spPr>
          <a:xfrm>
            <a:off x="11049001" y="6453731"/>
            <a:ext cx="4374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Колачиња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: </a:t>
            </a:r>
            <a:r>
              <a:rPr lang="mk-MK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природа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размер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и 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опсег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…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B0EECADB-0E75-45CD-8D96-8B234E1B5160}"/>
              </a:ext>
            </a:extLst>
          </p:cNvPr>
          <p:cNvSpPr txBox="1"/>
          <p:nvPr/>
        </p:nvSpPr>
        <p:spPr>
          <a:xfrm>
            <a:off x="2626810" y="2766844"/>
            <a:ext cx="31643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dirty="0" err="1"/>
              <a:t>Што</a:t>
            </a:r>
            <a:r>
              <a:rPr lang="en-GB" sz="2000" b="1" dirty="0"/>
              <a:t> е </a:t>
            </a:r>
            <a:r>
              <a:rPr lang="en-US" sz="2000" b="1" dirty="0"/>
              <a:t>GDPR</a:t>
            </a:r>
            <a:r>
              <a:rPr lang="en-US" sz="2000" b="1" dirty="0" smtClean="0"/>
              <a:t>?</a:t>
            </a:r>
            <a:r>
              <a:rPr lang="mk-MK" sz="2000" b="1" dirty="0" smtClean="0"/>
              <a:t> Прв дел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C9CB3459-7285-4B4B-B10E-539E3C000F31}"/>
              </a:ext>
            </a:extLst>
          </p:cNvPr>
          <p:cNvSpPr txBox="1"/>
          <p:nvPr/>
        </p:nvSpPr>
        <p:spPr>
          <a:xfrm>
            <a:off x="5410200" y="85139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7200" b="1" spc="-85" smtClean="0">
                <a:solidFill>
                  <a:srgbClr val="343433"/>
                </a:solidFill>
                <a:latin typeface="Tahoma"/>
                <a:cs typeface="Tahoma"/>
              </a:rPr>
              <a:t>Заклучок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endParaRPr lang="es-ES" dirty="0"/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xmlns="" id="{23BDAA39-70FD-4EC5-BD3C-EA267E540AFF}"/>
              </a:ext>
            </a:extLst>
          </p:cNvPr>
          <p:cNvSpPr txBox="1"/>
          <p:nvPr/>
        </p:nvSpPr>
        <p:spPr>
          <a:xfrm>
            <a:off x="1003864" y="3389636"/>
            <a:ext cx="472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Кои се вашите права како </a:t>
            </a:r>
            <a:r>
              <a:rPr lang="ru-RU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граѓанин</a:t>
            </a:r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CuadroTexto 37">
            <a:extLst>
              <a:ext uri="{FF2B5EF4-FFF2-40B4-BE49-F238E27FC236}">
                <a16:creationId xmlns:a16="http://schemas.microsoft.com/office/drawing/2014/main" xmlns="" id="{B0EECADB-0E75-45CD-8D96-8B234E1B5160}"/>
              </a:ext>
            </a:extLst>
          </p:cNvPr>
          <p:cNvSpPr txBox="1"/>
          <p:nvPr/>
        </p:nvSpPr>
        <p:spPr>
          <a:xfrm>
            <a:off x="2779210" y="6441380"/>
            <a:ext cx="3164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b="1" dirty="0" err="1"/>
              <a:t>Што</a:t>
            </a:r>
            <a:r>
              <a:rPr lang="en-GB" sz="2400" b="1" dirty="0"/>
              <a:t> е </a:t>
            </a:r>
            <a:r>
              <a:rPr lang="en-US" sz="2400" b="1" dirty="0"/>
              <a:t>GDPR?</a:t>
            </a:r>
            <a:r>
              <a:rPr lang="mk-MK" sz="2400" b="1" dirty="0"/>
              <a:t> </a:t>
            </a:r>
            <a:r>
              <a:rPr lang="mk-MK" sz="2400" b="1" dirty="0" smtClean="0"/>
              <a:t>Втор </a:t>
            </a:r>
            <a:r>
              <a:rPr lang="mk-MK" sz="2400" b="1" dirty="0"/>
              <a:t>дел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xmlns="" id="{23BDAA39-70FD-4EC5-BD3C-EA267E540AFF}"/>
              </a:ext>
            </a:extLst>
          </p:cNvPr>
          <p:cNvSpPr txBox="1"/>
          <p:nvPr/>
        </p:nvSpPr>
        <p:spPr>
          <a:xfrm>
            <a:off x="901136" y="7048279"/>
            <a:ext cx="580446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Кои се принципите на заштита на податоците?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CuadroTexto 37">
            <a:extLst>
              <a:ext uri="{FF2B5EF4-FFF2-40B4-BE49-F238E27FC236}">
                <a16:creationId xmlns:a16="http://schemas.microsoft.com/office/drawing/2014/main" xmlns="" id="{B0EECADB-0E75-45CD-8D96-8B234E1B5160}"/>
              </a:ext>
            </a:extLst>
          </p:cNvPr>
          <p:cNvSpPr txBox="1"/>
          <p:nvPr/>
        </p:nvSpPr>
        <p:spPr>
          <a:xfrm>
            <a:off x="12039600" y="2766844"/>
            <a:ext cx="31643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Речник </a:t>
            </a:r>
            <a:r>
              <a:rPr lang="mk-MK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 </a:t>
            </a:r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GDPR</a:t>
            </a:r>
            <a:endParaRPr lang="ko-KR" altLang="en-US" sz="2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xmlns="" id="{23BDAA39-70FD-4EC5-BD3C-EA267E540AFF}"/>
              </a:ext>
            </a:extLst>
          </p:cNvPr>
          <p:cNvSpPr txBox="1"/>
          <p:nvPr/>
        </p:nvSpPr>
        <p:spPr>
          <a:xfrm>
            <a:off x="12268200" y="3335259"/>
            <a:ext cx="3554474" cy="4346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Што </a:t>
            </a:r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е речник на GDPR?</a:t>
            </a: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xmlns="" id="{23BDAA39-70FD-4EC5-BD3C-EA267E540AFF}"/>
              </a:ext>
            </a:extLst>
          </p:cNvPr>
          <p:cNvSpPr txBox="1"/>
          <p:nvPr/>
        </p:nvSpPr>
        <p:spPr>
          <a:xfrm>
            <a:off x="10943906" y="6994892"/>
            <a:ext cx="620306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Кога треба да ги прифатите, кога не</a:t>
            </a: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24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25" name="Immagin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26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467100"/>
            <a:ext cx="186690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80020">
              <a:lnSpc>
                <a:spcPct val="100000"/>
              </a:lnSpc>
              <a:spcBef>
                <a:spcPts val="95"/>
              </a:spcBef>
            </a:pPr>
            <a:r>
              <a:rPr lang="mk-MK" sz="8000" spc="240" dirty="0" smtClean="0"/>
              <a:t>Ви благодариме!</a:t>
            </a:r>
            <a:endParaRPr sz="8000" spc="8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BA8EF2-D59B-48D7-9C3A-331B3BFC6825}"/>
              </a:ext>
            </a:extLst>
          </p:cNvPr>
          <p:cNvSpPr txBox="1"/>
          <p:nvPr/>
        </p:nvSpPr>
        <p:spPr>
          <a:xfrm>
            <a:off x="10744200" y="5524500"/>
            <a:ext cx="6019800" cy="1520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mk-MK" sz="4600" b="1" spc="-65" dirty="0" smtClean="0">
                <a:latin typeface="Tahoma"/>
                <a:cs typeface="Tahoma"/>
              </a:rPr>
              <a:t>ПАРТНЕР</a:t>
            </a:r>
            <a:r>
              <a:rPr lang="en-US" sz="4600" b="1" spc="-65" dirty="0" smtClean="0">
                <a:latin typeface="Tahoma"/>
                <a:cs typeface="Tahoma"/>
              </a:rPr>
              <a:t>: ESSEI</a:t>
            </a:r>
            <a:endParaRPr lang="en-US" sz="4600" b="1" spc="-65" dirty="0">
              <a:latin typeface="Tahoma"/>
              <a:cs typeface="Tahoma"/>
            </a:endParaRPr>
          </a:p>
          <a:p>
            <a:pPr marL="12700"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</p:txBody>
      </p:sp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1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2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>
                <a:solidFill>
                  <a:srgbClr val="343433"/>
                </a:solidFill>
                <a:cs typeface="Tahoma"/>
              </a:rPr>
              <a:t>2</a:t>
            </a:r>
            <a:r>
              <a:rPr lang="mk-MK" sz="4800" b="1" spc="-500" dirty="0">
                <a:solidFill>
                  <a:srgbClr val="343433"/>
                </a:solidFill>
                <a:cs typeface="Tahoma"/>
              </a:rPr>
              <a:t>.</a:t>
            </a:r>
            <a:r>
              <a:rPr lang="mk-MK" sz="4800" dirty="0">
                <a:ea typeface="Calibri" panose="020F0502020204030204" pitchFamily="34" charset="0"/>
              </a:rPr>
              <a:t> </a:t>
            </a:r>
            <a:r>
              <a:rPr lang="mk-MK" sz="4800" b="1" spc="-85" dirty="0">
                <a:solidFill>
                  <a:srgbClr val="343433"/>
                </a:solidFill>
                <a:cs typeface="Tahoma"/>
              </a:rPr>
              <a:t> Општ преглед</a:t>
            </a:r>
            <a:endParaRPr lang="mk-MK" altLang="es-ES" sz="4800" b="1" spc="-85" dirty="0">
              <a:solidFill>
                <a:srgbClr val="343433"/>
              </a:solidFill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02" y="2171700"/>
            <a:ext cx="12386693" cy="682641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906000" y="8115300"/>
            <a:ext cx="4724400" cy="882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11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3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9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>
                <a:solidFill>
                  <a:srgbClr val="343433"/>
                </a:solidFill>
                <a:cs typeface="Tahoma"/>
              </a:rPr>
              <a:t>2</a:t>
            </a:r>
            <a:r>
              <a:rPr lang="mk-MK" sz="4800" b="1" spc="-500" dirty="0">
                <a:solidFill>
                  <a:srgbClr val="343433"/>
                </a:solidFill>
                <a:cs typeface="Tahoma"/>
              </a:rPr>
              <a:t>.</a:t>
            </a:r>
            <a:r>
              <a:rPr lang="mk-MK" sz="4800" dirty="0">
                <a:ea typeface="Calibri" panose="020F0502020204030204" pitchFamily="34" charset="0"/>
              </a:rPr>
              <a:t> </a:t>
            </a:r>
            <a:r>
              <a:rPr lang="mk-MK" sz="4800" b="1" spc="-85" dirty="0">
                <a:solidFill>
                  <a:srgbClr val="343433"/>
                </a:solidFill>
                <a:cs typeface="Tahoma"/>
              </a:rPr>
              <a:t> Општ преглед</a:t>
            </a:r>
            <a:endParaRPr lang="mk-MK" altLang="es-ES" sz="4800" b="1" spc="-85" dirty="0">
              <a:solidFill>
                <a:srgbClr val="343433"/>
              </a:solidFill>
              <a:cs typeface="Tahoma"/>
            </a:endParaRPr>
          </a:p>
          <a:p>
            <a:pPr>
              <a:defRPr/>
            </a:pPr>
            <a:endParaRPr lang="mk-MK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mk-MK" sz="4000" b="1" i="1" spc="-85" dirty="0" smtClean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почетници</a:t>
            </a:r>
            <a:endParaRPr lang="en-GB" sz="4000" i="1" spc="-85" dirty="0" smtClean="0">
              <a:solidFill>
                <a:srgbClr val="343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/>
              <a:t>GDPR</a:t>
            </a:r>
            <a:r>
              <a:rPr lang="en-GB" sz="3200" dirty="0"/>
              <a:t> (</a:t>
            </a:r>
            <a:r>
              <a:rPr lang="en-GB" sz="3200" dirty="0" err="1"/>
              <a:t>Општа</a:t>
            </a:r>
            <a:r>
              <a:rPr lang="en-GB" sz="3200" dirty="0"/>
              <a:t> </a:t>
            </a:r>
            <a:r>
              <a:rPr lang="en-GB" sz="3200" dirty="0" err="1"/>
              <a:t>регулатива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заштита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податоците</a:t>
            </a:r>
            <a:r>
              <a:rPr lang="en-GB" sz="3200" dirty="0"/>
              <a:t>) е </a:t>
            </a:r>
            <a:r>
              <a:rPr lang="en-GB" sz="3200" dirty="0" err="1"/>
              <a:t>регулатива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Парламентот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ЕУ и </a:t>
            </a:r>
            <a:r>
              <a:rPr lang="en-GB" sz="3200" dirty="0" err="1"/>
              <a:t>Советот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ЕУ </a:t>
            </a:r>
            <a:r>
              <a:rPr lang="en-GB" sz="3200" dirty="0" err="1"/>
              <a:t>од</a:t>
            </a:r>
            <a:r>
              <a:rPr lang="en-GB" sz="3200" dirty="0"/>
              <a:t> </a:t>
            </a:r>
            <a:r>
              <a:rPr lang="en-GB" sz="3200" dirty="0" err="1"/>
              <a:t>април</a:t>
            </a:r>
            <a:r>
              <a:rPr lang="en-GB" sz="3200" dirty="0"/>
              <a:t> 2016 </a:t>
            </a:r>
            <a:r>
              <a:rPr lang="en-GB" sz="3200" dirty="0" err="1"/>
              <a:t>година</a:t>
            </a:r>
            <a:r>
              <a:rPr lang="en-GB" sz="3200" dirty="0"/>
              <a:t> </a:t>
            </a:r>
            <a:r>
              <a:rPr lang="en-GB" sz="3200" dirty="0" err="1"/>
              <a:t>за</a:t>
            </a:r>
            <a:r>
              <a:rPr lang="en-GB" sz="3200" dirty="0"/>
              <a:t> </a:t>
            </a:r>
            <a:r>
              <a:rPr lang="en-GB" sz="3200" dirty="0" err="1"/>
              <a:t>заштита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физичките</a:t>
            </a:r>
            <a:r>
              <a:rPr lang="en-GB" sz="3200" dirty="0"/>
              <a:t> </a:t>
            </a:r>
            <a:r>
              <a:rPr lang="en-GB" sz="3200" dirty="0" err="1"/>
              <a:t>лица</a:t>
            </a:r>
            <a:r>
              <a:rPr lang="en-GB" sz="3200" dirty="0"/>
              <a:t> </a:t>
            </a:r>
            <a:r>
              <a:rPr lang="en-GB" sz="3200" dirty="0" err="1"/>
              <a:t>во</a:t>
            </a:r>
            <a:r>
              <a:rPr lang="en-GB" sz="3200" dirty="0"/>
              <a:t> </a:t>
            </a:r>
            <a:r>
              <a:rPr lang="en-GB" sz="3200" dirty="0" err="1"/>
              <a:t>однос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обработка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лични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 и </a:t>
            </a:r>
            <a:r>
              <a:rPr lang="en-GB" sz="3200" dirty="0" err="1"/>
              <a:t>слободно</a:t>
            </a:r>
            <a:r>
              <a:rPr lang="en-GB" sz="3200" dirty="0"/>
              <a:t> </a:t>
            </a:r>
            <a:r>
              <a:rPr lang="en-GB" sz="3200" dirty="0" err="1"/>
              <a:t>движење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</a:t>
            </a:r>
            <a:r>
              <a:rPr lang="en-GB" sz="3200" dirty="0" err="1"/>
              <a:t>тие</a:t>
            </a:r>
            <a:r>
              <a:rPr lang="en-GB" sz="3200" dirty="0"/>
              <a:t> </a:t>
            </a:r>
            <a:r>
              <a:rPr lang="en-GB" sz="3200" dirty="0" err="1"/>
              <a:t>податоци</a:t>
            </a:r>
            <a:r>
              <a:rPr lang="en-GB" sz="3200" dirty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022" y="5448300"/>
            <a:ext cx="9998854" cy="281463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4668848" y="8466784"/>
            <a:ext cx="941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4"/>
              </a:rPr>
              <a:t>https://eur-lex.europa.eu/legal-content/EN/TXT/?</a:t>
            </a:r>
            <a:r>
              <a:rPr lang="en-GB" dirty="0" smtClean="0">
                <a:hlinkClick r:id="rId4"/>
              </a:rPr>
              <a:t>uri=CELEX%3A02016R0679-20160504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11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3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9835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>
                <a:solidFill>
                  <a:srgbClr val="343433"/>
                </a:solidFill>
                <a:cs typeface="Tahoma"/>
              </a:rPr>
              <a:t>2</a:t>
            </a:r>
            <a:r>
              <a:rPr lang="mk-MK" sz="4800" b="1" spc="-500" dirty="0">
                <a:solidFill>
                  <a:srgbClr val="343433"/>
                </a:solidFill>
                <a:cs typeface="Tahoma"/>
              </a:rPr>
              <a:t>.</a:t>
            </a:r>
            <a:r>
              <a:rPr lang="mk-MK" sz="4800" dirty="0">
                <a:ea typeface="Calibri" panose="020F0502020204030204" pitchFamily="34" charset="0"/>
              </a:rPr>
              <a:t> </a:t>
            </a:r>
            <a:r>
              <a:rPr lang="mk-MK" sz="4800" b="1" spc="-85" dirty="0">
                <a:solidFill>
                  <a:srgbClr val="343433"/>
                </a:solidFill>
                <a:cs typeface="Tahoma"/>
              </a:rPr>
              <a:t> Општ преглед</a:t>
            </a:r>
            <a:endParaRPr lang="mk-MK" altLang="es-ES" sz="4800" b="1" spc="-85" dirty="0">
              <a:solidFill>
                <a:srgbClr val="343433"/>
              </a:solidFill>
              <a:cs typeface="Tahoma"/>
            </a:endParaRPr>
          </a:p>
          <a:p>
            <a:pPr>
              <a:defRPr/>
            </a:pPr>
            <a:endParaRPr lang="mk-MK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mk-MK" sz="4000" b="1" dirty="0"/>
              <a:t>К</a:t>
            </a:r>
            <a:r>
              <a:rPr lang="mk-MK" sz="4000" b="1" dirty="0" smtClean="0"/>
              <a:t>аква </a:t>
            </a:r>
            <a:r>
              <a:rPr lang="mk-MK" sz="4000" b="1" dirty="0"/>
              <a:t>е правната </a:t>
            </a:r>
            <a:r>
              <a:rPr lang="en-GB" sz="4000" b="1" dirty="0" err="1"/>
              <a:t>регулатива</a:t>
            </a:r>
            <a:r>
              <a:rPr lang="en-GB" sz="4000" b="1" dirty="0"/>
              <a:t> </a:t>
            </a:r>
            <a:r>
              <a:rPr lang="en-GB" sz="4000" b="1" dirty="0" err="1"/>
              <a:t>на</a:t>
            </a:r>
            <a:r>
              <a:rPr lang="en-GB" sz="4000" b="1" dirty="0"/>
              <a:t> ЕУ</a:t>
            </a:r>
            <a:r>
              <a:rPr lang="en-GB" sz="4000" b="1" dirty="0" smtClean="0"/>
              <a:t>?</a:t>
            </a:r>
            <a:endParaRPr lang="mk-MK" sz="4000" b="1" dirty="0" smtClean="0"/>
          </a:p>
          <a:p>
            <a:pPr algn="just">
              <a:defRPr/>
            </a:pPr>
            <a:endParaRPr lang="mk-MK" sz="4000" b="1" dirty="0" smtClean="0"/>
          </a:p>
          <a:p>
            <a:pPr algn="just"/>
            <a:r>
              <a:rPr lang="en-GB" sz="3600" dirty="0" err="1"/>
              <a:t>Заедно</a:t>
            </a:r>
            <a:r>
              <a:rPr lang="en-GB" sz="3600" dirty="0"/>
              <a:t> </a:t>
            </a:r>
            <a:r>
              <a:rPr lang="en-GB" sz="3600" dirty="0" err="1"/>
              <a:t>со</a:t>
            </a:r>
            <a:r>
              <a:rPr lang="en-GB" sz="3600" dirty="0"/>
              <a:t> </a:t>
            </a:r>
            <a:r>
              <a:rPr lang="en-GB" sz="3600" dirty="0" err="1"/>
              <a:t>директивите</a:t>
            </a:r>
            <a:r>
              <a:rPr lang="en-GB" sz="3600" dirty="0"/>
              <a:t>, </a:t>
            </a:r>
            <a:r>
              <a:rPr lang="en-GB" sz="3600" dirty="0" err="1"/>
              <a:t>одлуките</a:t>
            </a:r>
            <a:r>
              <a:rPr lang="en-GB" sz="3600" dirty="0"/>
              <a:t>, </a:t>
            </a:r>
            <a:r>
              <a:rPr lang="en-GB" sz="3600" dirty="0" err="1"/>
              <a:t>препораките</a:t>
            </a:r>
            <a:r>
              <a:rPr lang="en-GB" sz="3600" dirty="0"/>
              <a:t> и </a:t>
            </a:r>
            <a:r>
              <a:rPr lang="en-GB" sz="3600" dirty="0" err="1"/>
              <a:t>мислењата</a:t>
            </a:r>
            <a:r>
              <a:rPr lang="en-GB" sz="3600" dirty="0"/>
              <a:t>, </a:t>
            </a:r>
            <a:r>
              <a:rPr lang="en-GB" sz="3600" dirty="0" err="1"/>
              <a:t>регулативите</a:t>
            </a:r>
            <a:r>
              <a:rPr lang="en-GB" sz="3600" dirty="0"/>
              <a:t> </a:t>
            </a:r>
            <a:r>
              <a:rPr lang="en-GB" sz="3600" dirty="0" err="1"/>
              <a:t>претставуваат</a:t>
            </a:r>
            <a:r>
              <a:rPr lang="en-GB" sz="3600" dirty="0"/>
              <a:t> </a:t>
            </a:r>
            <a:r>
              <a:rPr lang="en-GB" sz="3600" dirty="0" err="1"/>
              <a:t>видови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законодавство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ЕУ – </a:t>
            </a:r>
            <a:r>
              <a:rPr lang="en-GB" sz="3600" dirty="0" err="1"/>
              <a:t>правни</a:t>
            </a:r>
            <a:r>
              <a:rPr lang="en-GB" sz="3600" dirty="0"/>
              <a:t> </a:t>
            </a:r>
            <a:r>
              <a:rPr lang="en-GB" sz="3600" dirty="0" err="1"/>
              <a:t>акти</a:t>
            </a:r>
            <a:r>
              <a:rPr lang="en-GB" sz="3600" dirty="0"/>
              <a:t> </a:t>
            </a:r>
            <a:r>
              <a:rPr lang="en-GB" sz="3600" dirty="0" err="1"/>
              <a:t>од</a:t>
            </a:r>
            <a:r>
              <a:rPr lang="en-GB" sz="3600" dirty="0"/>
              <a:t> </a:t>
            </a:r>
            <a:r>
              <a:rPr lang="en-GB" sz="3600" dirty="0" err="1"/>
              <a:t>различни</a:t>
            </a:r>
            <a:r>
              <a:rPr lang="en-GB" sz="3600" dirty="0"/>
              <a:t> </a:t>
            </a:r>
            <a:r>
              <a:rPr lang="en-GB" sz="3600" dirty="0" err="1"/>
              <a:t>обврзувачки</a:t>
            </a:r>
            <a:r>
              <a:rPr lang="en-GB" sz="3600" dirty="0"/>
              <a:t> </a:t>
            </a:r>
            <a:r>
              <a:rPr lang="en-GB" sz="3600" dirty="0" err="1"/>
              <a:t>степени</a:t>
            </a:r>
            <a:r>
              <a:rPr lang="en-GB" sz="3600" dirty="0"/>
              <a:t> </a:t>
            </a:r>
            <a:r>
              <a:rPr lang="en-GB" sz="3600" dirty="0" err="1"/>
              <a:t>до</a:t>
            </a:r>
            <a:r>
              <a:rPr lang="en-GB" sz="3600" dirty="0"/>
              <a:t> </a:t>
            </a:r>
            <a:r>
              <a:rPr lang="en-GB" sz="3600" dirty="0" err="1"/>
              <a:t>кои</a:t>
            </a:r>
            <a:r>
              <a:rPr lang="en-GB" sz="3600" dirty="0"/>
              <a:t> </a:t>
            </a:r>
            <a:r>
              <a:rPr lang="en-GB" sz="3600" dirty="0" err="1"/>
              <a:t>треба</a:t>
            </a:r>
            <a:r>
              <a:rPr lang="en-GB" sz="3600" dirty="0"/>
              <a:t> </a:t>
            </a:r>
            <a:r>
              <a:rPr lang="en-GB" sz="3600" dirty="0" err="1"/>
              <a:t>да</a:t>
            </a:r>
            <a:r>
              <a:rPr lang="en-GB" sz="3600" dirty="0"/>
              <a:t> </a:t>
            </a:r>
            <a:r>
              <a:rPr lang="en-GB" sz="3600" dirty="0" err="1"/>
              <a:t>се</a:t>
            </a:r>
            <a:r>
              <a:rPr lang="en-GB" sz="3600" dirty="0"/>
              <a:t> </a:t>
            </a:r>
            <a:r>
              <a:rPr lang="en-GB" sz="3600" dirty="0" err="1"/>
              <a:t>придржуваат</a:t>
            </a:r>
            <a:r>
              <a:rPr lang="en-GB" sz="3600" dirty="0"/>
              <a:t> </a:t>
            </a:r>
            <a:r>
              <a:rPr lang="en-GB" sz="3600" dirty="0" err="1"/>
              <a:t>сите</a:t>
            </a:r>
            <a:r>
              <a:rPr lang="en-GB" sz="3600" dirty="0"/>
              <a:t> (</a:t>
            </a:r>
            <a:r>
              <a:rPr lang="en-GB" sz="3600" dirty="0" err="1"/>
              <a:t>или</a:t>
            </a:r>
            <a:r>
              <a:rPr lang="en-GB" sz="3600" dirty="0"/>
              <a:t> </a:t>
            </a:r>
            <a:r>
              <a:rPr lang="en-GB" sz="3600" dirty="0" err="1"/>
              <a:t>некои</a:t>
            </a:r>
            <a:r>
              <a:rPr lang="en-GB" sz="3600" dirty="0"/>
              <a:t>) </a:t>
            </a:r>
            <a:r>
              <a:rPr lang="en-GB" sz="3600" dirty="0" err="1"/>
              <a:t>земји-членки</a:t>
            </a:r>
            <a:r>
              <a:rPr lang="en-GB" sz="3600" dirty="0"/>
              <a:t>.</a:t>
            </a:r>
            <a:endParaRPr lang="en-US" sz="3600" dirty="0"/>
          </a:p>
          <a:p>
            <a:pPr algn="just"/>
            <a:r>
              <a:rPr lang="en-GB" sz="3600" dirty="0"/>
              <a:t> </a:t>
            </a:r>
            <a:endParaRPr lang="en-US" sz="3600" dirty="0"/>
          </a:p>
          <a:p>
            <a:pPr algn="just"/>
            <a:r>
              <a:rPr lang="en-GB" sz="3600" dirty="0" err="1"/>
              <a:t>Регулативите</a:t>
            </a:r>
            <a:r>
              <a:rPr lang="en-GB" sz="3600" dirty="0"/>
              <a:t> </a:t>
            </a:r>
            <a:r>
              <a:rPr lang="en-GB" sz="3600" dirty="0" err="1"/>
              <a:t>имаат</a:t>
            </a:r>
            <a:r>
              <a:rPr lang="en-GB" sz="3600" dirty="0"/>
              <a:t> </a:t>
            </a:r>
            <a:r>
              <a:rPr lang="en-GB" sz="3600" dirty="0" err="1"/>
              <a:t>повисок</a:t>
            </a:r>
            <a:r>
              <a:rPr lang="en-GB" sz="3600" dirty="0"/>
              <a:t> </a:t>
            </a:r>
            <a:r>
              <a:rPr lang="en-GB" sz="3600" dirty="0" err="1"/>
              <a:t>обврзувачки</a:t>
            </a:r>
            <a:r>
              <a:rPr lang="en-GB" sz="3600" dirty="0"/>
              <a:t> </a:t>
            </a:r>
            <a:r>
              <a:rPr lang="en-GB" sz="3600" dirty="0" err="1"/>
              <a:t>степен</a:t>
            </a:r>
            <a:r>
              <a:rPr lang="en-GB" sz="3600" dirty="0"/>
              <a:t> и </a:t>
            </a:r>
            <a:r>
              <a:rPr lang="en-GB" sz="3600" dirty="0" err="1"/>
              <a:t>тие</a:t>
            </a:r>
            <a:r>
              <a:rPr lang="en-GB" sz="3600" dirty="0"/>
              <a:t> </a:t>
            </a:r>
            <a:r>
              <a:rPr lang="en-GB" sz="3600" dirty="0" err="1"/>
              <a:t>мора</a:t>
            </a:r>
            <a:r>
              <a:rPr lang="en-GB" sz="3600" dirty="0"/>
              <a:t> </a:t>
            </a:r>
            <a:r>
              <a:rPr lang="en-GB" sz="3600" dirty="0" err="1"/>
              <a:t>да</a:t>
            </a:r>
            <a:r>
              <a:rPr lang="en-GB" sz="3600" dirty="0"/>
              <a:t> </a:t>
            </a:r>
            <a:r>
              <a:rPr lang="en-GB" sz="3600" dirty="0" err="1"/>
              <a:t>се</a:t>
            </a:r>
            <a:r>
              <a:rPr lang="en-GB" sz="3600" dirty="0"/>
              <a:t> </a:t>
            </a:r>
            <a:r>
              <a:rPr lang="en-GB" sz="3600" dirty="0" err="1"/>
              <a:t>применуваат</a:t>
            </a:r>
            <a:r>
              <a:rPr lang="en-GB" sz="3600" dirty="0"/>
              <a:t> </a:t>
            </a:r>
            <a:r>
              <a:rPr lang="en-GB" sz="3600" dirty="0" err="1"/>
              <a:t>во</a:t>
            </a:r>
            <a:r>
              <a:rPr lang="en-GB" sz="3600" dirty="0"/>
              <a:t> </a:t>
            </a:r>
            <a:r>
              <a:rPr lang="en-GB" sz="3600" dirty="0" err="1"/>
              <a:t>целост</a:t>
            </a:r>
            <a:r>
              <a:rPr lang="en-GB" sz="3600" dirty="0"/>
              <a:t> </a:t>
            </a:r>
            <a:r>
              <a:rPr lang="en-GB" sz="3600" dirty="0" err="1"/>
              <a:t>низ</a:t>
            </a:r>
            <a:r>
              <a:rPr lang="en-GB" sz="3600" dirty="0"/>
              <a:t> ЕУ.</a:t>
            </a:r>
            <a:endParaRPr lang="en-US" sz="3600" dirty="0"/>
          </a:p>
          <a:p>
            <a:pPr algn="just">
              <a:defRPr/>
            </a:pPr>
            <a:endParaRPr lang="en-GB" sz="4000" spc="-85" dirty="0" smtClean="0">
              <a:solidFill>
                <a:srgbClr val="343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pc="-85" dirty="0" smtClean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know more about the types </a:t>
            </a:r>
            <a:r>
              <a:rPr lang="en-GB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legislation: </a:t>
            </a:r>
            <a:r>
              <a:rPr lang="en-GB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GB" spc="-85" dirty="0" smtClean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european-union.europa.eu/institutions-law-budget/law/types-legislation_en</a:t>
            </a:r>
            <a:r>
              <a:rPr lang="en-GB" spc="-85" dirty="0" smtClean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645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>
                <a:solidFill>
                  <a:srgbClr val="343433"/>
                </a:solidFill>
                <a:cs typeface="Tahoma"/>
              </a:rPr>
              <a:t>2</a:t>
            </a:r>
            <a:r>
              <a:rPr lang="mk-MK" sz="4800" b="1" spc="-500" dirty="0">
                <a:solidFill>
                  <a:srgbClr val="343433"/>
                </a:solidFill>
                <a:cs typeface="Tahoma"/>
              </a:rPr>
              <a:t>.</a:t>
            </a:r>
            <a:r>
              <a:rPr lang="mk-MK" sz="4800" dirty="0">
                <a:ea typeface="Calibri" panose="020F0502020204030204" pitchFamily="34" charset="0"/>
              </a:rPr>
              <a:t> </a:t>
            </a:r>
            <a:r>
              <a:rPr lang="mk-MK" sz="4800" b="1" spc="-85" dirty="0">
                <a:solidFill>
                  <a:srgbClr val="343433"/>
                </a:solidFill>
                <a:cs typeface="Tahoma"/>
              </a:rPr>
              <a:t> Општ преглед</a:t>
            </a:r>
            <a:endParaRPr lang="mk-MK" altLang="es-ES" sz="4800" b="1" spc="-85" dirty="0">
              <a:solidFill>
                <a:srgbClr val="343433"/>
              </a:solidFill>
              <a:cs typeface="Tahoma"/>
            </a:endParaRPr>
          </a:p>
          <a:p>
            <a:pPr>
              <a:defRPr/>
            </a:pPr>
            <a:endParaRPr lang="mk-MK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b="1" dirty="0" err="1"/>
              <a:t>За</a:t>
            </a:r>
            <a:r>
              <a:rPr lang="en-GB" sz="4000" b="1" dirty="0"/>
              <a:t> </a:t>
            </a:r>
            <a:r>
              <a:rPr lang="en-GB" sz="4000" b="1" dirty="0" err="1"/>
              <a:t>општата</a:t>
            </a:r>
            <a:r>
              <a:rPr lang="en-GB" sz="4000" b="1" dirty="0"/>
              <a:t> </a:t>
            </a:r>
            <a:r>
              <a:rPr lang="mk-MK" sz="4000" b="1" dirty="0"/>
              <a:t>цел</a:t>
            </a:r>
            <a:r>
              <a:rPr lang="en-GB" sz="4000" b="1" dirty="0"/>
              <a:t> и </a:t>
            </a:r>
            <a:r>
              <a:rPr lang="en-GB" sz="4000" b="1" dirty="0" err="1"/>
              <a:t>опсегот</a:t>
            </a:r>
            <a:r>
              <a:rPr lang="en-GB" sz="4000" b="1" dirty="0"/>
              <a:t> </a:t>
            </a:r>
            <a:r>
              <a:rPr lang="en-GB" sz="4000" b="1" dirty="0" err="1"/>
              <a:t>на</a:t>
            </a:r>
            <a:r>
              <a:rPr lang="en-GB" sz="4000" b="1" dirty="0"/>
              <a:t> </a:t>
            </a:r>
            <a:r>
              <a:rPr lang="en-US" sz="4000" b="1" dirty="0" smtClean="0"/>
              <a:t>GDPR</a:t>
            </a:r>
            <a:endParaRPr lang="mk-MK" sz="4000" b="1" dirty="0" smtClean="0"/>
          </a:p>
          <a:p>
            <a:pPr algn="just">
              <a:defRPr/>
            </a:pPr>
            <a:endParaRPr lang="mk-MK" sz="4000" b="1" dirty="0" smtClean="0"/>
          </a:p>
          <a:p>
            <a:pPr algn="just"/>
            <a:r>
              <a:rPr lang="en-GB" sz="3600" dirty="0" err="1"/>
              <a:t>Во</a:t>
            </a:r>
            <a:r>
              <a:rPr lang="en-GB" sz="3600" dirty="0"/>
              <a:t> </a:t>
            </a:r>
            <a:r>
              <a:rPr lang="en-GB" sz="3600" dirty="0" err="1"/>
              <a:t>формалниот</a:t>
            </a:r>
            <a:r>
              <a:rPr lang="en-GB" sz="3600" dirty="0"/>
              <a:t> </a:t>
            </a:r>
            <a:r>
              <a:rPr lang="en-GB" sz="3600" dirty="0" err="1"/>
              <a:t>документ</a:t>
            </a:r>
            <a:r>
              <a:rPr lang="en-GB" sz="3600" dirty="0"/>
              <a:t> </a:t>
            </a:r>
            <a:r>
              <a:rPr lang="en-GB" sz="3600" dirty="0" err="1"/>
              <a:t>за</a:t>
            </a:r>
            <a:r>
              <a:rPr lang="en-GB" sz="3600" dirty="0"/>
              <a:t> </a:t>
            </a:r>
            <a:r>
              <a:rPr lang="en-GB" sz="3600" dirty="0" err="1"/>
              <a:t>политик</a:t>
            </a:r>
            <a:r>
              <a:rPr lang="mk-MK" sz="3600" dirty="0"/>
              <a:t>и</a:t>
            </a:r>
            <a:r>
              <a:rPr lang="en-GB" sz="3600" dirty="0"/>
              <a:t>, </a:t>
            </a:r>
            <a:r>
              <a:rPr lang="en-GB" sz="3600" dirty="0" err="1"/>
              <a:t>се</a:t>
            </a:r>
            <a:r>
              <a:rPr lang="en-GB" sz="3600" dirty="0"/>
              <a:t> </a:t>
            </a:r>
            <a:r>
              <a:rPr lang="en-GB" sz="3600" dirty="0" err="1"/>
              <a:t>наведува</a:t>
            </a:r>
            <a:r>
              <a:rPr lang="en-GB" sz="3600" dirty="0"/>
              <a:t> </a:t>
            </a:r>
            <a:r>
              <a:rPr lang="en-GB" sz="3600" dirty="0" err="1"/>
              <a:t>дека</a:t>
            </a:r>
            <a:r>
              <a:rPr lang="en-GB" sz="3600" dirty="0" smtClean="0"/>
              <a:t>:</a:t>
            </a:r>
            <a:endParaRPr lang="mk-MK" sz="3600" dirty="0" smtClean="0"/>
          </a:p>
          <a:p>
            <a:pPr algn="just"/>
            <a:endParaRPr lang="en-US" sz="3600" dirty="0"/>
          </a:p>
          <a:p>
            <a:pPr marL="742950" indent="-742950" algn="just">
              <a:buAutoNum type="arabicPeriod"/>
            </a:pPr>
            <a:r>
              <a:rPr lang="en-GB" sz="3600" dirty="0" smtClean="0"/>
              <a:t>[</a:t>
            </a:r>
            <a:r>
              <a:rPr lang="en-US" sz="3600" dirty="0"/>
              <a:t>GDPR</a:t>
            </a:r>
            <a:r>
              <a:rPr lang="en-GB" sz="3600" dirty="0"/>
              <a:t>] </a:t>
            </a:r>
            <a:r>
              <a:rPr lang="en-GB" sz="3600" dirty="0" err="1"/>
              <a:t>ги</a:t>
            </a:r>
            <a:r>
              <a:rPr lang="en-GB" sz="3600" dirty="0"/>
              <a:t> </a:t>
            </a:r>
            <a:r>
              <a:rPr lang="en-GB" sz="3600" dirty="0" err="1"/>
              <a:t>утврдува</a:t>
            </a:r>
            <a:r>
              <a:rPr lang="en-GB" sz="3600" dirty="0"/>
              <a:t> </a:t>
            </a:r>
            <a:r>
              <a:rPr lang="en-GB" sz="3600" dirty="0" err="1"/>
              <a:t>правилата</a:t>
            </a:r>
            <a:r>
              <a:rPr lang="en-GB" sz="3600" dirty="0"/>
              <a:t> </a:t>
            </a:r>
            <a:r>
              <a:rPr lang="en-GB" sz="3600" dirty="0" err="1"/>
              <a:t>во</a:t>
            </a:r>
            <a:r>
              <a:rPr lang="en-GB" sz="3600" dirty="0"/>
              <a:t> </a:t>
            </a:r>
            <a:r>
              <a:rPr lang="en-GB" sz="3600" dirty="0" err="1"/>
              <a:t>врска</a:t>
            </a:r>
            <a:r>
              <a:rPr lang="en-GB" sz="3600" dirty="0"/>
              <a:t> </a:t>
            </a:r>
            <a:r>
              <a:rPr lang="en-GB" sz="3600" dirty="0" err="1"/>
              <a:t>со</a:t>
            </a:r>
            <a:r>
              <a:rPr lang="en-GB" sz="3600" dirty="0"/>
              <a:t> </a:t>
            </a:r>
            <a:r>
              <a:rPr lang="en-GB" sz="3600" dirty="0" err="1"/>
              <a:t>заштита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физички</a:t>
            </a:r>
            <a:r>
              <a:rPr lang="en-GB" sz="3600" dirty="0"/>
              <a:t> </a:t>
            </a:r>
            <a:r>
              <a:rPr lang="en-GB" sz="3600" dirty="0" err="1"/>
              <a:t>лица</a:t>
            </a:r>
            <a:r>
              <a:rPr lang="en-GB" sz="3600" dirty="0"/>
              <a:t> </a:t>
            </a:r>
            <a:r>
              <a:rPr lang="en-GB" sz="3600" dirty="0" err="1"/>
              <a:t>во</a:t>
            </a:r>
            <a:r>
              <a:rPr lang="en-GB" sz="3600" dirty="0"/>
              <a:t> </a:t>
            </a:r>
            <a:r>
              <a:rPr lang="en-GB" sz="3600" dirty="0" err="1"/>
              <a:t>однос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обработка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лични</a:t>
            </a:r>
            <a:r>
              <a:rPr lang="en-GB" sz="3600" dirty="0"/>
              <a:t> </a:t>
            </a:r>
            <a:r>
              <a:rPr lang="en-GB" sz="3600" dirty="0" err="1"/>
              <a:t>податоци</a:t>
            </a:r>
            <a:r>
              <a:rPr lang="en-GB" sz="3600" dirty="0"/>
              <a:t> и </a:t>
            </a:r>
            <a:r>
              <a:rPr lang="en-GB" sz="3600" dirty="0" err="1"/>
              <a:t>правилата</a:t>
            </a:r>
            <a:r>
              <a:rPr lang="en-GB" sz="3600" dirty="0"/>
              <a:t> </a:t>
            </a:r>
            <a:r>
              <a:rPr lang="en-GB" sz="3600" dirty="0" err="1"/>
              <a:t>кои</a:t>
            </a:r>
            <a:r>
              <a:rPr lang="en-GB" sz="3600" dirty="0"/>
              <a:t> </a:t>
            </a:r>
            <a:r>
              <a:rPr lang="en-GB" sz="3600" dirty="0" err="1"/>
              <a:t>се</a:t>
            </a:r>
            <a:r>
              <a:rPr lang="en-GB" sz="3600" dirty="0"/>
              <a:t> </a:t>
            </a:r>
            <a:r>
              <a:rPr lang="en-GB" sz="3600" dirty="0" err="1"/>
              <a:t>однесуваат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слободно</a:t>
            </a:r>
            <a:r>
              <a:rPr lang="en-GB" sz="3600" dirty="0"/>
              <a:t> </a:t>
            </a:r>
            <a:r>
              <a:rPr lang="en-GB" sz="3600" dirty="0" err="1"/>
              <a:t>движење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лични</a:t>
            </a:r>
            <a:r>
              <a:rPr lang="en-GB" sz="3600" dirty="0"/>
              <a:t> </a:t>
            </a:r>
            <a:r>
              <a:rPr lang="en-GB" sz="3600" dirty="0" err="1"/>
              <a:t>податоци</a:t>
            </a:r>
            <a:r>
              <a:rPr lang="en-GB" sz="3600" dirty="0" smtClean="0"/>
              <a:t>.</a:t>
            </a:r>
            <a:endParaRPr lang="mk-MK" sz="3600" dirty="0" smtClean="0"/>
          </a:p>
          <a:p>
            <a:pPr algn="just"/>
            <a:endParaRPr lang="en-US" sz="3600" dirty="0"/>
          </a:p>
          <a:p>
            <a:pPr algn="just"/>
            <a:r>
              <a:rPr lang="en-GB" sz="3600" dirty="0"/>
              <a:t>2. [</a:t>
            </a:r>
            <a:r>
              <a:rPr lang="mk-MK" sz="3600" dirty="0"/>
              <a:t>GDPR</a:t>
            </a:r>
            <a:r>
              <a:rPr lang="en-GB" sz="3600" dirty="0"/>
              <a:t>] </a:t>
            </a:r>
            <a:r>
              <a:rPr lang="en-GB" sz="3600" dirty="0" err="1"/>
              <a:t>ги</a:t>
            </a:r>
            <a:r>
              <a:rPr lang="en-GB" sz="3600" dirty="0"/>
              <a:t> </a:t>
            </a:r>
            <a:r>
              <a:rPr lang="en-GB" sz="3600" dirty="0" err="1"/>
              <a:t>штити</a:t>
            </a:r>
            <a:r>
              <a:rPr lang="en-GB" sz="3600" dirty="0"/>
              <a:t> </a:t>
            </a:r>
            <a:r>
              <a:rPr lang="en-GB" sz="3600" dirty="0" err="1"/>
              <a:t>основните</a:t>
            </a:r>
            <a:r>
              <a:rPr lang="en-GB" sz="3600" dirty="0"/>
              <a:t> </a:t>
            </a:r>
            <a:r>
              <a:rPr lang="en-GB" sz="3600" dirty="0" err="1"/>
              <a:t>права</a:t>
            </a:r>
            <a:r>
              <a:rPr lang="en-GB" sz="3600" dirty="0"/>
              <a:t> и </a:t>
            </a:r>
            <a:r>
              <a:rPr lang="en-GB" sz="3600" dirty="0" err="1"/>
              <a:t>слободи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физичките</a:t>
            </a:r>
            <a:r>
              <a:rPr lang="en-GB" sz="3600" dirty="0"/>
              <a:t> </a:t>
            </a:r>
            <a:r>
              <a:rPr lang="en-GB" sz="3600" dirty="0" err="1"/>
              <a:t>лица</a:t>
            </a:r>
            <a:r>
              <a:rPr lang="en-GB" sz="3600" dirty="0"/>
              <a:t>, а </a:t>
            </a:r>
            <a:r>
              <a:rPr lang="en-GB" sz="3600" dirty="0" err="1"/>
              <a:t>особено</a:t>
            </a:r>
            <a:r>
              <a:rPr lang="en-GB" sz="3600" dirty="0"/>
              <a:t> </a:t>
            </a:r>
            <a:r>
              <a:rPr lang="en-GB" sz="3600" dirty="0" err="1"/>
              <a:t>нивното</a:t>
            </a:r>
            <a:r>
              <a:rPr lang="en-GB" sz="3600" dirty="0"/>
              <a:t> </a:t>
            </a:r>
            <a:r>
              <a:rPr lang="en-GB" sz="3600" dirty="0" err="1"/>
              <a:t>право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заштита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личните</a:t>
            </a:r>
            <a:r>
              <a:rPr lang="en-GB" sz="3600" dirty="0"/>
              <a:t> </a:t>
            </a:r>
            <a:r>
              <a:rPr lang="en-GB" sz="3600" dirty="0" err="1"/>
              <a:t>податоци</a:t>
            </a:r>
            <a:r>
              <a:rPr lang="en-GB" sz="3600" dirty="0"/>
              <a:t>.</a:t>
            </a:r>
            <a:endParaRPr lang="en-US" sz="3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645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 smtClean="0">
                <a:solidFill>
                  <a:srgbClr val="343433"/>
                </a:solidFill>
                <a:cs typeface="Tahoma"/>
              </a:rPr>
              <a:t>2</a:t>
            </a:r>
            <a:r>
              <a:rPr lang="mk-MK" sz="4800" b="1" spc="-500" dirty="0">
                <a:solidFill>
                  <a:srgbClr val="343433"/>
                </a:solidFill>
                <a:cs typeface="Tahoma"/>
              </a:rPr>
              <a:t>.</a:t>
            </a:r>
            <a:r>
              <a:rPr lang="mk-MK" sz="4800" b="1" spc="-85" dirty="0" smtClean="0">
                <a:solidFill>
                  <a:srgbClr val="343433"/>
                </a:solidFill>
                <a:cs typeface="Tahoma"/>
              </a:rPr>
              <a:t> </a:t>
            </a:r>
            <a:r>
              <a:rPr lang="mk-MK" sz="4800" b="1" spc="-85" dirty="0">
                <a:solidFill>
                  <a:srgbClr val="343433"/>
                </a:solidFill>
                <a:cs typeface="Tahoma"/>
              </a:rPr>
              <a:t>Општ преглед</a:t>
            </a:r>
            <a:endParaRPr lang="mk-MK" altLang="es-ES" sz="4800" b="1" spc="-85" dirty="0">
              <a:solidFill>
                <a:srgbClr val="343433"/>
              </a:solidFill>
              <a:cs typeface="Tahoma"/>
            </a:endParaRPr>
          </a:p>
          <a:p>
            <a:pPr>
              <a:defRPr/>
            </a:pPr>
            <a:endParaRPr lang="mk-MK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b="1" dirty="0" err="1"/>
              <a:t>Кој</a:t>
            </a:r>
            <a:r>
              <a:rPr lang="en-GB" sz="4000" b="1" dirty="0"/>
              <a:t> </a:t>
            </a:r>
            <a:r>
              <a:rPr lang="en-GB" sz="4000" b="1" dirty="0" err="1"/>
              <a:t>мора</a:t>
            </a:r>
            <a:r>
              <a:rPr lang="en-GB" sz="4000" b="1" dirty="0"/>
              <a:t> </a:t>
            </a:r>
            <a:r>
              <a:rPr lang="en-GB" sz="4000" b="1" dirty="0" err="1"/>
              <a:t>да</a:t>
            </a:r>
            <a:r>
              <a:rPr lang="en-GB" sz="4000" b="1" dirty="0"/>
              <a:t> </a:t>
            </a:r>
            <a:r>
              <a:rPr lang="en-GB" sz="4000" b="1" dirty="0" err="1"/>
              <a:t>се</a:t>
            </a:r>
            <a:r>
              <a:rPr lang="en-GB" sz="4000" b="1" dirty="0"/>
              <a:t> </a:t>
            </a:r>
            <a:r>
              <a:rPr lang="en-GB" sz="4000" b="1" dirty="0" err="1"/>
              <a:t>усогласи</a:t>
            </a:r>
            <a:r>
              <a:rPr lang="en-GB" sz="4000" b="1" dirty="0"/>
              <a:t> </a:t>
            </a:r>
            <a:r>
              <a:rPr lang="en-GB" sz="4000" b="1" dirty="0" err="1"/>
              <a:t>со</a:t>
            </a:r>
            <a:r>
              <a:rPr lang="en-GB" sz="4000" b="1" dirty="0"/>
              <a:t> </a:t>
            </a:r>
            <a:r>
              <a:rPr lang="en-US" sz="4000" b="1" dirty="0" smtClean="0"/>
              <a:t>GDPR</a:t>
            </a:r>
            <a:r>
              <a:rPr lang="mk-MK" sz="4000" b="1" dirty="0" smtClean="0"/>
              <a:t>?</a:t>
            </a:r>
          </a:p>
          <a:p>
            <a:pPr algn="just">
              <a:defRPr/>
            </a:pPr>
            <a:endParaRPr lang="mk-MK" sz="4000" b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mk-MK" sz="3600" dirty="0"/>
              <a:t>Суштината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оваа</a:t>
            </a:r>
            <a:r>
              <a:rPr lang="en-GB" sz="3600" dirty="0"/>
              <a:t> </a:t>
            </a:r>
            <a:r>
              <a:rPr lang="en-GB" sz="3600" dirty="0" err="1"/>
              <a:t>регулатива</a:t>
            </a:r>
            <a:r>
              <a:rPr lang="en-GB" sz="3600" dirty="0"/>
              <a:t> е </a:t>
            </a:r>
            <a:r>
              <a:rPr lang="en-GB" sz="3600" dirty="0" err="1"/>
              <a:t>да</a:t>
            </a:r>
            <a:r>
              <a:rPr lang="en-GB" sz="3600" dirty="0"/>
              <a:t> </a:t>
            </a:r>
            <a:r>
              <a:rPr lang="en-GB" sz="3600" dirty="0" err="1"/>
              <a:t>се</a:t>
            </a:r>
            <a:r>
              <a:rPr lang="en-GB" sz="3600" dirty="0"/>
              <a:t> </a:t>
            </a:r>
            <a:r>
              <a:rPr lang="en-GB" sz="3600" dirty="0" err="1"/>
              <a:t>заштитат</a:t>
            </a:r>
            <a:r>
              <a:rPr lang="en-GB" sz="3600" dirty="0"/>
              <a:t> </a:t>
            </a:r>
            <a:r>
              <a:rPr lang="en-GB" sz="3600" dirty="0" err="1"/>
              <a:t>личните</a:t>
            </a:r>
            <a:r>
              <a:rPr lang="en-GB" sz="3600" dirty="0"/>
              <a:t> </a:t>
            </a:r>
            <a:r>
              <a:rPr lang="en-GB" sz="3600" dirty="0" err="1"/>
              <a:t>податоци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граѓаните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ЕУ. </a:t>
            </a:r>
            <a:r>
              <a:rPr lang="en-GB" sz="3600" dirty="0" err="1"/>
              <a:t>Како</a:t>
            </a:r>
            <a:r>
              <a:rPr lang="en-GB" sz="3600" dirty="0"/>
              <a:t> </a:t>
            </a:r>
            <a:r>
              <a:rPr lang="en-GB" sz="3600" dirty="0" err="1"/>
              <a:t>таква</a:t>
            </a:r>
            <a:r>
              <a:rPr lang="en-GB" sz="3600" dirty="0"/>
              <a:t>, </a:t>
            </a:r>
            <a:r>
              <a:rPr lang="en-GB" sz="3600" dirty="0" err="1"/>
              <a:t>секоја</a:t>
            </a:r>
            <a:r>
              <a:rPr lang="en-GB" sz="3600" dirty="0"/>
              <a:t> </a:t>
            </a:r>
            <a:r>
              <a:rPr lang="en-GB" sz="3600" dirty="0" err="1"/>
              <a:t>организација</a:t>
            </a:r>
            <a:r>
              <a:rPr lang="en-GB" sz="3600" dirty="0"/>
              <a:t> </a:t>
            </a:r>
            <a:r>
              <a:rPr lang="en-GB" sz="3600" dirty="0" err="1"/>
              <a:t>која</a:t>
            </a:r>
            <a:r>
              <a:rPr lang="en-GB" sz="3600" dirty="0"/>
              <a:t> </a:t>
            </a:r>
            <a:r>
              <a:rPr lang="en-GB" sz="3600" dirty="0" err="1"/>
              <a:t>работи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територијата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ЕУ </a:t>
            </a:r>
            <a:r>
              <a:rPr lang="en-GB" sz="3600" dirty="0" err="1"/>
              <a:t>мора</a:t>
            </a:r>
            <a:r>
              <a:rPr lang="en-GB" sz="3600" dirty="0"/>
              <a:t> </a:t>
            </a:r>
            <a:r>
              <a:rPr lang="en-GB" sz="3600" dirty="0" err="1"/>
              <a:t>да</a:t>
            </a:r>
            <a:r>
              <a:rPr lang="en-GB" sz="3600" dirty="0"/>
              <a:t> </a:t>
            </a:r>
            <a:r>
              <a:rPr lang="en-GB" sz="3600" dirty="0" err="1"/>
              <a:t>се</a:t>
            </a:r>
            <a:r>
              <a:rPr lang="en-GB" sz="3600" dirty="0"/>
              <a:t> </a:t>
            </a:r>
            <a:r>
              <a:rPr lang="en-GB" sz="3600" dirty="0" err="1"/>
              <a:t>усогласи</a:t>
            </a:r>
            <a:r>
              <a:rPr lang="en-GB" sz="3600" dirty="0"/>
              <a:t> </a:t>
            </a:r>
            <a:r>
              <a:rPr lang="en-GB" sz="3600" dirty="0" err="1"/>
              <a:t>со</a:t>
            </a:r>
            <a:r>
              <a:rPr lang="en-GB" sz="3600" dirty="0"/>
              <a:t> </a:t>
            </a:r>
            <a:r>
              <a:rPr lang="en-US" sz="3600" dirty="0"/>
              <a:t>GDPR</a:t>
            </a:r>
            <a:r>
              <a:rPr lang="en-GB" sz="3600" dirty="0"/>
              <a:t>.</a:t>
            </a:r>
            <a:endParaRPr lang="en-US" sz="3600" dirty="0"/>
          </a:p>
          <a:p>
            <a:pPr algn="just"/>
            <a:r>
              <a:rPr lang="en-GB" sz="3600" dirty="0"/>
              <a:t> </a:t>
            </a:r>
            <a:endParaRPr lang="en-US" sz="3600" dirty="0"/>
          </a:p>
          <a:p>
            <a:pPr algn="just"/>
            <a:r>
              <a:rPr lang="en-GB" sz="3600" dirty="0" err="1"/>
              <a:t>Регулативата</a:t>
            </a:r>
            <a:r>
              <a:rPr lang="en-GB" sz="3600" dirty="0"/>
              <a:t> </a:t>
            </a:r>
            <a:r>
              <a:rPr lang="en-GB" sz="3600" dirty="0" err="1"/>
              <a:t>се</a:t>
            </a:r>
            <a:r>
              <a:rPr lang="en-GB" sz="3600" dirty="0"/>
              <a:t> </a:t>
            </a:r>
            <a:r>
              <a:rPr lang="en-GB" sz="3600" dirty="0" err="1"/>
              <a:t>однесува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СИТЕ </a:t>
            </a:r>
            <a:r>
              <a:rPr lang="en-GB" sz="3600" dirty="0" err="1"/>
              <a:t>организации</a:t>
            </a:r>
            <a:r>
              <a:rPr lang="en-GB" sz="3600" dirty="0"/>
              <a:t>, </a:t>
            </a:r>
            <a:r>
              <a:rPr lang="en-GB" sz="3600" dirty="0" err="1"/>
              <a:t>без</a:t>
            </a:r>
            <a:r>
              <a:rPr lang="en-GB" sz="3600" dirty="0"/>
              <a:t> </a:t>
            </a:r>
            <a:r>
              <a:rPr lang="en-GB" sz="3600" dirty="0" err="1"/>
              <a:t>оглед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нивниот</a:t>
            </a:r>
            <a:r>
              <a:rPr lang="en-GB" sz="3600" dirty="0"/>
              <a:t> </a:t>
            </a:r>
            <a:r>
              <a:rPr lang="en-GB" sz="3600" dirty="0" err="1"/>
              <a:t>правен</a:t>
            </a:r>
            <a:r>
              <a:rPr lang="en-GB" sz="3600" dirty="0"/>
              <a:t> </a:t>
            </a:r>
            <a:r>
              <a:rPr lang="en-GB" sz="3600" dirty="0" err="1"/>
              <a:t>статус</a:t>
            </a:r>
            <a:r>
              <a:rPr lang="en-GB" sz="3600" dirty="0"/>
              <a:t> (</a:t>
            </a:r>
            <a:r>
              <a:rPr lang="en-GB" sz="3600" dirty="0" err="1"/>
              <a:t>јавни</a:t>
            </a:r>
            <a:r>
              <a:rPr lang="en-GB" sz="3600" dirty="0"/>
              <a:t> </a:t>
            </a:r>
            <a:r>
              <a:rPr lang="en-GB" sz="3600" dirty="0" err="1"/>
              <a:t>институции</a:t>
            </a:r>
            <a:r>
              <a:rPr lang="en-GB" sz="3600" dirty="0"/>
              <a:t>, </a:t>
            </a:r>
            <a:r>
              <a:rPr lang="en-GB" sz="3600" dirty="0" err="1"/>
              <a:t>претставници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приватниот</a:t>
            </a:r>
            <a:r>
              <a:rPr lang="en-GB" sz="3600" dirty="0"/>
              <a:t> </a:t>
            </a:r>
            <a:r>
              <a:rPr lang="en-GB" sz="3600" dirty="0" err="1"/>
              <a:t>сектор</a:t>
            </a:r>
            <a:r>
              <a:rPr lang="en-GB" sz="3600" dirty="0"/>
              <a:t> и </a:t>
            </a:r>
            <a:r>
              <a:rPr lang="en-GB" sz="3600" dirty="0" err="1"/>
              <a:t>третиот</a:t>
            </a:r>
            <a:r>
              <a:rPr lang="en-GB" sz="3600" dirty="0"/>
              <a:t> </a:t>
            </a:r>
            <a:r>
              <a:rPr lang="en-GB" sz="3600" dirty="0" err="1"/>
              <a:t>сектор</a:t>
            </a:r>
            <a:r>
              <a:rPr lang="en-GB" sz="3600" dirty="0"/>
              <a:t>) и </a:t>
            </a:r>
            <a:r>
              <a:rPr lang="en-GB" sz="3600" dirty="0" err="1"/>
              <a:t>нивната</a:t>
            </a:r>
            <a:r>
              <a:rPr lang="en-GB" sz="3600" dirty="0"/>
              <a:t> </a:t>
            </a:r>
            <a:r>
              <a:rPr lang="en-GB" sz="3600" dirty="0" err="1"/>
              <a:t>земја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потекло</a:t>
            </a:r>
            <a:r>
              <a:rPr lang="en-GB" sz="3600" dirty="0"/>
              <a:t>, </a:t>
            </a:r>
            <a:r>
              <a:rPr lang="en-GB" sz="3600" dirty="0" err="1"/>
              <a:t>се</a:t>
            </a:r>
            <a:r>
              <a:rPr lang="en-GB" sz="3600" dirty="0"/>
              <a:t> </a:t>
            </a:r>
            <a:r>
              <a:rPr lang="en-GB" sz="3600" dirty="0" err="1"/>
              <a:t>додека</a:t>
            </a:r>
            <a:r>
              <a:rPr lang="en-GB" sz="3600" dirty="0"/>
              <a:t> </a:t>
            </a:r>
            <a:r>
              <a:rPr lang="en-GB" sz="3600" dirty="0" err="1"/>
              <a:t>тие</a:t>
            </a:r>
            <a:r>
              <a:rPr lang="en-GB" sz="3600" dirty="0"/>
              <a:t> </a:t>
            </a:r>
            <a:r>
              <a:rPr lang="en-GB" sz="3600" dirty="0" err="1"/>
              <a:t>работат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територијата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ЕУ (</a:t>
            </a:r>
            <a:r>
              <a:rPr lang="en-GB" sz="3600" dirty="0" err="1"/>
              <a:t>ова</a:t>
            </a:r>
            <a:r>
              <a:rPr lang="en-GB" sz="3600" dirty="0"/>
              <a:t> е </a:t>
            </a:r>
            <a:r>
              <a:rPr lang="en-GB" sz="3600" dirty="0" err="1"/>
              <a:t>случај</a:t>
            </a:r>
            <a:r>
              <a:rPr lang="en-GB" sz="3600" dirty="0"/>
              <a:t> </a:t>
            </a:r>
            <a:r>
              <a:rPr lang="en-GB" sz="3600" dirty="0" err="1"/>
              <a:t>со</a:t>
            </a:r>
            <a:r>
              <a:rPr lang="en-GB" sz="3600" dirty="0"/>
              <a:t> </a:t>
            </a:r>
            <a:r>
              <a:rPr lang="en-GB" sz="3600" dirty="0" err="1"/>
              <a:t>технолошките</a:t>
            </a:r>
            <a:r>
              <a:rPr lang="en-GB" sz="3600" dirty="0"/>
              <a:t> </a:t>
            </a:r>
            <a:r>
              <a:rPr lang="en-GB" sz="3600" dirty="0" err="1"/>
              <a:t>гиганти</a:t>
            </a:r>
            <a:r>
              <a:rPr lang="en-GB" sz="3600" dirty="0"/>
              <a:t> </a:t>
            </a:r>
            <a:r>
              <a:rPr lang="en-GB" sz="3600" dirty="0" err="1"/>
              <a:t>од</a:t>
            </a:r>
            <a:r>
              <a:rPr lang="en-GB" sz="3600" dirty="0"/>
              <a:t> САД, </a:t>
            </a:r>
            <a:r>
              <a:rPr lang="en-GB" sz="3600" dirty="0" err="1"/>
              <a:t>како</a:t>
            </a:r>
            <a:r>
              <a:rPr lang="en-GB" sz="3600" dirty="0"/>
              <a:t> </a:t>
            </a:r>
            <a:r>
              <a:rPr lang="en-GB" sz="3600" dirty="0" err="1"/>
              <a:t>на</a:t>
            </a:r>
            <a:r>
              <a:rPr lang="en-GB" sz="3600" dirty="0"/>
              <a:t> </a:t>
            </a:r>
            <a:r>
              <a:rPr lang="en-GB" sz="3600" dirty="0" err="1"/>
              <a:t>пр</a:t>
            </a:r>
            <a:r>
              <a:rPr lang="en-GB" sz="3600" dirty="0"/>
              <a:t>. </a:t>
            </a:r>
            <a:r>
              <a:rPr lang="en-GB" sz="3600" dirty="0" err="1"/>
              <a:t>Фејсбук</a:t>
            </a:r>
            <a:r>
              <a:rPr lang="en-GB" sz="3600" dirty="0"/>
              <a:t>, </a:t>
            </a:r>
            <a:r>
              <a:rPr lang="en-GB" sz="3600" dirty="0" err="1"/>
              <a:t>Гугл</a:t>
            </a:r>
            <a:r>
              <a:rPr lang="en-GB" sz="3600" dirty="0"/>
              <a:t>, </a:t>
            </a:r>
            <a:r>
              <a:rPr lang="en-GB" sz="3600" dirty="0" err="1"/>
              <a:t>Амазон</a:t>
            </a:r>
            <a:r>
              <a:rPr lang="en-GB" sz="3600" dirty="0"/>
              <a:t> </a:t>
            </a:r>
            <a:r>
              <a:rPr lang="en-GB" sz="3600" dirty="0" err="1"/>
              <a:t>итн</a:t>
            </a:r>
            <a:r>
              <a:rPr lang="en-GB" sz="3600" dirty="0"/>
              <a:t>.).</a:t>
            </a:r>
            <a:endParaRPr lang="en-US" sz="3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952500"/>
            <a:ext cx="16589349" cy="4936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mk-MK" sz="4800" b="1" spc="-400" dirty="0" smtClean="0">
                <a:solidFill>
                  <a:srgbClr val="343433"/>
                </a:solidFill>
                <a:latin typeface="+mj-lt"/>
                <a:cs typeface="Tahoma"/>
              </a:rPr>
              <a:t>3. </a:t>
            </a:r>
            <a:r>
              <a:rPr lang="mk-MK" sz="4800" b="1" dirty="0" smtClean="0">
                <a:latin typeface="+mj-lt"/>
              </a:rPr>
              <a:t>Клучни </a:t>
            </a:r>
            <a:r>
              <a:rPr lang="mk-MK" sz="4800" b="1" dirty="0">
                <a:latin typeface="+mj-lt"/>
              </a:rPr>
              <a:t>моменти</a:t>
            </a:r>
            <a:endParaRPr lang="mk-MK" altLang="es-ES" sz="4800" dirty="0" smtClean="0"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mk-MK" sz="3200" dirty="0"/>
              <a:t>Со цел да се има сеопфатно разбирање за </a:t>
            </a:r>
            <a:r>
              <a:rPr lang="en-US" sz="3200" dirty="0"/>
              <a:t>GDPR</a:t>
            </a:r>
            <a:r>
              <a:rPr lang="mk-MK" sz="3200" dirty="0"/>
              <a:t>, важно е да се прецизираат неколку термини во однос на регулативата. Тие вклучуваат:</a:t>
            </a:r>
            <a:endParaRPr lang="en-US" sz="3200" dirty="0"/>
          </a:p>
          <a:p>
            <a:pPr algn="just"/>
            <a:r>
              <a:rPr lang="mk-MK" sz="3200" dirty="0"/>
              <a:t> </a:t>
            </a:r>
            <a:endParaRPr lang="en-US" sz="3200" dirty="0"/>
          </a:p>
          <a:p>
            <a:pPr algn="just"/>
            <a:r>
              <a:rPr lang="mk-MK" sz="3200" dirty="0"/>
              <a:t>● Седум принципи за заштита на податоци;</a:t>
            </a:r>
            <a:endParaRPr lang="en-US" sz="3200" dirty="0"/>
          </a:p>
          <a:p>
            <a:pPr algn="just"/>
            <a:r>
              <a:rPr lang="mk-MK" sz="3200" dirty="0"/>
              <a:t>● Осум права за приватност кои мора да бидат заштитени (и поддржани);</a:t>
            </a:r>
            <a:endParaRPr lang="en-US" sz="3200" dirty="0"/>
          </a:p>
          <a:p>
            <a:pPr algn="just"/>
            <a:r>
              <a:rPr lang="mk-MK" sz="3200" dirty="0"/>
              <a:t>● Речник на специфични референци што се користат во Регулативата</a:t>
            </a:r>
            <a:r>
              <a:rPr lang="mk-MK" sz="3200" dirty="0" smtClean="0"/>
              <a:t>.</a:t>
            </a: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600"/>
            </a:pPr>
            <a:r>
              <a:rPr lang="ru-RU" sz="1200" dirty="0">
                <a:solidFill>
                  <a:schemeClr val="dk1"/>
                </a:solidFill>
              </a:rPr>
              <a:t>Поддршката на Европската комисија за производство на оваа публикација не претставува одобрување на содржината, која ги одразува ставовите само на авторите, а Комисијата не може да биде одговорна за било каква  употреба што може да се направи од информациите содржани во неа.</a:t>
            </a: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5947</Words>
  <Application>Microsoft Office PowerPoint</Application>
  <PresentationFormat>Personalizzato</PresentationFormat>
  <Paragraphs>371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3" baseType="lpstr">
      <vt:lpstr>맑은 고딕</vt:lpstr>
      <vt:lpstr>Arial</vt:lpstr>
      <vt:lpstr>Calibri</vt:lpstr>
      <vt:lpstr>Tahoma</vt:lpstr>
      <vt:lpstr>Times New Roman</vt:lpstr>
      <vt:lpstr>Verdana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Ви благодариме!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SOS creativity ppt 2</dc:title>
  <dc:creator>Monia Coppola</dc:creator>
  <cp:keywords>DAEZmAheWYA,BAEXurJiHZU</cp:keywords>
  <cp:lastModifiedBy>Windows User</cp:lastModifiedBy>
  <cp:revision>61</cp:revision>
  <dcterms:created xsi:type="dcterms:W3CDTF">2021-03-23T16:52:22Z</dcterms:created>
  <dcterms:modified xsi:type="dcterms:W3CDTF">2022-08-09T07:30:54Z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2021-03-23T00:00:00Z</vt:filetime>
  </property>
  <property fmtid="{D5CDD505-2E9C-101B-9397-08002B2CF9AE}" pid="3" name="Creator">
    <vt:lpwstr>Canva</vt:lpwstr>
  </property>
  <property fmtid="{D5CDD505-2E9C-101B-9397-08002B2CF9AE}" pid="4" name="LastSaved">
    <vt:filetime>2021-03-23T00:00:00Z</vt:filetime>
  </property>
</Properties>
</file>