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3" r:id="rId4"/>
    <p:sldId id="270" r:id="rId5"/>
    <p:sldId id="269" r:id="rId6"/>
    <p:sldId id="272" r:id="rId7"/>
    <p:sldId id="267" r:id="rId8"/>
    <p:sldId id="266" r:id="rId9"/>
    <p:sldId id="268" r:id="rId10"/>
    <p:sldId id="262" r:id="rId11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>
      <p:cViewPr varScale="1">
        <p:scale>
          <a:sx n="45" d="100"/>
          <a:sy n="45" d="100"/>
        </p:scale>
        <p:origin x="85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378183"/>
            <a:ext cx="18288000" cy="904875"/>
          </a:xfrm>
          <a:custGeom>
            <a:avLst/>
            <a:gdLst/>
            <a:ahLst/>
            <a:cxnLst/>
            <a:rect l="l" t="t" r="r" b="b"/>
            <a:pathLst>
              <a:path w="18288000" h="904875">
                <a:moveTo>
                  <a:pt x="18287998" y="904874"/>
                </a:moveTo>
                <a:lnTo>
                  <a:pt x="0" y="904874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904874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2318456"/>
            <a:ext cx="781050" cy="104775"/>
          </a:xfrm>
          <a:custGeom>
            <a:avLst/>
            <a:gdLst/>
            <a:ahLst/>
            <a:cxnLst/>
            <a:rect l="l" t="t" r="r" b="b"/>
            <a:pathLst>
              <a:path w="781050" h="104775">
                <a:moveTo>
                  <a:pt x="781049" y="104774"/>
                </a:moveTo>
                <a:lnTo>
                  <a:pt x="0" y="104774"/>
                </a:lnTo>
                <a:lnTo>
                  <a:pt x="0" y="0"/>
                </a:lnTo>
                <a:lnTo>
                  <a:pt x="781049" y="0"/>
                </a:lnTo>
                <a:lnTo>
                  <a:pt x="781049" y="104774"/>
                </a:lnTo>
                <a:close/>
              </a:path>
            </a:pathLst>
          </a:custGeom>
          <a:solidFill>
            <a:srgbClr val="343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972668"/>
            <a:ext cx="1625600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63323" y="0"/>
            <a:ext cx="9820275" cy="10287000"/>
          </a:xfrm>
          <a:custGeom>
            <a:avLst/>
            <a:gdLst/>
            <a:ahLst/>
            <a:cxnLst/>
            <a:rect l="l" t="t" r="r" b="b"/>
            <a:pathLst>
              <a:path w="9820275" h="10287000">
                <a:moveTo>
                  <a:pt x="98202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9820274" y="0"/>
                </a:lnTo>
                <a:lnTo>
                  <a:pt x="9820274" y="10286999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028700"/>
            <a:ext cx="6067424" cy="35337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8150" y="0"/>
            <a:ext cx="6600825" cy="10287000"/>
          </a:xfrm>
          <a:custGeom>
            <a:avLst/>
            <a:gdLst/>
            <a:ahLst/>
            <a:cxnLst/>
            <a:rect l="l" t="t" r="r" b="b"/>
            <a:pathLst>
              <a:path w="6600825" h="10287000">
                <a:moveTo>
                  <a:pt x="660082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6600824" y="0"/>
                </a:lnTo>
                <a:lnTo>
                  <a:pt x="6600824" y="10286999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6802415"/>
            <a:ext cx="781050" cy="104775"/>
          </a:xfrm>
          <a:custGeom>
            <a:avLst/>
            <a:gdLst/>
            <a:ahLst/>
            <a:cxnLst/>
            <a:rect l="l" t="t" r="r" b="b"/>
            <a:pathLst>
              <a:path w="781050" h="104775">
                <a:moveTo>
                  <a:pt x="781049" y="104774"/>
                </a:moveTo>
                <a:lnTo>
                  <a:pt x="0" y="104774"/>
                </a:lnTo>
                <a:lnTo>
                  <a:pt x="0" y="0"/>
                </a:lnTo>
                <a:lnTo>
                  <a:pt x="781049" y="0"/>
                </a:lnTo>
                <a:lnTo>
                  <a:pt x="781049" y="104774"/>
                </a:lnTo>
                <a:close/>
              </a:path>
            </a:pathLst>
          </a:custGeom>
          <a:solidFill>
            <a:srgbClr val="343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5687" y="1641740"/>
            <a:ext cx="1377662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5080" y="2203962"/>
            <a:ext cx="14017839" cy="250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8166" y="7171360"/>
            <a:ext cx="892937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650" algn="l"/>
                <a:tab pos="3552190" algn="l"/>
                <a:tab pos="5646420" algn="l"/>
                <a:tab pos="6562090" algn="l"/>
              </a:tabLst>
            </a:pPr>
            <a:r>
              <a:rPr sz="2200" spc="-140" dirty="0">
                <a:solidFill>
                  <a:srgbClr val="16204A"/>
                </a:solidFill>
                <a:latin typeface="Verdana"/>
                <a:cs typeface="Verdana"/>
              </a:rPr>
              <a:t>S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6204A"/>
                </a:solidFill>
                <a:latin typeface="Verdana"/>
                <a:cs typeface="Verdana"/>
              </a:rPr>
              <a:t>E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40" dirty="0">
                <a:solidFill>
                  <a:srgbClr val="16204A"/>
                </a:solidFill>
                <a:latin typeface="Verdana"/>
                <a:cs typeface="Verdana"/>
              </a:rPr>
              <a:t>N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245" dirty="0">
                <a:solidFill>
                  <a:srgbClr val="16204A"/>
                </a:solidFill>
                <a:latin typeface="Verdana"/>
                <a:cs typeface="Verdana"/>
              </a:rPr>
              <a:t>I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14" dirty="0">
                <a:solidFill>
                  <a:srgbClr val="16204A"/>
                </a:solidFill>
                <a:latin typeface="Verdana"/>
                <a:cs typeface="Verdana"/>
              </a:rPr>
              <a:t>O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5" dirty="0">
                <a:solidFill>
                  <a:srgbClr val="16204A"/>
                </a:solidFill>
                <a:latin typeface="Verdana"/>
                <a:cs typeface="Verdana"/>
              </a:rPr>
              <a:t>R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140" dirty="0">
                <a:solidFill>
                  <a:srgbClr val="16204A"/>
                </a:solidFill>
                <a:latin typeface="Verdana"/>
                <a:cs typeface="Verdana"/>
              </a:rPr>
              <a:t>S</a:t>
            </a:r>
            <a:r>
              <a:rPr sz="2200" dirty="0">
                <a:solidFill>
                  <a:srgbClr val="16204A"/>
                </a:solidFill>
                <a:latin typeface="Verdana"/>
                <a:cs typeface="Verdana"/>
              </a:rPr>
              <a:t>	</a:t>
            </a:r>
            <a:r>
              <a:rPr sz="2200" spc="114" dirty="0">
                <a:solidFill>
                  <a:srgbClr val="16204A"/>
                </a:solidFill>
                <a:latin typeface="Verdana"/>
                <a:cs typeface="Verdana"/>
              </a:rPr>
              <a:t>O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40" dirty="0">
                <a:solidFill>
                  <a:srgbClr val="16204A"/>
                </a:solidFill>
                <a:latin typeface="Verdana"/>
                <a:cs typeface="Verdana"/>
              </a:rPr>
              <a:t>N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6204A"/>
                </a:solidFill>
                <a:latin typeface="Verdana"/>
                <a:cs typeface="Verdana"/>
              </a:rPr>
              <a:t>L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245" dirty="0">
                <a:solidFill>
                  <a:srgbClr val="16204A"/>
                </a:solidFill>
                <a:latin typeface="Verdana"/>
                <a:cs typeface="Verdana"/>
              </a:rPr>
              <a:t>I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40" dirty="0">
                <a:solidFill>
                  <a:srgbClr val="16204A"/>
                </a:solidFill>
                <a:latin typeface="Verdana"/>
                <a:cs typeface="Verdana"/>
              </a:rPr>
              <a:t>N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6204A"/>
                </a:solidFill>
                <a:latin typeface="Verdana"/>
                <a:cs typeface="Verdana"/>
              </a:rPr>
              <a:t>E</a:t>
            </a:r>
            <a:r>
              <a:rPr sz="2200" dirty="0">
                <a:solidFill>
                  <a:srgbClr val="16204A"/>
                </a:solidFill>
                <a:latin typeface="Verdana"/>
                <a:cs typeface="Verdana"/>
              </a:rPr>
              <a:t>	</a:t>
            </a:r>
            <a:r>
              <a:rPr sz="2200" spc="-140" dirty="0">
                <a:solidFill>
                  <a:srgbClr val="16204A"/>
                </a:solidFill>
                <a:latin typeface="Verdana"/>
                <a:cs typeface="Verdana"/>
              </a:rPr>
              <a:t>S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6204A"/>
                </a:solidFill>
                <a:latin typeface="Verdana"/>
                <a:cs typeface="Verdana"/>
              </a:rPr>
              <a:t>E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50" dirty="0">
                <a:solidFill>
                  <a:srgbClr val="16204A"/>
                </a:solidFill>
                <a:latin typeface="Verdana"/>
                <a:cs typeface="Verdana"/>
              </a:rPr>
              <a:t>C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25" dirty="0">
                <a:solidFill>
                  <a:srgbClr val="16204A"/>
                </a:solidFill>
                <a:latin typeface="Verdana"/>
                <a:cs typeface="Verdana"/>
              </a:rPr>
              <a:t>U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5" dirty="0">
                <a:solidFill>
                  <a:srgbClr val="16204A"/>
                </a:solidFill>
                <a:latin typeface="Verdana"/>
                <a:cs typeface="Verdana"/>
              </a:rPr>
              <a:t>R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245" dirty="0">
                <a:solidFill>
                  <a:srgbClr val="16204A"/>
                </a:solidFill>
                <a:latin typeface="Verdana"/>
                <a:cs typeface="Verdana"/>
              </a:rPr>
              <a:t>I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6204A"/>
                </a:solidFill>
                <a:latin typeface="Verdana"/>
                <a:cs typeface="Verdana"/>
              </a:rPr>
              <a:t>T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5" dirty="0">
                <a:solidFill>
                  <a:srgbClr val="16204A"/>
                </a:solidFill>
                <a:latin typeface="Verdana"/>
                <a:cs typeface="Verdana"/>
              </a:rPr>
              <a:t>Y</a:t>
            </a:r>
            <a:r>
              <a:rPr sz="2200" dirty="0">
                <a:solidFill>
                  <a:srgbClr val="16204A"/>
                </a:solidFill>
                <a:latin typeface="Verdana"/>
                <a:cs typeface="Verdana"/>
              </a:rPr>
              <a:t>	</a:t>
            </a:r>
            <a:r>
              <a:rPr sz="2200" spc="130" dirty="0">
                <a:solidFill>
                  <a:srgbClr val="16204A"/>
                </a:solidFill>
                <a:latin typeface="Verdana"/>
                <a:cs typeface="Verdana"/>
              </a:rPr>
              <a:t>F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14" dirty="0">
                <a:solidFill>
                  <a:srgbClr val="16204A"/>
                </a:solidFill>
                <a:latin typeface="Verdana"/>
                <a:cs typeface="Verdana"/>
              </a:rPr>
              <a:t>O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5" dirty="0">
                <a:solidFill>
                  <a:srgbClr val="16204A"/>
                </a:solidFill>
                <a:latin typeface="Verdana"/>
                <a:cs typeface="Verdana"/>
              </a:rPr>
              <a:t>R</a:t>
            </a:r>
            <a:r>
              <a:rPr sz="2200" dirty="0">
                <a:solidFill>
                  <a:srgbClr val="16204A"/>
                </a:solidFill>
                <a:latin typeface="Verdana"/>
                <a:cs typeface="Verdana"/>
              </a:rPr>
              <a:t>	</a:t>
            </a:r>
            <a:r>
              <a:rPr sz="2200" spc="50" dirty="0">
                <a:solidFill>
                  <a:srgbClr val="16204A"/>
                </a:solidFill>
                <a:latin typeface="Verdana"/>
                <a:cs typeface="Verdana"/>
              </a:rPr>
              <a:t>C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5" dirty="0">
                <a:solidFill>
                  <a:srgbClr val="16204A"/>
                </a:solidFill>
                <a:latin typeface="Verdana"/>
                <a:cs typeface="Verdana"/>
              </a:rPr>
              <a:t>R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6204A"/>
                </a:solidFill>
                <a:latin typeface="Verdana"/>
                <a:cs typeface="Verdana"/>
              </a:rPr>
              <a:t>E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105" dirty="0">
                <a:solidFill>
                  <a:srgbClr val="16204A"/>
                </a:solidFill>
                <a:latin typeface="Verdana"/>
                <a:cs typeface="Verdana"/>
              </a:rPr>
              <a:t>A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6204A"/>
                </a:solidFill>
                <a:latin typeface="Verdana"/>
                <a:cs typeface="Verdana"/>
              </a:rPr>
              <a:t>T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245" dirty="0">
                <a:solidFill>
                  <a:srgbClr val="16204A"/>
                </a:solidFill>
                <a:latin typeface="Verdana"/>
                <a:cs typeface="Verdana"/>
              </a:rPr>
              <a:t>I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0" dirty="0">
                <a:solidFill>
                  <a:srgbClr val="16204A"/>
                </a:solidFill>
                <a:latin typeface="Verdana"/>
                <a:cs typeface="Verdana"/>
              </a:rPr>
              <a:t>V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245" dirty="0">
                <a:solidFill>
                  <a:srgbClr val="16204A"/>
                </a:solidFill>
                <a:latin typeface="Verdana"/>
                <a:cs typeface="Verdana"/>
              </a:rPr>
              <a:t>I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6204A"/>
                </a:solidFill>
                <a:latin typeface="Verdana"/>
                <a:cs typeface="Verdana"/>
              </a:rPr>
              <a:t>T</a:t>
            </a:r>
            <a:r>
              <a:rPr sz="2200" spc="-185" dirty="0">
                <a:solidFill>
                  <a:srgbClr val="16204A"/>
                </a:solidFill>
                <a:latin typeface="Verdana"/>
                <a:cs typeface="Verdana"/>
              </a:rPr>
              <a:t> </a:t>
            </a:r>
            <a:r>
              <a:rPr sz="2200" spc="65" dirty="0">
                <a:solidFill>
                  <a:srgbClr val="16204A"/>
                </a:solidFill>
                <a:latin typeface="Verdana"/>
                <a:cs typeface="Verdana"/>
              </a:rPr>
              <a:t>Y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028700"/>
            <a:ext cx="9058274" cy="527684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436101" y="1784180"/>
            <a:ext cx="5181600" cy="3985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mk-MK" sz="2800" b="1" spc="-65" dirty="0" smtClean="0">
                <a:latin typeface="Tahoma"/>
                <a:cs typeface="Tahoma"/>
              </a:rPr>
              <a:t>Наслов на тренинг модулот</a:t>
            </a:r>
            <a:r>
              <a:rPr lang="en-US" sz="2800" b="1" spc="-65" dirty="0" smtClean="0">
                <a:latin typeface="Tahoma"/>
                <a:cs typeface="Tahoma"/>
              </a:rPr>
              <a:t>:</a:t>
            </a:r>
            <a:endParaRPr lang="en-US" sz="2800" b="1" spc="-6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b="1" spc="-6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200" b="1" dirty="0">
                <a:latin typeface="+mj-lt"/>
              </a:rPr>
              <a:t>Дигитален идентитет и online </a:t>
            </a:r>
            <a:r>
              <a:rPr lang="it-IT" sz="3200" b="1" dirty="0" smtClean="0">
                <a:latin typeface="+mj-lt"/>
              </a:rPr>
              <a:t>репутација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3200" b="1" spc="-65" dirty="0">
              <a:latin typeface="+mj-lt"/>
              <a:cs typeface="Tahoma"/>
            </a:endParaRPr>
          </a:p>
          <a:p>
            <a:pPr marL="12700">
              <a:spcBef>
                <a:spcPts val="100"/>
              </a:spcBef>
            </a:pPr>
            <a:r>
              <a:rPr lang="mk-MK" sz="2800" b="1" spc="-65" dirty="0" smtClean="0">
                <a:latin typeface="Tahoma"/>
                <a:cs typeface="Tahoma"/>
              </a:rPr>
              <a:t>Партнер</a:t>
            </a:r>
            <a:r>
              <a:rPr lang="en-US" sz="2800" b="1" spc="-65" dirty="0" smtClean="0">
                <a:latin typeface="Tahoma"/>
                <a:cs typeface="Tahoma"/>
              </a:rPr>
              <a:t>: </a:t>
            </a:r>
            <a:r>
              <a:rPr lang="en-US" sz="2800" b="1" spc="-65" dirty="0">
                <a:latin typeface="Tahoma"/>
                <a:cs typeface="Tahoma"/>
              </a:rPr>
              <a:t>Internet Web Solutions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4600" b="1" spc="-65" dirty="0">
              <a:latin typeface="Tahoma"/>
              <a:cs typeface="Tahoma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E371EF2-152E-445B-BE98-57665FA4E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7016" y="6379677"/>
            <a:ext cx="4139770" cy="2122958"/>
          </a:xfrm>
          <a:prstGeom prst="rect">
            <a:avLst/>
          </a:prstGeom>
        </p:spPr>
      </p:pic>
      <p:sp>
        <p:nvSpPr>
          <p:cNvPr id="11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56060" y="9387053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9" y="9456678"/>
            <a:ext cx="866849" cy="576706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269" y="9537919"/>
            <a:ext cx="1453337" cy="495465"/>
          </a:xfrm>
          <a:prstGeom prst="rect">
            <a:avLst/>
          </a:prstGeom>
          <a:noFill/>
        </p:spPr>
      </p:pic>
      <p:sp>
        <p:nvSpPr>
          <p:cNvPr id="14" name="CasellaDiTesto 22"/>
          <p:cNvSpPr txBox="1"/>
          <p:nvPr/>
        </p:nvSpPr>
        <p:spPr>
          <a:xfrm>
            <a:off x="10128169" y="9387053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57783"/>
            <a:ext cx="18035726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780020">
              <a:lnSpc>
                <a:spcPct val="100000"/>
              </a:lnSpc>
              <a:spcBef>
                <a:spcPts val="95"/>
              </a:spcBef>
            </a:pPr>
            <a:r>
              <a:rPr lang="mk-MK" sz="8000" spc="240" dirty="0" smtClean="0"/>
              <a:t>Ви благодариме</a:t>
            </a:r>
            <a:r>
              <a:rPr sz="8000" spc="80" dirty="0" smtClean="0"/>
              <a:t>!</a:t>
            </a:r>
            <a:endParaRPr sz="8000" spc="8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2BA8EF2-D59B-48D7-9C3A-331B3BFC6825}"/>
              </a:ext>
            </a:extLst>
          </p:cNvPr>
          <p:cNvSpPr txBox="1"/>
          <p:nvPr/>
        </p:nvSpPr>
        <p:spPr>
          <a:xfrm>
            <a:off x="10515600" y="4745312"/>
            <a:ext cx="6019800" cy="1243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mk-MK" sz="2800" b="1" spc="-65" dirty="0" smtClean="0">
                <a:latin typeface="Tahoma"/>
                <a:cs typeface="Tahoma"/>
              </a:rPr>
              <a:t>Партнер</a:t>
            </a:r>
            <a:r>
              <a:rPr lang="en-US" sz="2800" b="1" spc="-65" dirty="0" smtClean="0">
                <a:latin typeface="Tahoma"/>
                <a:cs typeface="Tahoma"/>
              </a:rPr>
              <a:t>: </a:t>
            </a:r>
            <a:r>
              <a:rPr lang="en-US" sz="2800" b="1" spc="-65" dirty="0">
                <a:latin typeface="Tahoma"/>
                <a:cs typeface="Tahoma"/>
              </a:rPr>
              <a:t>Internet Web Solutions </a:t>
            </a:r>
          </a:p>
          <a:p>
            <a:pPr marL="12700">
              <a:spcBef>
                <a:spcPts val="100"/>
              </a:spcBef>
            </a:pPr>
            <a:endParaRPr lang="en-US" sz="4600" b="1" spc="-65" dirty="0">
              <a:latin typeface="Tahoma"/>
              <a:cs typeface="Tahoma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545D4209-7ECD-4BB5-AF0F-A5E9F951B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868656"/>
            <a:ext cx="4139770" cy="2122958"/>
          </a:xfrm>
          <a:prstGeom prst="rect">
            <a:avLst/>
          </a:prstGeom>
        </p:spPr>
      </p:pic>
      <p:sp>
        <p:nvSpPr>
          <p:cNvPr id="10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1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2" name="Immagin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3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2575950"/>
            <a:ext cx="120904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крајот од овој модул ќе можете да </a:t>
            </a:r>
            <a:r>
              <a:rPr lang="en-GB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972671"/>
            <a:ext cx="108712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mk-MK" sz="7200" b="1" spc="-85" dirty="0" smtClean="0">
                <a:solidFill>
                  <a:srgbClr val="343433"/>
                </a:solidFill>
                <a:latin typeface="Tahoma"/>
                <a:ea typeface="Calibri" panose="020F0502020204030204" pitchFamily="34" charset="0"/>
                <a:cs typeface="Tahoma"/>
              </a:rPr>
              <a:t>Резултати &amp; Цели</a:t>
            </a:r>
            <a:r>
              <a:rPr lang="es-ES" sz="7200" b="1" spc="-85" dirty="0" smtClean="0">
                <a:solidFill>
                  <a:srgbClr val="343433"/>
                </a:solidFill>
                <a:latin typeface="Tahoma"/>
                <a:cs typeface="Tahoma"/>
              </a:rPr>
              <a:t> </a:t>
            </a:r>
            <a:endParaRPr sz="7200" dirty="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23261" y="1046746"/>
            <a:ext cx="1838324" cy="1066799"/>
          </a:xfrm>
          <a:prstGeom prst="rect">
            <a:avLst/>
          </a:prstGeom>
        </p:spPr>
      </p:pic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182FD971-7582-46F6-BF10-F255B9505257}"/>
              </a:ext>
            </a:extLst>
          </p:cNvPr>
          <p:cNvGrpSpPr/>
          <p:nvPr/>
        </p:nvGrpSpPr>
        <p:grpSpPr>
          <a:xfrm>
            <a:off x="762000" y="3197035"/>
            <a:ext cx="16154400" cy="1685969"/>
            <a:chOff x="4349588" y="586634"/>
            <a:chExt cx="16154400" cy="1685969"/>
          </a:xfrm>
        </p:grpSpPr>
        <p:sp>
          <p:nvSpPr>
            <p:cNvPr id="10" name="TextBox 7">
              <a:extLst>
                <a:ext uri="{FF2B5EF4-FFF2-40B4-BE49-F238E27FC236}">
                  <a16:creationId xmlns:a16="http://schemas.microsoft.com/office/drawing/2014/main" xmlns="" id="{2E7F1A4F-17C8-4325-AF7F-5CAAC828F577}"/>
                </a:ext>
              </a:extLst>
            </p:cNvPr>
            <p:cNvSpPr txBox="1"/>
            <p:nvPr/>
          </p:nvSpPr>
          <p:spPr>
            <a:xfrm>
              <a:off x="4349588" y="586634"/>
              <a:ext cx="161544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Дознаете потребни информации за вашиот </a:t>
              </a:r>
              <a:r>
                <a:rPr lang="ru-RU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дигитален идентитет и онлајн репутација</a:t>
              </a:r>
              <a:r>
                <a:rPr lang="ru-RU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r>
                <a:rPr lang="mk-MK" sz="20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Секцијата </a:t>
              </a:r>
              <a:r>
                <a:rPr lang="mk-MK" sz="20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се фокусира на</a:t>
              </a:r>
              <a:r>
                <a:rPr lang="mk-MK" sz="20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:</a:t>
              </a:r>
              <a:endParaRPr lang="es-E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9" name="Oval 5">
              <a:extLst>
                <a:ext uri="{FF2B5EF4-FFF2-40B4-BE49-F238E27FC236}">
                  <a16:creationId xmlns:a16="http://schemas.microsoft.com/office/drawing/2014/main" xmlns="" id="{E450FE67-0C42-4C85-8C94-2C99E1B43EC7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2">
            <a:extLst>
              <a:ext uri="{FF2B5EF4-FFF2-40B4-BE49-F238E27FC236}">
                <a16:creationId xmlns:a16="http://schemas.microsoft.com/office/drawing/2014/main" xmlns="" id="{48AF574C-433C-4343-A90F-9DFE416DFD22}"/>
              </a:ext>
            </a:extLst>
          </p:cNvPr>
          <p:cNvGrpSpPr/>
          <p:nvPr/>
        </p:nvGrpSpPr>
        <p:grpSpPr>
          <a:xfrm>
            <a:off x="1283827" y="5608700"/>
            <a:ext cx="6209889" cy="781448"/>
            <a:chOff x="4834470" y="1491808"/>
            <a:chExt cx="6209889" cy="781448"/>
          </a:xfrm>
        </p:grpSpPr>
        <p:sp>
          <p:nvSpPr>
            <p:cNvPr id="15" name="TextBox 7">
              <a:extLst>
                <a:ext uri="{FF2B5EF4-FFF2-40B4-BE49-F238E27FC236}">
                  <a16:creationId xmlns:a16="http://schemas.microsoft.com/office/drawing/2014/main" xmlns="" id="{9E593A2D-D56B-42D7-87E1-BA1949A7DB9F}"/>
                </a:ext>
              </a:extLst>
            </p:cNvPr>
            <p:cNvSpPr txBox="1"/>
            <p:nvPr/>
          </p:nvSpPr>
          <p:spPr>
            <a:xfrm>
              <a:off x="5919434" y="1626925"/>
              <a:ext cx="51249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Кражба на идентитет: што ќе се случи ако ви го украдат идентитетот?</a:t>
              </a:r>
              <a:endPara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Oval 5">
              <a:extLst>
                <a:ext uri="{FF2B5EF4-FFF2-40B4-BE49-F238E27FC236}">
                  <a16:creationId xmlns:a16="http://schemas.microsoft.com/office/drawing/2014/main" xmlns="" id="{14EA3F99-097F-4F1D-902D-A7D94DDA5B29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xmlns="" id="{085D909D-84AE-44EC-99CD-AE69100A999D}"/>
              </a:ext>
            </a:extLst>
          </p:cNvPr>
          <p:cNvGrpSpPr/>
          <p:nvPr/>
        </p:nvGrpSpPr>
        <p:grpSpPr>
          <a:xfrm>
            <a:off x="1283827" y="7057082"/>
            <a:ext cx="7555373" cy="780795"/>
            <a:chOff x="4834470" y="1491808"/>
            <a:chExt cx="7555373" cy="780795"/>
          </a:xfrm>
        </p:grpSpPr>
        <p:sp>
          <p:nvSpPr>
            <p:cNvPr id="20" name="TextBox 7">
              <a:extLst>
                <a:ext uri="{FF2B5EF4-FFF2-40B4-BE49-F238E27FC236}">
                  <a16:creationId xmlns:a16="http://schemas.microsoft.com/office/drawing/2014/main" xmlns="" id="{C6E985CE-5D23-45DD-86D9-4E6E1E9B0E6A}"/>
                </a:ext>
              </a:extLst>
            </p:cNvPr>
            <p:cNvSpPr txBox="1"/>
            <p:nvPr/>
          </p:nvSpPr>
          <p:spPr>
            <a:xfrm>
              <a:off x="5895648" y="1591134"/>
              <a:ext cx="6494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Кражба на профил: што ќе се случи ако ги користат вашите</a:t>
              </a:r>
              <a:r>
                <a:rPr lang="mk-MK" dirty="0"/>
                <a:t> профили</a:t>
              </a:r>
              <a:r>
                <a:rPr lang="it-IT" dirty="0"/>
                <a:t>? Неколку совети како да го избегнете</a:t>
              </a:r>
              <a:r>
                <a:rPr lang="mk-MK" dirty="0"/>
                <a:t> тоа</a:t>
              </a:r>
              <a:r>
                <a:rPr lang="it-IT" dirty="0"/>
                <a:t>.</a:t>
              </a:r>
              <a:r>
                <a: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Oval 5">
              <a:extLst>
                <a:ext uri="{FF2B5EF4-FFF2-40B4-BE49-F238E27FC236}">
                  <a16:creationId xmlns:a16="http://schemas.microsoft.com/office/drawing/2014/main" xmlns="" id="{C7BA9E55-01DD-4A75-814E-4B4A70E8ADF3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8E472351-E12E-4F02-BEC0-AFF3BE12A0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305" y="4210402"/>
            <a:ext cx="7213876" cy="4122402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467D4584-5573-403A-9835-30E73F514308}"/>
              </a:ext>
            </a:extLst>
          </p:cNvPr>
          <p:cNvSpPr txBox="1"/>
          <p:nvPr/>
        </p:nvSpPr>
        <p:spPr>
          <a:xfrm>
            <a:off x="2345005" y="4152900"/>
            <a:ext cx="683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Доктор Џек и Мистер Хајд (Кои сте вие и другите на интернет и како да </a:t>
            </a:r>
            <a:r>
              <a:rPr lang="mk-MK" dirty="0"/>
              <a:t>се</a:t>
            </a:r>
            <a:r>
              <a:rPr lang="it-IT" dirty="0"/>
              <a:t> заштитите</a:t>
            </a:r>
            <a:r>
              <a:rPr lang="mk-MK" dirty="0"/>
              <a:t>?</a:t>
            </a:r>
            <a:r>
              <a:rPr lang="it-IT" dirty="0"/>
              <a:t>)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3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24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25" name="Immagine 2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27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1046510"/>
            <a:ext cx="1429382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it-IT" sz="2400" b="1" dirty="0"/>
              <a:t>Доктор Џек и Мистер Хајд (Кои сте вие и другите на интернет и како да </a:t>
            </a:r>
            <a:r>
              <a:rPr lang="mk-MK" sz="2400" b="1" dirty="0"/>
              <a:t>се</a:t>
            </a:r>
            <a:r>
              <a:rPr lang="it-IT" sz="2400" b="1" dirty="0"/>
              <a:t> заштитите</a:t>
            </a:r>
            <a:r>
              <a:rPr lang="mk-MK" sz="2400" b="1" dirty="0"/>
              <a:t>?</a:t>
            </a:r>
            <a:r>
              <a:rPr lang="it-IT" sz="2400" b="1" dirty="0" smtClean="0"/>
              <a:t>)</a:t>
            </a:r>
          </a:p>
          <a:p>
            <a:endParaRPr lang="mk-MK" sz="2400" b="1" dirty="0" smtClean="0"/>
          </a:p>
          <a:p>
            <a:r>
              <a:rPr lang="mk-MK" sz="2400" b="1" dirty="0" smtClean="0"/>
              <a:t>Кои сте вие на интернет</a:t>
            </a:r>
            <a:r>
              <a:rPr lang="en-US" sz="2400" b="1" dirty="0" smtClean="0"/>
              <a:t>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29561" y="3073033"/>
            <a:ext cx="7612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На интернет</a:t>
            </a:r>
            <a:r>
              <a:rPr lang="mk-MK" sz="2400" dirty="0"/>
              <a:t>,</a:t>
            </a:r>
            <a:r>
              <a:rPr lang="it-IT" sz="2400" dirty="0"/>
              <a:t> вие сте сè што објавувате и сè што коментирате на другите корисници</a:t>
            </a:r>
            <a:r>
              <a:rPr lang="it-IT" sz="2400" dirty="0" smtClean="0"/>
              <a:t>.</a:t>
            </a:r>
            <a:endParaRPr lang="mk-MK" sz="2400" dirty="0" smtClean="0"/>
          </a:p>
          <a:p>
            <a:pPr algn="just"/>
            <a:endParaRPr lang="en-US" sz="2400" dirty="0"/>
          </a:p>
          <a:p>
            <a:pPr algn="just"/>
            <a:r>
              <a:rPr lang="it-IT" sz="2400" dirty="0"/>
              <a:t>Сè што објавувате на интернет може да го видат другите корисници.</a:t>
            </a:r>
            <a:endParaRPr lang="en-US" sz="2400" dirty="0"/>
          </a:p>
          <a:p>
            <a:pPr algn="just"/>
            <a:r>
              <a:rPr lang="it-IT" sz="2400" dirty="0"/>
              <a:t>Дури и ако можете да ги поставите поставките за приватност каде што објавувате на „само за пријатели“ или слично, личноста што сака да ја види вашата објава има начини </a:t>
            </a:r>
            <a:r>
              <a:rPr lang="mk-MK" sz="2400" dirty="0"/>
              <a:t>тоа </a:t>
            </a:r>
            <a:r>
              <a:rPr lang="it-IT" sz="2400" dirty="0"/>
              <a:t>да </a:t>
            </a:r>
            <a:r>
              <a:rPr lang="mk-MK" sz="2400" dirty="0"/>
              <a:t>го направи</a:t>
            </a:r>
            <a:r>
              <a:rPr lang="mk-MK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mk-MK" sz="2400" dirty="0"/>
              <a:t>Бидејќи </a:t>
            </a:r>
            <a:r>
              <a:rPr lang="it-IT" sz="2400" dirty="0"/>
              <a:t>луѓето не можат да ве видат, вие би можеле да постапите поинаку бидејќи сте зад екранот.</a:t>
            </a:r>
            <a:endParaRPr lang="en-US" sz="2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C2C373-47F1-40F8-8267-4BB54DD3C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46" y="3771900"/>
            <a:ext cx="6456820" cy="4091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4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it-IT" sz="2400" b="1" dirty="0"/>
              <a:t>Доктор Џек и Мистер Хајд (Кои сте вие и другите на интернет и како да </a:t>
            </a:r>
            <a:r>
              <a:rPr lang="mk-MK" sz="2400" b="1" dirty="0"/>
              <a:t>се</a:t>
            </a:r>
            <a:r>
              <a:rPr lang="it-IT" sz="2400" b="1" dirty="0"/>
              <a:t> заштитите</a:t>
            </a:r>
            <a:r>
              <a:rPr lang="mk-MK" sz="2400" b="1" dirty="0"/>
              <a:t>?</a:t>
            </a:r>
            <a:r>
              <a:rPr lang="it-IT" sz="2400" b="1" dirty="0" smtClean="0"/>
              <a:t>)</a:t>
            </a:r>
            <a:endParaRPr lang="mk-MK" sz="2400" b="1" dirty="0" smtClean="0"/>
          </a:p>
          <a:p>
            <a:endParaRPr lang="it-IT" sz="2400" b="1" dirty="0"/>
          </a:p>
          <a:p>
            <a:r>
              <a:rPr lang="mk-MK" sz="2400" b="1" dirty="0"/>
              <a:t>Кои сте вие на интернет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95400" y="3543300"/>
            <a:ext cx="76126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За разлика од реалниот живот, сè што објавувате на интернет има светска </a:t>
            </a:r>
            <a:r>
              <a:rPr lang="mk-MK" sz="2400" dirty="0"/>
              <a:t>распространетост</a:t>
            </a:r>
            <a:r>
              <a:rPr lang="mk-MK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it-IT" sz="2400" dirty="0"/>
              <a:t>Ова значи дека луѓето од целиот свет можат да дознаат за вас, а исто така и вие можете да дознаете за луѓе од целиот свет</a:t>
            </a:r>
            <a:r>
              <a:rPr lang="it-IT" sz="2400" dirty="0" smtClean="0"/>
              <a:t>.</a:t>
            </a:r>
            <a:endParaRPr lang="mk-MK" sz="2400" dirty="0" smtClean="0"/>
          </a:p>
          <a:p>
            <a:pPr algn="just"/>
            <a:endParaRPr lang="en-US" sz="2400" dirty="0"/>
          </a:p>
          <a:p>
            <a:pPr algn="just"/>
            <a:r>
              <a:rPr lang="it-IT" sz="2400" dirty="0"/>
              <a:t>Измамник може да истражува многу повеќе луѓе и повнимателно да ја избере својата жртва. Овој и други фактори ги прават ин</a:t>
            </a:r>
            <a:r>
              <a:rPr lang="mk-MK" sz="2400" dirty="0"/>
              <a:t>тернет</a:t>
            </a:r>
            <a:r>
              <a:rPr lang="it-IT" sz="2400" dirty="0"/>
              <a:t> измамите сè почести.</a:t>
            </a:r>
            <a:endParaRPr lang="en-US" sz="2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C2C373-47F1-40F8-8267-4BB54DD3C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142" y="3569208"/>
            <a:ext cx="6456820" cy="4091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4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it-IT" sz="2400" b="1" dirty="0"/>
              <a:t>Кражба на идентитет: што ќе се случи ако ви го украдат идентитетот?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196033" y="3595741"/>
            <a:ext cx="14882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Лицето </a:t>
            </a:r>
            <a:r>
              <a:rPr lang="it-IT" sz="2400" dirty="0"/>
              <a:t>кое незаконски пристапува до вашиот профил може да изврши многу малициозни дејства.</a:t>
            </a:r>
            <a:endParaRPr lang="en-US" sz="2400" dirty="0"/>
          </a:p>
          <a:p>
            <a:pPr algn="just"/>
            <a:r>
              <a:rPr lang="it-IT" sz="2400" dirty="0"/>
              <a:t>Во најдобар случај, тие можат да ве </a:t>
            </a:r>
            <a:r>
              <a:rPr lang="mk-MK" sz="2400" dirty="0"/>
              <a:t>копираат </a:t>
            </a:r>
            <a:r>
              <a:rPr lang="it-IT" sz="2400" dirty="0"/>
              <a:t>за да прават компромитирачки или незаконски објави.</a:t>
            </a:r>
            <a:endParaRPr lang="en-US" sz="2400" dirty="0"/>
          </a:p>
          <a:p>
            <a:pPr algn="just"/>
            <a:r>
              <a:rPr lang="it-IT" sz="2400" dirty="0"/>
              <a:t>Во најлош случај, тие можат да ве копиррат и да разговараат со вашите познаници или семејството, велејќи им дека имате проблем и ви требаат пари, а со тоа да ги измамат. Кражбата на идентитет не влијае само на вас</a:t>
            </a:r>
            <a:r>
              <a:rPr lang="it-IT" sz="2400" dirty="0" smtClean="0"/>
              <a:t>.</a:t>
            </a:r>
            <a:endParaRPr lang="mk-MK" sz="2400" dirty="0" smtClean="0"/>
          </a:p>
          <a:p>
            <a:pPr algn="just"/>
            <a:endParaRPr lang="en-US" sz="2400" dirty="0"/>
          </a:p>
          <a:p>
            <a:pPr algn="just"/>
            <a:r>
              <a:rPr lang="it-IT" sz="2400" dirty="0"/>
              <a:t>Друг лош случај е ако некој има пристап до вашите банкарски податоци, може да започне интернет купување или трансакции и да украде пари.</a:t>
            </a:r>
            <a:endParaRPr lang="en-US" sz="2400" dirty="0"/>
          </a:p>
          <a:p>
            <a:pPr algn="just"/>
            <a:r>
              <a:rPr lang="it-IT" sz="2400" dirty="0"/>
              <a:t>Ако некогаш се случи ова, обидете се да разговарате со поддршката на платформата каде што е украдена вашата сметка, променете ги лозинките, известете ги засегнатите и ако крадецот успеал да </a:t>
            </a:r>
            <a:r>
              <a:rPr lang="mk-MK" sz="2400" dirty="0"/>
              <a:t>направи купување</a:t>
            </a:r>
            <a:r>
              <a:rPr lang="it-IT" sz="2400" dirty="0"/>
              <a:t>, известете ја и вашата банка.</a:t>
            </a:r>
            <a:endParaRPr lang="en-US" sz="2400" dirty="0"/>
          </a:p>
        </p:txBody>
      </p:sp>
      <p:sp>
        <p:nvSpPr>
          <p:cNvPr id="9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it-IT" sz="2400" b="1" dirty="0"/>
              <a:t>Кражба на идентитет: што ќе се случи ако ви го украдат идентитетот?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447800" y="3086100"/>
            <a:ext cx="6195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Кражбата на идентитет не влијае само на вас!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it-IT" sz="2400" dirty="0" smtClean="0"/>
              <a:t>Друг </a:t>
            </a:r>
            <a:r>
              <a:rPr lang="it-IT" sz="2400" dirty="0"/>
              <a:t>лош случај е ако некој има пристап до вашите банкарски податоци, може да започне интернет купување или трансакции и да украде пари.</a:t>
            </a:r>
            <a:endParaRPr lang="en-US" sz="2400" dirty="0"/>
          </a:p>
          <a:p>
            <a:pPr algn="just"/>
            <a:r>
              <a:rPr lang="it-IT" sz="2400" dirty="0"/>
              <a:t>Ако некогаш се случи ова, обидете се да разговарате со поддршката на платформата каде што ви е украдена сметката, променете ги лозинките, известете ги засегнатите и ако крадецот </a:t>
            </a:r>
            <a:r>
              <a:rPr lang="mk-MK" sz="2400" dirty="0"/>
              <a:t>направил купување, </a:t>
            </a:r>
            <a:r>
              <a:rPr lang="it-IT" sz="2400" dirty="0"/>
              <a:t>известете ја и вашата банка.</a:t>
            </a:r>
            <a:endParaRPr lang="en-US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BE6E08F-5DCC-432E-8154-7DD893E4E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2001292"/>
            <a:ext cx="6400800" cy="6400800"/>
          </a:xfrm>
          <a:prstGeom prst="rect">
            <a:avLst/>
          </a:prstGeom>
        </p:spPr>
      </p:pic>
      <p:sp>
        <p:nvSpPr>
          <p:cNvPr id="11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4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it-IT" sz="2400" b="1" dirty="0"/>
              <a:t>Кражба на идентитет: што ќе се случи ако ви го украдат идентитетот?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990600" y="2933700"/>
            <a:ext cx="157067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Постојат </a:t>
            </a:r>
            <a:r>
              <a:rPr lang="it-IT" sz="2400" dirty="0"/>
              <a:t>неколку работи што можете да ги направите за да избегнете кражба на сметка</a:t>
            </a:r>
            <a:r>
              <a:rPr lang="it-IT" sz="2400" dirty="0" smtClean="0"/>
              <a:t>:</a:t>
            </a:r>
          </a:p>
          <a:p>
            <a:endParaRPr lang="en-US" sz="2400" dirty="0"/>
          </a:p>
          <a:p>
            <a:r>
              <a:rPr lang="it-IT" sz="2400" dirty="0" smtClean="0"/>
              <a:t>- Не </a:t>
            </a:r>
            <a:r>
              <a:rPr lang="it-IT" sz="2400" dirty="0"/>
              <a:t>зачувувајте лозинки на ниеден уред, обидете се да ги запомните</a:t>
            </a:r>
            <a:r>
              <a:rPr lang="it-IT" sz="2400" dirty="0" smtClean="0"/>
              <a:t>.</a:t>
            </a:r>
          </a:p>
          <a:p>
            <a:endParaRPr lang="en-US" sz="2400" dirty="0"/>
          </a:p>
          <a:p>
            <a:r>
              <a:rPr lang="it-IT" sz="2400" dirty="0" smtClean="0"/>
              <a:t>- Обидете </a:t>
            </a:r>
            <a:r>
              <a:rPr lang="it-IT" sz="2400" dirty="0"/>
              <a:t>се да користите различни лозинки за различни сајтови. Ако некој ја дознае вашата лозинка за една платформа, нема да може да пристапи до други сајтови</a:t>
            </a:r>
            <a:r>
              <a:rPr lang="it-IT" sz="2400" dirty="0" smtClean="0"/>
              <a:t>.</a:t>
            </a:r>
          </a:p>
          <a:p>
            <a:endParaRPr lang="en-US" sz="2400" dirty="0"/>
          </a:p>
          <a:p>
            <a:r>
              <a:rPr lang="it-IT" sz="2400" dirty="0" smtClean="0"/>
              <a:t>- Не </a:t>
            </a:r>
            <a:r>
              <a:rPr lang="it-IT" sz="2400" dirty="0"/>
              <a:t>го користете вашето име, корисничко име или други лични информации на платформата што го олеснуваат откривањето</a:t>
            </a:r>
            <a:r>
              <a:rPr lang="it-IT" sz="2400" dirty="0" smtClean="0"/>
              <a:t>.</a:t>
            </a:r>
          </a:p>
          <a:p>
            <a:endParaRPr lang="en-US" sz="2400" dirty="0"/>
          </a:p>
          <a:p>
            <a:r>
              <a:rPr lang="it-IT" sz="2400" dirty="0" smtClean="0"/>
              <a:t>- Користете </a:t>
            </a:r>
            <a:r>
              <a:rPr lang="it-IT" sz="2400" dirty="0"/>
              <a:t>лозинки подолги од 8 знаци и користете број или посебен знак за да избегнете напади </a:t>
            </a:r>
            <a:r>
              <a:rPr lang="mk-MK" sz="2400" dirty="0"/>
              <a:t>за дознавање на </a:t>
            </a:r>
            <a:r>
              <a:rPr lang="it-IT" sz="2400" dirty="0"/>
              <a:t>вашата лозинка</a:t>
            </a:r>
            <a:r>
              <a:rPr lang="it-IT" sz="2400" dirty="0" smtClean="0"/>
              <a:t>.</a:t>
            </a:r>
          </a:p>
          <a:p>
            <a:endParaRPr lang="en-US" sz="2400" dirty="0"/>
          </a:p>
          <a:p>
            <a:r>
              <a:rPr lang="it-IT" sz="2400" dirty="0" smtClean="0"/>
              <a:t>- Никогаш </a:t>
            </a:r>
            <a:r>
              <a:rPr lang="it-IT" sz="2400" dirty="0"/>
              <a:t>не ја споделувајте вашата лозинка на интернет, дури и ако некое лице ви каже дека е модератор, администратор или персонал за поддршка на страната.</a:t>
            </a:r>
            <a:endParaRPr lang="en-US" sz="2400" dirty="0"/>
          </a:p>
        </p:txBody>
      </p:sp>
      <p:sp>
        <p:nvSpPr>
          <p:cNvPr id="9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1502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s-E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2400" b="1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29561" y="3009900"/>
            <a:ext cx="159472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Навистина, исто така треба да бидете повнимателни за она што го објавувате на социјалните мрежи.</a:t>
            </a:r>
            <a:endParaRPr lang="en-US" sz="2400" dirty="0"/>
          </a:p>
          <a:p>
            <a:r>
              <a:rPr lang="it-IT" sz="2400" dirty="0"/>
              <a:t>Обидете се да објавувате што е можно помалку информации за себе, особено чувствителни информации, детали за идентификација или банкарски податоци</a:t>
            </a:r>
            <a:r>
              <a:rPr lang="it-IT" sz="2400" dirty="0" smtClean="0"/>
              <a:t>.</a:t>
            </a:r>
          </a:p>
          <a:p>
            <a:endParaRPr lang="en-US" sz="2400" dirty="0"/>
          </a:p>
          <a:p>
            <a:r>
              <a:rPr lang="it-IT" sz="2400" dirty="0"/>
              <a:t>Важни информации што НЕ треба да ги споделувате јавно може да бидат</a:t>
            </a:r>
            <a:r>
              <a:rPr lang="it-IT" sz="2400" dirty="0" smtClean="0"/>
              <a:t>:</a:t>
            </a:r>
          </a:p>
          <a:p>
            <a:endParaRPr lang="en-US" sz="2400" dirty="0"/>
          </a:p>
          <a:p>
            <a:r>
              <a:rPr lang="it-IT" sz="2400" dirty="0"/>
              <a:t>-</a:t>
            </a:r>
            <a:r>
              <a:rPr lang="mk-MK" sz="2400" dirty="0"/>
              <a:t> Л</a:t>
            </a:r>
            <a:r>
              <a:rPr lang="it-IT" sz="2400" dirty="0"/>
              <a:t>окацијата каде што живеете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</a:t>
            </a:r>
            <a:r>
              <a:rPr lang="mk-MK" sz="2400" dirty="0"/>
              <a:t> Е</a:t>
            </a:r>
            <a:r>
              <a:rPr lang="it-IT" sz="2400" dirty="0"/>
              <a:t>-пошта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 Телефонски број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 </a:t>
            </a:r>
            <a:r>
              <a:rPr lang="mk-MK" sz="2400" dirty="0"/>
              <a:t>К</a:t>
            </a:r>
            <a:r>
              <a:rPr lang="it-IT" sz="2400" dirty="0"/>
              <a:t>омпромитирачка мултимедијална содржина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 Лични документи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 Информации за вашите банкарски трансакции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 Информации за плата</a:t>
            </a:r>
            <a:r>
              <a:rPr lang="mk-MK" sz="2400" dirty="0"/>
              <a:t>;</a:t>
            </a:r>
            <a:endParaRPr lang="en-US" sz="2400" dirty="0"/>
          </a:p>
          <a:p>
            <a:r>
              <a:rPr lang="it-IT" sz="2400" dirty="0"/>
              <a:t>- Лозинки од секаков вид</a:t>
            </a:r>
            <a:r>
              <a:rPr lang="mk-MK" sz="2400" dirty="0"/>
              <a:t>.</a:t>
            </a:r>
            <a:endParaRPr lang="en-US" sz="2400" dirty="0"/>
          </a:p>
          <a:p>
            <a:r>
              <a:rPr lang="it-IT" sz="2400" dirty="0" smtClean="0"/>
              <a:t>- Кражба </a:t>
            </a:r>
            <a:r>
              <a:rPr lang="it-IT" sz="2400" dirty="0"/>
              <a:t>на сметка и идентитет</a:t>
            </a:r>
            <a:endParaRPr lang="en-US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4979141-8FBA-4C60-BD0C-B0F75027E185}"/>
              </a:ext>
            </a:extLst>
          </p:cNvPr>
          <p:cNvSpPr txBox="1"/>
          <p:nvPr/>
        </p:nvSpPr>
        <p:spPr>
          <a:xfrm>
            <a:off x="990600" y="898678"/>
            <a:ext cx="114196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/>
              <a:t>Кражба на идентитет: што ќе се случи ако ви го украдат идентитетот?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1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Дополнителни </a:t>
            </a:r>
            <a:r>
              <a:rPr lang="it-IT" sz="2400" b="1" dirty="0">
                <a:latin typeface="+mj-lt"/>
              </a:rPr>
              <a:t>совети</a:t>
            </a:r>
            <a:r>
              <a:rPr lang="en-US" sz="2400" b="1" dirty="0" smtClean="0">
                <a:latin typeface="+mj-lt"/>
                <a:cs typeface="Calibri" panose="020F0502020204030204" pitchFamily="34" charset="0"/>
              </a:rPr>
              <a:t>. </a:t>
            </a:r>
            <a:endParaRPr lang="en-US" sz="2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4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it-IT" sz="2400" b="1" dirty="0"/>
              <a:t>Кражба на идентитет: што ќе се случи ако ви го украдат идентитетот?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b="1" dirty="0"/>
              <a:t>Дополнителни совети</a:t>
            </a:r>
            <a:r>
              <a:rPr lang="en-US" sz="2400" b="1" dirty="0"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7424C6B-282C-4396-AE04-29E10AAB35EF}"/>
              </a:ext>
            </a:extLst>
          </p:cNvPr>
          <p:cNvSpPr txBox="1"/>
          <p:nvPr/>
        </p:nvSpPr>
        <p:spPr>
          <a:xfrm>
            <a:off x="9435274" y="3186141"/>
            <a:ext cx="7010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Избегнувајте да се најавувате на профили на туѓи компјутери, особено на јавни компјутери.</a:t>
            </a:r>
            <a:endParaRPr lang="en-US" sz="2400" dirty="0"/>
          </a:p>
          <a:p>
            <a:r>
              <a:rPr lang="it-IT" sz="2400" dirty="0"/>
              <a:t>Многу платформи поддржуваат потврда во два чекора, на пр. користејќи го вашиот телефонски број, користете го кога имате можност</a:t>
            </a:r>
            <a:r>
              <a:rPr lang="it-IT" sz="2400" dirty="0" smtClean="0"/>
              <a:t>.</a:t>
            </a:r>
          </a:p>
          <a:p>
            <a:endParaRPr lang="en-US" sz="2400" dirty="0"/>
          </a:p>
          <a:p>
            <a:r>
              <a:rPr lang="it-IT" sz="2400" dirty="0"/>
              <a:t>Она што </a:t>
            </a:r>
            <a:r>
              <a:rPr lang="mk-MK" sz="2400" dirty="0"/>
              <a:t>се прикачува н</a:t>
            </a:r>
            <a:r>
              <a:rPr lang="it-IT" sz="2400" dirty="0"/>
              <a:t>а интернет, останува на интернет засекогаш. Она што го објавувате, што кажувате, како се однесувате, ќе биде достапно за сите, вклучително и: можните идни работодавци, вашето семејство и деца и вашите пријатели. И не само сега, туку и во иднина</a:t>
            </a:r>
            <a:r>
              <a:rPr lang="mk-MK" sz="2400" dirty="0" smtClean="0"/>
              <a:t>.</a:t>
            </a:r>
            <a:endParaRPr lang="en-US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EF04441-C4D5-4085-9DBB-ED900B54F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66281"/>
            <a:ext cx="5364037" cy="5364037"/>
          </a:xfrm>
          <a:prstGeom prst="rect">
            <a:avLst/>
          </a:prstGeom>
        </p:spPr>
      </p:pic>
      <p:sp>
        <p:nvSpPr>
          <p:cNvPr id="11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77325" y="949393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SzPts val="1600"/>
            </a:pPr>
            <a:r>
              <a:rPr lang="ru-RU" sz="1200" dirty="0">
                <a:solidFill>
                  <a:schemeClr val="dk1"/>
                </a:solidFill>
              </a:rPr>
              <a:t>Поддршката на Европската комисија за производство на оваа публикација не претставува одобрување на содржината, која ги одразува ставовите само на авторите, а Комисијата не може да биде одговорна за било каква  употреба што може да се направи од информациите содржани во неа.</a:t>
            </a:r>
          </a:p>
        </p:txBody>
      </p:sp>
      <p:pic>
        <p:nvPicPr>
          <p:cNvPr id="12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4" y="9563564"/>
            <a:ext cx="866849" cy="576706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34" y="9644805"/>
            <a:ext cx="1453337" cy="495465"/>
          </a:xfrm>
          <a:prstGeom prst="rect">
            <a:avLst/>
          </a:prstGeom>
          <a:noFill/>
        </p:spPr>
      </p:pic>
      <p:sp>
        <p:nvSpPr>
          <p:cNvPr id="14" name="CasellaDiTesto 22"/>
          <p:cNvSpPr txBox="1"/>
          <p:nvPr/>
        </p:nvSpPr>
        <p:spPr>
          <a:xfrm>
            <a:off x="10149434" y="949393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1987</Words>
  <Application>Microsoft Office PowerPoint</Application>
  <PresentationFormat>Personalizzato</PresentationFormat>
  <Paragraphs>101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Calibri</vt:lpstr>
      <vt:lpstr>Tahoma</vt:lpstr>
      <vt:lpstr>Times New Roman</vt:lpstr>
      <vt:lpstr>Verdana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Ви благодариме!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 de SOS creativity ppt 2</dc:title>
  <dc:creator>Monia Coppola</dc:creator>
  <cp:keywords>DAEZmAheWYA,BAEXurJiHZU</cp:keywords>
  <cp:lastModifiedBy>Windows User</cp:lastModifiedBy>
  <cp:revision>28</cp:revision>
  <dcterms:created xsi:type="dcterms:W3CDTF">2021-03-23T16:52:22Z</dcterms:created>
  <dcterms:modified xsi:type="dcterms:W3CDTF">2022-08-09T07:28:40Z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2021-03-23T00:00:00Z</vt:filetime>
  </property>
  <property fmtid="{D5CDD505-2E9C-101B-9397-08002B2CF9AE}" pid="3" name="Creator">
    <vt:lpwstr>Canva</vt:lpwstr>
  </property>
  <property fmtid="{D5CDD505-2E9C-101B-9397-08002B2CF9AE}" pid="4" name="LastSaved">
    <vt:filetime>2021-03-23T00:00:00Z</vt:filetime>
  </property>
</Properties>
</file>