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18288000" cy="10287000"/>
  <p:embeddedFontLst>
    <p:embeddedFont>
      <p:font typeface="Verdana" panose="020B0604030504040204" pitchFamily="3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Tahoma" panose="020B0604030504040204" pitchFamily="3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hloIE4CSP4vURolW/VwU+lokt3d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5" d="100"/>
          <a:sy n="45" d="100"/>
        </p:scale>
        <p:origin x="732" y="4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7759041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0300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2711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1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2794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1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1040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9800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1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0909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2412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1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6817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7607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4135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5797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4731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2510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7694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0148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5847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11"/>
        <p:cNvGrpSpPr/>
        <p:nvPr/>
      </p:nvGrpSpPr>
      <p:grpSpPr>
        <a:xfrm>
          <a:off x="0" y="0"/>
          <a:ext cx="0" cy="0"/>
          <a:chOff x="0" y="0"/>
          <a:chExt cx="0" cy="0"/>
        </a:xfrm>
      </p:grpSpPr>
      <p:sp>
        <p:nvSpPr>
          <p:cNvPr id="12" name="Google Shape;12;p18"/>
          <p:cNvSpPr/>
          <p:nvPr/>
        </p:nvSpPr>
        <p:spPr>
          <a:xfrm>
            <a:off x="11688150" y="0"/>
            <a:ext cx="6600825" cy="10287000"/>
          </a:xfrm>
          <a:custGeom>
            <a:avLst/>
            <a:gdLst/>
            <a:ahLst/>
            <a:cxnLst/>
            <a:rect l="l" t="t" r="r" b="b"/>
            <a:pathLst>
              <a:path w="6600825" h="10287000" extrusionOk="0">
                <a:moveTo>
                  <a:pt x="6600824" y="10286999"/>
                </a:moveTo>
                <a:lnTo>
                  <a:pt x="0" y="10286999"/>
                </a:lnTo>
                <a:lnTo>
                  <a:pt x="0" y="0"/>
                </a:lnTo>
                <a:lnTo>
                  <a:pt x="6600824" y="0"/>
                </a:lnTo>
                <a:lnTo>
                  <a:pt x="6600824" y="10286999"/>
                </a:lnTo>
                <a:close/>
              </a:path>
            </a:pathLst>
          </a:custGeom>
          <a:solidFill>
            <a:srgbClr val="FDCF6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8"/>
          <p:cNvSpPr/>
          <p:nvPr/>
        </p:nvSpPr>
        <p:spPr>
          <a:xfrm>
            <a:off x="1028700" y="6802415"/>
            <a:ext cx="781050" cy="104775"/>
          </a:xfrm>
          <a:custGeom>
            <a:avLst/>
            <a:gdLst/>
            <a:ahLst/>
            <a:cxnLst/>
            <a:rect l="l" t="t" r="r" b="b"/>
            <a:pathLst>
              <a:path w="781050" h="104775" extrusionOk="0">
                <a:moveTo>
                  <a:pt x="781049" y="104774"/>
                </a:moveTo>
                <a:lnTo>
                  <a:pt x="0" y="104774"/>
                </a:lnTo>
                <a:lnTo>
                  <a:pt x="0" y="0"/>
                </a:lnTo>
                <a:lnTo>
                  <a:pt x="781049" y="0"/>
                </a:lnTo>
                <a:lnTo>
                  <a:pt x="781049" y="104774"/>
                </a:lnTo>
                <a:close/>
              </a:path>
            </a:pathLst>
          </a:custGeom>
          <a:solidFill>
            <a:srgbClr val="3434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18"/>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fr-FR"/>
              <a:t>‹N›</a:t>
            </a:fld>
            <a:endParaRPr sz="1800" b="0" i="0" u="none" strike="noStrike" cap="none">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17"/>
        <p:cNvGrpSpPr/>
        <p:nvPr/>
      </p:nvGrpSpPr>
      <p:grpSpPr>
        <a:xfrm>
          <a:off x="0" y="0"/>
          <a:ext cx="0" cy="0"/>
          <a:chOff x="0" y="0"/>
          <a:chExt cx="0" cy="0"/>
        </a:xfrm>
      </p:grpSpPr>
      <p:sp>
        <p:nvSpPr>
          <p:cNvPr id="18" name="Google Shape;18;p19"/>
          <p:cNvSpPr/>
          <p:nvPr/>
        </p:nvSpPr>
        <p:spPr>
          <a:xfrm>
            <a:off x="0" y="9378183"/>
            <a:ext cx="18288000" cy="904875"/>
          </a:xfrm>
          <a:custGeom>
            <a:avLst/>
            <a:gdLst/>
            <a:ahLst/>
            <a:cxnLst/>
            <a:rect l="l" t="t" r="r" b="b"/>
            <a:pathLst>
              <a:path w="18288000" h="904875" extrusionOk="0">
                <a:moveTo>
                  <a:pt x="18287998" y="904874"/>
                </a:moveTo>
                <a:lnTo>
                  <a:pt x="0" y="904874"/>
                </a:lnTo>
                <a:lnTo>
                  <a:pt x="0" y="0"/>
                </a:lnTo>
                <a:lnTo>
                  <a:pt x="18287998" y="0"/>
                </a:lnTo>
                <a:lnTo>
                  <a:pt x="18287998" y="904874"/>
                </a:lnTo>
                <a:close/>
              </a:path>
            </a:pathLst>
          </a:custGeom>
          <a:solidFill>
            <a:srgbClr val="FDCF6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9;p19"/>
          <p:cNvSpPr/>
          <p:nvPr/>
        </p:nvSpPr>
        <p:spPr>
          <a:xfrm>
            <a:off x="1028700" y="2318456"/>
            <a:ext cx="781050" cy="104775"/>
          </a:xfrm>
          <a:custGeom>
            <a:avLst/>
            <a:gdLst/>
            <a:ahLst/>
            <a:cxnLst/>
            <a:rect l="l" t="t" r="r" b="b"/>
            <a:pathLst>
              <a:path w="781050" h="104775" extrusionOk="0">
                <a:moveTo>
                  <a:pt x="781049" y="104774"/>
                </a:moveTo>
                <a:lnTo>
                  <a:pt x="0" y="104774"/>
                </a:lnTo>
                <a:lnTo>
                  <a:pt x="0" y="0"/>
                </a:lnTo>
                <a:lnTo>
                  <a:pt x="781049" y="0"/>
                </a:lnTo>
                <a:lnTo>
                  <a:pt x="781049" y="104774"/>
                </a:lnTo>
                <a:close/>
              </a:path>
            </a:pathLst>
          </a:custGeom>
          <a:solidFill>
            <a:srgbClr val="3434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20;p19"/>
          <p:cNvSpPr txBox="1">
            <a:spLocks noGrp="1"/>
          </p:cNvSpPr>
          <p:nvPr>
            <p:ph type="ctrTitle"/>
          </p:nvPr>
        </p:nvSpPr>
        <p:spPr>
          <a:xfrm>
            <a:off x="1016000" y="972668"/>
            <a:ext cx="16256000" cy="11226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b="0" i="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9"/>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9"/>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9"/>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9"/>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fr-FR"/>
              <a:t>‹N›</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25"/>
        <p:cNvGrpSpPr/>
        <p:nvPr/>
      </p:nvGrpSpPr>
      <p:grpSpPr>
        <a:xfrm>
          <a:off x="0" y="0"/>
          <a:ext cx="0" cy="0"/>
          <a:chOff x="0" y="0"/>
          <a:chExt cx="0" cy="0"/>
        </a:xfrm>
      </p:grpSpPr>
      <p:sp>
        <p:nvSpPr>
          <p:cNvPr id="26" name="Google Shape;26;p20"/>
          <p:cNvSpPr/>
          <p:nvPr/>
        </p:nvSpPr>
        <p:spPr>
          <a:xfrm>
            <a:off x="8463323" y="0"/>
            <a:ext cx="9820275" cy="10287000"/>
          </a:xfrm>
          <a:custGeom>
            <a:avLst/>
            <a:gdLst/>
            <a:ahLst/>
            <a:cxnLst/>
            <a:rect l="l" t="t" r="r" b="b"/>
            <a:pathLst>
              <a:path w="9820275" h="10287000" extrusionOk="0">
                <a:moveTo>
                  <a:pt x="9820274" y="10286999"/>
                </a:moveTo>
                <a:lnTo>
                  <a:pt x="0" y="10286999"/>
                </a:lnTo>
                <a:lnTo>
                  <a:pt x="0" y="0"/>
                </a:lnTo>
                <a:lnTo>
                  <a:pt x="9820274" y="0"/>
                </a:lnTo>
                <a:lnTo>
                  <a:pt x="9820274" y="10286999"/>
                </a:lnTo>
                <a:close/>
              </a:path>
            </a:pathLst>
          </a:custGeom>
          <a:solidFill>
            <a:srgbClr val="FDCF6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7" name="Google Shape;27;p2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28700" y="1028700"/>
            <a:ext cx="6067424" cy="3533774"/>
          </a:xfrm>
          <a:prstGeom prst="rect">
            <a:avLst/>
          </a:prstGeom>
          <a:noFill/>
          <a:ln>
            <a:noFill/>
          </a:ln>
        </p:spPr>
      </p:pic>
      <p:sp>
        <p:nvSpPr>
          <p:cNvPr id="28" name="Google Shape;28;p20"/>
          <p:cNvSpPr txBox="1">
            <a:spLocks noGrp="1"/>
          </p:cNvSpPr>
          <p:nvPr>
            <p:ph type="title"/>
          </p:nvPr>
        </p:nvSpPr>
        <p:spPr>
          <a:xfrm>
            <a:off x="2255687" y="1641740"/>
            <a:ext cx="13776625" cy="11226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7200" b="1" i="0">
                <a:solidFill>
                  <a:srgbClr val="343433"/>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0"/>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0"/>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0"/>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fr-FR"/>
              <a:t>‹N›</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2"/>
        <p:cNvGrpSpPr/>
        <p:nvPr/>
      </p:nvGrpSpPr>
      <p:grpSpPr>
        <a:xfrm>
          <a:off x="0" y="0"/>
          <a:ext cx="0" cy="0"/>
          <a:chOff x="0" y="0"/>
          <a:chExt cx="0" cy="0"/>
        </a:xfrm>
      </p:grpSpPr>
      <p:sp>
        <p:nvSpPr>
          <p:cNvPr id="33" name="Google Shape;33;p21"/>
          <p:cNvSpPr txBox="1">
            <a:spLocks noGrp="1"/>
          </p:cNvSpPr>
          <p:nvPr>
            <p:ph type="title"/>
          </p:nvPr>
        </p:nvSpPr>
        <p:spPr>
          <a:xfrm>
            <a:off x="2255687" y="1641740"/>
            <a:ext cx="13776625" cy="11226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7200" b="1" i="0">
                <a:solidFill>
                  <a:srgbClr val="343433"/>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1"/>
          <p:cNvSpPr txBox="1">
            <a:spLocks noGrp="1"/>
          </p:cNvSpPr>
          <p:nvPr>
            <p:ph type="body" idx="1"/>
          </p:nvPr>
        </p:nvSpPr>
        <p:spPr>
          <a:xfrm>
            <a:off x="2135080" y="2203962"/>
            <a:ext cx="14017839" cy="250634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21"/>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1"/>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1"/>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fr-FR"/>
              <a:t>‹N›</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8"/>
        <p:cNvGrpSpPr/>
        <p:nvPr/>
      </p:nvGrpSpPr>
      <p:grpSpPr>
        <a:xfrm>
          <a:off x="0" y="0"/>
          <a:ext cx="0" cy="0"/>
          <a:chOff x="0" y="0"/>
          <a:chExt cx="0" cy="0"/>
        </a:xfrm>
      </p:grpSpPr>
      <p:sp>
        <p:nvSpPr>
          <p:cNvPr id="39" name="Google Shape;39;p22"/>
          <p:cNvSpPr txBox="1">
            <a:spLocks noGrp="1"/>
          </p:cNvSpPr>
          <p:nvPr>
            <p:ph type="title"/>
          </p:nvPr>
        </p:nvSpPr>
        <p:spPr>
          <a:xfrm>
            <a:off x="2255687" y="1641740"/>
            <a:ext cx="13776625" cy="11226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7200" b="1" i="0">
                <a:solidFill>
                  <a:srgbClr val="343433"/>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2"/>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1" name="Google Shape;41;p22"/>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2" name="Google Shape;42;p22"/>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2"/>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2"/>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fr-FR"/>
              <a:t>‹N›</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2255687" y="1641740"/>
            <a:ext cx="13776625" cy="112268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7200" b="1" i="0" u="none" strike="noStrike" cap="none">
                <a:solidFill>
                  <a:srgbClr val="343433"/>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2135080" y="2203962"/>
            <a:ext cx="14017839" cy="2506345"/>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17"/>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5.jpeg"/><Relationship Id="rId4" Type="http://schemas.openxmlformats.org/officeDocument/2006/relationships/image" Target="../media/image15.png"/><Relationship Id="rId9"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1.png"/><Relationship Id="rId4" Type="http://schemas.openxmlformats.org/officeDocument/2006/relationships/hyperlink" Target="https://www.arte.tv/e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6.png"/><Relationship Id="rId7"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txBox="1"/>
          <p:nvPr/>
        </p:nvSpPr>
        <p:spPr>
          <a:xfrm>
            <a:off x="1188166" y="7171360"/>
            <a:ext cx="8929500" cy="3516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Font typeface="Arial"/>
              <a:buNone/>
            </a:pPr>
            <a:r>
              <a:rPr lang="fr-FR" sz="2200">
                <a:solidFill>
                  <a:srgbClr val="16204A"/>
                </a:solidFill>
                <a:latin typeface="Verdana"/>
                <a:ea typeface="Verdana"/>
                <a:cs typeface="Verdana"/>
                <a:sym typeface="Verdana"/>
              </a:rPr>
              <a:t>LA SÉCURITÉ EN LIGNE DES SENIORS POUR LA CRÉATIVITÉ</a:t>
            </a:r>
            <a:endParaRPr sz="2200">
              <a:solidFill>
                <a:schemeClr val="dk1"/>
              </a:solidFill>
              <a:latin typeface="Verdana"/>
              <a:ea typeface="Verdana"/>
              <a:cs typeface="Verdana"/>
              <a:sym typeface="Verdana"/>
            </a:endParaRPr>
          </a:p>
        </p:txBody>
      </p:sp>
      <p:pic>
        <p:nvPicPr>
          <p:cNvPr id="50" name="Google Shape;50;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28700" y="1028700"/>
            <a:ext cx="9058274" cy="5276849"/>
          </a:xfrm>
          <a:prstGeom prst="rect">
            <a:avLst/>
          </a:prstGeom>
          <a:noFill/>
          <a:ln>
            <a:noFill/>
          </a:ln>
        </p:spPr>
      </p:pic>
      <p:sp>
        <p:nvSpPr>
          <p:cNvPr id="51" name="Google Shape;51;p1"/>
          <p:cNvSpPr txBox="1"/>
          <p:nvPr/>
        </p:nvSpPr>
        <p:spPr>
          <a:xfrm>
            <a:off x="12172939" y="669359"/>
            <a:ext cx="5181600" cy="7144500"/>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None/>
            </a:pPr>
            <a:r>
              <a:rPr lang="fr-FR" sz="4600" b="1">
                <a:solidFill>
                  <a:schemeClr val="dk1"/>
                </a:solidFill>
                <a:latin typeface="Tahoma"/>
                <a:ea typeface="Tahoma"/>
                <a:cs typeface="Tahoma"/>
                <a:sym typeface="Tahoma"/>
              </a:rPr>
              <a:t>Plateforme de promotion de la culture et de son fonctionnement</a:t>
            </a:r>
            <a:endParaRPr/>
          </a:p>
          <a:p>
            <a:pPr marL="0" marR="0" lvl="0" indent="0" algn="l" rtl="0">
              <a:lnSpc>
                <a:spcPct val="100000"/>
              </a:lnSpc>
              <a:spcBef>
                <a:spcPts val="100"/>
              </a:spcBef>
              <a:spcAft>
                <a:spcPts val="0"/>
              </a:spcAft>
              <a:buNone/>
            </a:pPr>
            <a:endParaRPr sz="4600" b="1">
              <a:solidFill>
                <a:schemeClr val="dk1"/>
              </a:solidFill>
              <a:latin typeface="Tahoma"/>
              <a:ea typeface="Tahoma"/>
              <a:cs typeface="Tahoma"/>
              <a:sym typeface="Tahoma"/>
            </a:endParaRPr>
          </a:p>
          <a:p>
            <a:pPr marL="12700" marR="0" lvl="0" indent="0" algn="ctr" rtl="0">
              <a:lnSpc>
                <a:spcPct val="100000"/>
              </a:lnSpc>
              <a:spcBef>
                <a:spcPts val="100"/>
              </a:spcBef>
              <a:spcAft>
                <a:spcPts val="0"/>
              </a:spcAft>
              <a:buNone/>
            </a:pPr>
            <a:r>
              <a:rPr lang="fr-FR" sz="4600" b="1">
                <a:solidFill>
                  <a:schemeClr val="dk1"/>
                </a:solidFill>
                <a:latin typeface="Tahoma"/>
                <a:ea typeface="Tahoma"/>
                <a:cs typeface="Tahoma"/>
                <a:sym typeface="Tahoma"/>
              </a:rPr>
              <a:t>Cooperativa  Fuori dal Sommerso</a:t>
            </a:r>
            <a:endParaRPr sz="4600" b="1">
              <a:solidFill>
                <a:schemeClr val="dk1"/>
              </a:solidFill>
              <a:latin typeface="Tahoma"/>
              <a:ea typeface="Tahoma"/>
              <a:cs typeface="Tahoma"/>
              <a:sym typeface="Tahoma"/>
            </a:endParaRPr>
          </a:p>
          <a:p>
            <a:pPr marL="12700" marR="0" lvl="0" indent="0" algn="ctr" rtl="0">
              <a:lnSpc>
                <a:spcPct val="100000"/>
              </a:lnSpc>
              <a:spcBef>
                <a:spcPts val="100"/>
              </a:spcBef>
              <a:spcAft>
                <a:spcPts val="0"/>
              </a:spcAft>
              <a:buNone/>
            </a:pPr>
            <a:endParaRPr sz="4600" b="1">
              <a:solidFill>
                <a:schemeClr val="dk1"/>
              </a:solidFill>
              <a:latin typeface="Tahoma"/>
              <a:ea typeface="Tahoma"/>
              <a:cs typeface="Tahoma"/>
              <a:sym typeface="Tahoma"/>
            </a:endParaRPr>
          </a:p>
          <a:p>
            <a:pPr marL="12700" marR="0" lvl="0" indent="0" algn="ctr" rtl="0">
              <a:lnSpc>
                <a:spcPct val="100000"/>
              </a:lnSpc>
              <a:spcBef>
                <a:spcPts val="100"/>
              </a:spcBef>
              <a:spcAft>
                <a:spcPts val="0"/>
              </a:spcAft>
              <a:buNone/>
            </a:pPr>
            <a:endParaRPr sz="4600" b="1">
              <a:solidFill>
                <a:schemeClr val="dk1"/>
              </a:solidFill>
              <a:latin typeface="Tahoma"/>
              <a:ea typeface="Tahoma"/>
              <a:cs typeface="Tahoma"/>
              <a:sym typeface="Tahoma"/>
            </a:endParaRPr>
          </a:p>
        </p:txBody>
      </p:sp>
      <p:pic>
        <p:nvPicPr>
          <p:cNvPr id="53" name="Google Shape;53;p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335000" y="6748062"/>
            <a:ext cx="2857500" cy="2857500"/>
          </a:xfrm>
          <a:prstGeom prst="rect">
            <a:avLst/>
          </a:prstGeom>
          <a:noFill/>
          <a:ln>
            <a:noFill/>
          </a:ln>
        </p:spPr>
      </p:pic>
      <p:sp>
        <p:nvSpPr>
          <p:cNvPr id="8"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535937"/>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1200" dirty="0">
                <a:solidFill>
                  <a:srgbClr val="000000"/>
                </a:solidFill>
                <a:ea typeface="Arial"/>
                <a:cs typeface="Arial"/>
              </a:rPr>
              <a:t>Avec le soutien du programme Erasmus+ de l'Union Européenne. Ce document et son contenu n'engagent que leurs auteurs et la Commission ne peut être tenue responsable de l'usage qui pourrait être fait des informations qu'il contient.</a:t>
            </a:r>
            <a:endParaRPr lang="fr-FR" sz="1100" dirty="0">
              <a:solidFill>
                <a:schemeClr val="dk1"/>
              </a:solidFill>
              <a:latin typeface="Calibri"/>
              <a:ea typeface="Calibri"/>
              <a:cs typeface="Calibri"/>
              <a:sym typeface="Calibri"/>
            </a:endParaRPr>
          </a:p>
        </p:txBody>
      </p:sp>
      <p:pic>
        <p:nvPicPr>
          <p:cNvPr id="9"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51" y="9605562"/>
            <a:ext cx="866849" cy="576706"/>
          </a:xfrm>
          <a:prstGeom prst="rect">
            <a:avLst/>
          </a:prstGeom>
        </p:spPr>
      </p:pic>
      <p:pic>
        <p:nvPicPr>
          <p:cNvPr id="10" name="Immagin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7431" y="9686803"/>
            <a:ext cx="1453337" cy="495465"/>
          </a:xfrm>
          <a:prstGeom prst="rect">
            <a:avLst/>
          </a:prstGeom>
          <a:noFill/>
        </p:spPr>
      </p:pic>
      <p:sp>
        <p:nvSpPr>
          <p:cNvPr id="11" name="CasellaDiTesto 22"/>
          <p:cNvSpPr txBox="1"/>
          <p:nvPr/>
        </p:nvSpPr>
        <p:spPr>
          <a:xfrm>
            <a:off x="10181331" y="9535937"/>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0"/>
          <p:cNvSpPr txBox="1"/>
          <p:nvPr/>
        </p:nvSpPr>
        <p:spPr>
          <a:xfrm>
            <a:off x="425386" y="952500"/>
            <a:ext cx="15729014" cy="2610330"/>
          </a:xfrm>
          <a:prstGeom prst="rect">
            <a:avLst/>
          </a:prstGeom>
          <a:noFill/>
          <a:ln>
            <a:noFill/>
          </a:ln>
        </p:spPr>
        <p:txBody>
          <a:bodyPr spcFirstLastPara="1" wrap="square" lIns="0" tIns="12050" rIns="0" bIns="0" anchor="t" anchorCtr="0">
            <a:spAutoFit/>
          </a:bodyPr>
          <a:lstStyle/>
          <a:p>
            <a:pPr marL="0" marR="0" lvl="0" indent="0" algn="l" rtl="0">
              <a:spcBef>
                <a:spcPts val="0"/>
              </a:spcBef>
              <a:spcAft>
                <a:spcPts val="0"/>
              </a:spcAft>
              <a:buNone/>
            </a:pPr>
            <a:r>
              <a:rPr lang="fr-FR" sz="7200" b="1">
                <a:solidFill>
                  <a:srgbClr val="343433"/>
                </a:solidFill>
                <a:latin typeface="Tahoma"/>
                <a:ea typeface="Tahoma"/>
                <a:cs typeface="Tahoma"/>
                <a:sym typeface="Tahoma"/>
              </a:rPr>
              <a:t>4.</a:t>
            </a:r>
            <a:r>
              <a:rPr lang="fr-FR" sz="1800">
                <a:solidFill>
                  <a:schemeClr val="dk1"/>
                </a:solidFill>
                <a:latin typeface="Calibri"/>
                <a:ea typeface="Calibri"/>
                <a:cs typeface="Calibri"/>
                <a:sym typeface="Calibri"/>
              </a:rPr>
              <a:t> </a:t>
            </a:r>
            <a:r>
              <a:rPr lang="fr-FR" sz="6000" b="1">
                <a:solidFill>
                  <a:srgbClr val="343433"/>
                </a:solidFill>
                <a:latin typeface="Tahoma"/>
                <a:ea typeface="Tahoma"/>
                <a:cs typeface="Tahoma"/>
                <a:sym typeface="Tahoma"/>
              </a:rPr>
              <a:t>Plateformes de diffusion en continu</a:t>
            </a:r>
            <a:endParaRPr sz="6000" b="1">
              <a:solidFill>
                <a:srgbClr val="343433"/>
              </a:solidFill>
              <a:latin typeface="Tahoma"/>
              <a:ea typeface="Tahoma"/>
              <a:cs typeface="Tahoma"/>
              <a:sym typeface="Tahoma"/>
            </a:endParaRPr>
          </a:p>
          <a:p>
            <a:pPr marL="0" marR="0" lvl="0" indent="0" algn="l" rtl="0">
              <a:spcBef>
                <a:spcPts val="0"/>
              </a:spcBef>
              <a:spcAft>
                <a:spcPts val="0"/>
              </a:spcAft>
              <a:buNone/>
            </a:pPr>
            <a:endParaRPr sz="7200">
              <a:solidFill>
                <a:schemeClr val="dk1"/>
              </a:solidFill>
              <a:latin typeface="Calibri"/>
              <a:ea typeface="Calibri"/>
              <a:cs typeface="Calibri"/>
              <a:sym typeface="Calibri"/>
            </a:endParaRPr>
          </a:p>
          <a:p>
            <a:pPr marL="12700" marR="0" lvl="0" indent="0" algn="l" rtl="0">
              <a:lnSpc>
                <a:spcPct val="100000"/>
              </a:lnSpc>
              <a:spcBef>
                <a:spcPts val="95"/>
              </a:spcBef>
              <a:spcAft>
                <a:spcPts val="0"/>
              </a:spcAft>
              <a:buNone/>
            </a:pPr>
            <a:endParaRPr sz="2400" b="1">
              <a:solidFill>
                <a:srgbClr val="343433"/>
              </a:solidFill>
              <a:latin typeface="Calibri"/>
              <a:ea typeface="Calibri"/>
              <a:cs typeface="Calibri"/>
              <a:sym typeface="Calibri"/>
            </a:endParaRPr>
          </a:p>
        </p:txBody>
      </p:sp>
      <p:pic>
        <p:nvPicPr>
          <p:cNvPr id="178" name="Google Shape;178;p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sp>
        <p:nvSpPr>
          <p:cNvPr id="180" name="Google Shape;180;p10"/>
          <p:cNvSpPr txBox="1"/>
          <p:nvPr/>
        </p:nvSpPr>
        <p:spPr>
          <a:xfrm>
            <a:off x="425386" y="2645976"/>
            <a:ext cx="9209314" cy="916854"/>
          </a:xfrm>
          <a:prstGeom prst="rect">
            <a:avLst/>
          </a:prstGeom>
          <a:noFill/>
          <a:ln>
            <a:noFill/>
          </a:ln>
        </p:spPr>
        <p:txBody>
          <a:bodyPr spcFirstLastPara="1" wrap="square" lIns="91425" tIns="45700" rIns="91425" bIns="45700" anchor="t" anchorCtr="0">
            <a:spAutoFit/>
          </a:bodyPr>
          <a:lstStyle/>
          <a:p>
            <a:pPr marL="90170" marR="0" lvl="0" indent="0" algn="l" rtl="0">
              <a:lnSpc>
                <a:spcPct val="115000"/>
              </a:lnSpc>
              <a:spcBef>
                <a:spcPts val="0"/>
              </a:spcBef>
              <a:spcAft>
                <a:spcPts val="0"/>
              </a:spcAft>
              <a:buNone/>
            </a:pPr>
            <a:r>
              <a:rPr lang="fr-FR" sz="2400" b="1">
                <a:solidFill>
                  <a:schemeClr val="dk1"/>
                </a:solidFill>
                <a:latin typeface="Calibri"/>
                <a:ea typeface="Calibri"/>
                <a:cs typeface="Calibri"/>
                <a:sym typeface="Calibri"/>
              </a:rPr>
              <a:t>Voici quelques chaînes de divertissement pour personnes âgées également accessibles gratuitement :</a:t>
            </a:r>
            <a:endParaRPr sz="2400" b="1">
              <a:solidFill>
                <a:schemeClr val="dk1"/>
              </a:solidFill>
              <a:latin typeface="Calibri"/>
              <a:ea typeface="Calibri"/>
              <a:cs typeface="Calibri"/>
              <a:sym typeface="Calibri"/>
            </a:endParaRPr>
          </a:p>
        </p:txBody>
      </p:sp>
      <p:sp>
        <p:nvSpPr>
          <p:cNvPr id="181" name="Google Shape;181;p10"/>
          <p:cNvSpPr txBox="1"/>
          <p:nvPr/>
        </p:nvSpPr>
        <p:spPr>
          <a:xfrm>
            <a:off x="762000" y="4225956"/>
            <a:ext cx="9209314" cy="3605795"/>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fr-FR" sz="2500" b="1">
                <a:solidFill>
                  <a:schemeClr val="dk1"/>
                </a:solidFill>
                <a:latin typeface="Calibri"/>
                <a:ea typeface="Calibri"/>
                <a:cs typeface="Calibri"/>
                <a:sym typeface="Calibri"/>
              </a:rPr>
              <a:t>Plateformes de streaming : </a:t>
            </a:r>
            <a:r>
              <a:rPr lang="fr-FR" sz="2500">
                <a:solidFill>
                  <a:schemeClr val="dk1"/>
                </a:solidFill>
                <a:latin typeface="Calibri"/>
                <a:ea typeface="Calibri"/>
                <a:cs typeface="Calibri"/>
                <a:sym typeface="Calibri"/>
              </a:rPr>
              <a:t>Même dans ces plateformes de streaming, il est possible d'accéder et de regarder de nombreux films et séries à tout moment, tout comme dans les médiathèques.Cependant, ces plateformes sont généralement soumises à un abonnement mais offrent également beaucoup plus de choix. En Europe, le classement des plateformes les plus utilisées voit Netflix en première place, et ses 67 millions d'abonnés, suivi par Amazon Prime Video et Disney+.</a:t>
            </a:r>
            <a:endParaRPr sz="2500">
              <a:solidFill>
                <a:schemeClr val="dk1"/>
              </a:solidFill>
              <a:latin typeface="Calibri"/>
              <a:ea typeface="Calibri"/>
              <a:cs typeface="Calibri"/>
              <a:sym typeface="Calibri"/>
            </a:endParaRPr>
          </a:p>
        </p:txBody>
      </p:sp>
      <p:pic>
        <p:nvPicPr>
          <p:cNvPr id="182" name="Google Shape;182;p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087600" y="2301891"/>
            <a:ext cx="2438405" cy="740666"/>
          </a:xfrm>
          <a:prstGeom prst="rect">
            <a:avLst/>
          </a:prstGeom>
          <a:noFill/>
          <a:ln>
            <a:noFill/>
          </a:ln>
        </p:spPr>
      </p:pic>
      <p:pic>
        <p:nvPicPr>
          <p:cNvPr id="183" name="Google Shape;183;p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1351471" y="2676367"/>
            <a:ext cx="2578161" cy="1450216"/>
          </a:xfrm>
          <a:prstGeom prst="rect">
            <a:avLst/>
          </a:prstGeom>
          <a:noFill/>
          <a:ln>
            <a:noFill/>
          </a:ln>
        </p:spPr>
      </p:pic>
      <p:pic>
        <p:nvPicPr>
          <p:cNvPr id="184" name="Google Shape;184;p1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4782800" y="3954891"/>
            <a:ext cx="2113083" cy="1188609"/>
          </a:xfrm>
          <a:prstGeom prst="rect">
            <a:avLst/>
          </a:prstGeom>
          <a:noFill/>
          <a:ln>
            <a:noFill/>
          </a:ln>
        </p:spPr>
      </p:pic>
      <p:pic>
        <p:nvPicPr>
          <p:cNvPr id="185" name="Google Shape;185;p1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1049000" y="4751450"/>
            <a:ext cx="2880632" cy="896713"/>
          </a:xfrm>
          <a:prstGeom prst="rect">
            <a:avLst/>
          </a:prstGeom>
          <a:noFill/>
          <a:ln>
            <a:noFill/>
          </a:ln>
        </p:spPr>
      </p:pic>
      <p:pic>
        <p:nvPicPr>
          <p:cNvPr id="186" name="Google Shape;186;p10"/>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3929632" y="5479674"/>
            <a:ext cx="2713880" cy="1526557"/>
          </a:xfrm>
          <a:prstGeom prst="rect">
            <a:avLst/>
          </a:prstGeom>
          <a:noFill/>
          <a:ln>
            <a:noFill/>
          </a:ln>
        </p:spPr>
      </p:pic>
      <p:sp>
        <p:nvSpPr>
          <p:cNvPr id="13"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535937"/>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1200" dirty="0">
                <a:solidFill>
                  <a:srgbClr val="000000"/>
                </a:solidFill>
                <a:ea typeface="Arial"/>
                <a:cs typeface="Arial"/>
              </a:rPr>
              <a:t>Avec le soutien du programme Erasmus+ de l'Union Européenne. Ce document et son contenu n'engagent que leurs auteurs et la Commission ne peut être tenue responsable de l'usage qui pourrait être fait des informations qu'il contient.</a:t>
            </a:r>
            <a:endParaRPr lang="fr-FR" sz="1100" dirty="0">
              <a:solidFill>
                <a:schemeClr val="dk1"/>
              </a:solidFill>
              <a:latin typeface="Calibri"/>
              <a:ea typeface="Calibri"/>
              <a:cs typeface="Calibri"/>
              <a:sym typeface="Calibri"/>
            </a:endParaRPr>
          </a:p>
        </p:txBody>
      </p:sp>
      <p:pic>
        <p:nvPicPr>
          <p:cNvPr id="14"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1851" y="9605562"/>
            <a:ext cx="866849" cy="576706"/>
          </a:xfrm>
          <a:prstGeom prst="rect">
            <a:avLst/>
          </a:prstGeom>
        </p:spPr>
      </p:pic>
      <p:pic>
        <p:nvPicPr>
          <p:cNvPr id="15" name="Immagine 14"/>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97431" y="9686803"/>
            <a:ext cx="1453337" cy="495465"/>
          </a:xfrm>
          <a:prstGeom prst="rect">
            <a:avLst/>
          </a:prstGeom>
          <a:noFill/>
        </p:spPr>
      </p:pic>
      <p:sp>
        <p:nvSpPr>
          <p:cNvPr id="16" name="CasellaDiTesto 22"/>
          <p:cNvSpPr txBox="1"/>
          <p:nvPr/>
        </p:nvSpPr>
        <p:spPr>
          <a:xfrm>
            <a:off x="10181331" y="9535937"/>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p:nvPr/>
        </p:nvSpPr>
        <p:spPr>
          <a:xfrm>
            <a:off x="425386" y="952500"/>
            <a:ext cx="11781805" cy="2610330"/>
          </a:xfrm>
          <a:prstGeom prst="rect">
            <a:avLst/>
          </a:prstGeom>
          <a:noFill/>
          <a:ln>
            <a:noFill/>
          </a:ln>
        </p:spPr>
        <p:txBody>
          <a:bodyPr spcFirstLastPara="1" wrap="square" lIns="0" tIns="12050" rIns="0" bIns="0" anchor="t" anchorCtr="0">
            <a:spAutoFit/>
          </a:bodyPr>
          <a:lstStyle/>
          <a:p>
            <a:pPr marL="0" marR="0" lvl="0" indent="0" algn="l" rtl="0">
              <a:spcBef>
                <a:spcPts val="0"/>
              </a:spcBef>
              <a:spcAft>
                <a:spcPts val="0"/>
              </a:spcAft>
              <a:buNone/>
            </a:pPr>
            <a:r>
              <a:rPr lang="fr-FR" sz="7200" b="1">
                <a:solidFill>
                  <a:srgbClr val="343433"/>
                </a:solidFill>
                <a:latin typeface="Tahoma"/>
                <a:ea typeface="Tahoma"/>
                <a:cs typeface="Tahoma"/>
                <a:sym typeface="Tahoma"/>
              </a:rPr>
              <a:t>5.</a:t>
            </a:r>
            <a:r>
              <a:rPr lang="fr-FR" sz="1800">
                <a:solidFill>
                  <a:schemeClr val="dk1"/>
                </a:solidFill>
                <a:latin typeface="Calibri"/>
                <a:ea typeface="Calibri"/>
                <a:cs typeface="Calibri"/>
                <a:sym typeface="Calibri"/>
              </a:rPr>
              <a:t> </a:t>
            </a:r>
            <a:r>
              <a:rPr lang="fr-FR" sz="7200" b="1">
                <a:solidFill>
                  <a:srgbClr val="343433"/>
                </a:solidFill>
                <a:latin typeface="Tahoma"/>
                <a:ea typeface="Tahoma"/>
                <a:cs typeface="Tahoma"/>
                <a:sym typeface="Tahoma"/>
              </a:rPr>
              <a:t>Une étude de cas : ARTE</a:t>
            </a:r>
            <a:endParaRPr sz="7200" b="1">
              <a:solidFill>
                <a:srgbClr val="343433"/>
              </a:solidFill>
              <a:latin typeface="Tahoma"/>
              <a:ea typeface="Tahoma"/>
              <a:cs typeface="Tahoma"/>
              <a:sym typeface="Tahoma"/>
            </a:endParaRPr>
          </a:p>
          <a:p>
            <a:pPr marL="0" marR="0" lvl="0" indent="0" algn="l" rtl="0">
              <a:spcBef>
                <a:spcPts val="0"/>
              </a:spcBef>
              <a:spcAft>
                <a:spcPts val="0"/>
              </a:spcAft>
              <a:buNone/>
            </a:pPr>
            <a:endParaRPr sz="7200">
              <a:solidFill>
                <a:schemeClr val="dk1"/>
              </a:solidFill>
              <a:latin typeface="Calibri"/>
              <a:ea typeface="Calibri"/>
              <a:cs typeface="Calibri"/>
              <a:sym typeface="Calibri"/>
            </a:endParaRPr>
          </a:p>
          <a:p>
            <a:pPr marL="12700" marR="0" lvl="0" indent="0" algn="l" rtl="0">
              <a:lnSpc>
                <a:spcPct val="100000"/>
              </a:lnSpc>
              <a:spcBef>
                <a:spcPts val="95"/>
              </a:spcBef>
              <a:spcAft>
                <a:spcPts val="0"/>
              </a:spcAft>
              <a:buNone/>
            </a:pPr>
            <a:endParaRPr sz="2400" b="1">
              <a:solidFill>
                <a:srgbClr val="343433"/>
              </a:solidFill>
              <a:latin typeface="Calibri"/>
              <a:ea typeface="Calibri"/>
              <a:cs typeface="Calibri"/>
              <a:sym typeface="Calibri"/>
            </a:endParaRPr>
          </a:p>
        </p:txBody>
      </p:sp>
      <p:pic>
        <p:nvPicPr>
          <p:cNvPr id="193" name="Google Shape;193;p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sp>
        <p:nvSpPr>
          <p:cNvPr id="195" name="Google Shape;195;p11"/>
          <p:cNvSpPr txBox="1"/>
          <p:nvPr/>
        </p:nvSpPr>
        <p:spPr>
          <a:xfrm>
            <a:off x="4666682" y="2724477"/>
            <a:ext cx="9209314" cy="181588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2800">
                <a:solidFill>
                  <a:schemeClr val="dk1"/>
                </a:solidFill>
                <a:latin typeface="Calibri"/>
                <a:ea typeface="Calibri"/>
                <a:cs typeface="Calibri"/>
                <a:sym typeface="Calibri"/>
              </a:rPr>
              <a:t>ARTE (acronyme de Association Relative à la Télévision Européenne) est une chaîne de télévision franco-allemande, créée en 1992 dans le but de promouvoir l'unité et la compréhension entre les Européens</a:t>
            </a:r>
            <a:endParaRPr sz="2800">
              <a:solidFill>
                <a:schemeClr val="dk1"/>
              </a:solidFill>
              <a:latin typeface="Calibri"/>
              <a:ea typeface="Calibri"/>
              <a:cs typeface="Calibri"/>
              <a:sym typeface="Calibri"/>
            </a:endParaRPr>
          </a:p>
        </p:txBody>
      </p:sp>
      <p:pic>
        <p:nvPicPr>
          <p:cNvPr id="196" name="Google Shape;196;p11"/>
          <p:cNvPicPr preferRelativeResize="0"/>
          <p:nvPr/>
        </p:nvPicPr>
        <p:blipFill rotWithShape="1">
          <a:blip r:embed="rId4">
            <a:alphaModFix/>
          </a:blip>
          <a:srcRect/>
          <a:stretch/>
        </p:blipFill>
        <p:spPr>
          <a:xfrm>
            <a:off x="2650659" y="4686300"/>
            <a:ext cx="13813303" cy="3416821"/>
          </a:xfrm>
          <a:prstGeom prst="rect">
            <a:avLst/>
          </a:prstGeom>
          <a:noFill/>
          <a:ln>
            <a:noFill/>
          </a:ln>
        </p:spPr>
      </p:pic>
      <p:sp>
        <p:nvSpPr>
          <p:cNvPr id="8"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535937"/>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1200" dirty="0">
                <a:solidFill>
                  <a:srgbClr val="000000"/>
                </a:solidFill>
                <a:ea typeface="Arial"/>
                <a:cs typeface="Arial"/>
              </a:rPr>
              <a:t>Avec le soutien du programme Erasmus+ de l'Union Européenne. Ce document et son contenu n'engagent que leurs auteurs et la Commission ne peut être tenue responsable de l'usage qui pourrait être fait des informations qu'il contient.</a:t>
            </a:r>
            <a:endParaRPr lang="fr-FR" sz="1100" dirty="0">
              <a:solidFill>
                <a:schemeClr val="dk1"/>
              </a:solidFill>
              <a:latin typeface="Calibri"/>
              <a:ea typeface="Calibri"/>
              <a:cs typeface="Calibri"/>
              <a:sym typeface="Calibri"/>
            </a:endParaRPr>
          </a:p>
        </p:txBody>
      </p:sp>
      <p:pic>
        <p:nvPicPr>
          <p:cNvPr id="9"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51" y="9605562"/>
            <a:ext cx="866849" cy="576706"/>
          </a:xfrm>
          <a:prstGeom prst="rect">
            <a:avLst/>
          </a:prstGeom>
        </p:spPr>
      </p:pic>
      <p:pic>
        <p:nvPicPr>
          <p:cNvPr id="10" name="Immagin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7431" y="9686803"/>
            <a:ext cx="1453337" cy="495465"/>
          </a:xfrm>
          <a:prstGeom prst="rect">
            <a:avLst/>
          </a:prstGeom>
          <a:noFill/>
        </p:spPr>
      </p:pic>
      <p:sp>
        <p:nvSpPr>
          <p:cNvPr id="11" name="CasellaDiTesto 22"/>
          <p:cNvSpPr txBox="1"/>
          <p:nvPr/>
        </p:nvSpPr>
        <p:spPr>
          <a:xfrm>
            <a:off x="10181331" y="9535937"/>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2"/>
          <p:cNvSpPr txBox="1"/>
          <p:nvPr/>
        </p:nvSpPr>
        <p:spPr>
          <a:xfrm>
            <a:off x="425386" y="952500"/>
            <a:ext cx="11781805" cy="2610330"/>
          </a:xfrm>
          <a:prstGeom prst="rect">
            <a:avLst/>
          </a:prstGeom>
          <a:noFill/>
          <a:ln>
            <a:noFill/>
          </a:ln>
        </p:spPr>
        <p:txBody>
          <a:bodyPr spcFirstLastPara="1" wrap="square" lIns="0" tIns="12050" rIns="0" bIns="0" anchor="t" anchorCtr="0">
            <a:spAutoFit/>
          </a:bodyPr>
          <a:lstStyle/>
          <a:p>
            <a:pPr marL="0" marR="0" lvl="0" indent="0" algn="l" rtl="0">
              <a:spcBef>
                <a:spcPts val="0"/>
              </a:spcBef>
              <a:spcAft>
                <a:spcPts val="0"/>
              </a:spcAft>
              <a:buNone/>
            </a:pPr>
            <a:r>
              <a:rPr lang="fr-FR" sz="7200" b="1">
                <a:solidFill>
                  <a:srgbClr val="343433"/>
                </a:solidFill>
                <a:latin typeface="Tahoma"/>
                <a:ea typeface="Tahoma"/>
                <a:cs typeface="Tahoma"/>
                <a:sym typeface="Tahoma"/>
              </a:rPr>
              <a:t>5.</a:t>
            </a:r>
            <a:r>
              <a:rPr lang="fr-FR" sz="1800">
                <a:solidFill>
                  <a:schemeClr val="dk1"/>
                </a:solidFill>
                <a:latin typeface="Calibri"/>
                <a:ea typeface="Calibri"/>
                <a:cs typeface="Calibri"/>
                <a:sym typeface="Calibri"/>
              </a:rPr>
              <a:t> </a:t>
            </a:r>
            <a:r>
              <a:rPr lang="fr-FR" sz="6600" b="1">
                <a:solidFill>
                  <a:srgbClr val="343433"/>
                </a:solidFill>
                <a:latin typeface="Tahoma"/>
                <a:ea typeface="Tahoma"/>
                <a:cs typeface="Tahoma"/>
                <a:sym typeface="Tahoma"/>
              </a:rPr>
              <a:t>Une étude de cas : ARTE</a:t>
            </a:r>
            <a:endParaRPr sz="6600" b="1">
              <a:solidFill>
                <a:srgbClr val="343433"/>
              </a:solidFill>
              <a:latin typeface="Tahoma"/>
              <a:ea typeface="Tahoma"/>
              <a:cs typeface="Tahoma"/>
              <a:sym typeface="Tahoma"/>
            </a:endParaRPr>
          </a:p>
          <a:p>
            <a:pPr marL="0" marR="0" lvl="0" indent="0" algn="l" rtl="0">
              <a:spcBef>
                <a:spcPts val="0"/>
              </a:spcBef>
              <a:spcAft>
                <a:spcPts val="0"/>
              </a:spcAft>
              <a:buNone/>
            </a:pPr>
            <a:endParaRPr sz="7200">
              <a:solidFill>
                <a:schemeClr val="dk1"/>
              </a:solidFill>
              <a:latin typeface="Calibri"/>
              <a:ea typeface="Calibri"/>
              <a:cs typeface="Calibri"/>
              <a:sym typeface="Calibri"/>
            </a:endParaRPr>
          </a:p>
          <a:p>
            <a:pPr marL="12700" marR="0" lvl="0" indent="0" algn="l" rtl="0">
              <a:lnSpc>
                <a:spcPct val="100000"/>
              </a:lnSpc>
              <a:spcBef>
                <a:spcPts val="95"/>
              </a:spcBef>
              <a:spcAft>
                <a:spcPts val="0"/>
              </a:spcAft>
              <a:buNone/>
            </a:pPr>
            <a:endParaRPr sz="2400" b="1">
              <a:solidFill>
                <a:srgbClr val="343433"/>
              </a:solidFill>
              <a:latin typeface="Calibri"/>
              <a:ea typeface="Calibri"/>
              <a:cs typeface="Calibri"/>
              <a:sym typeface="Calibri"/>
            </a:endParaRPr>
          </a:p>
        </p:txBody>
      </p:sp>
      <p:pic>
        <p:nvPicPr>
          <p:cNvPr id="203" name="Google Shape;203;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sp>
        <p:nvSpPr>
          <p:cNvPr id="205" name="Google Shape;205;p12"/>
          <p:cNvSpPr txBox="1"/>
          <p:nvPr/>
        </p:nvSpPr>
        <p:spPr>
          <a:xfrm>
            <a:off x="4539343" y="2705100"/>
            <a:ext cx="9209314"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2800">
                <a:solidFill>
                  <a:schemeClr val="dk1"/>
                </a:solidFill>
                <a:latin typeface="Calibri"/>
                <a:ea typeface="Calibri"/>
                <a:cs typeface="Calibri"/>
                <a:sym typeface="Calibri"/>
              </a:rPr>
              <a:t> </a:t>
            </a:r>
            <a:endParaRPr sz="2800">
              <a:solidFill>
                <a:schemeClr val="dk1"/>
              </a:solidFill>
              <a:latin typeface="Calibri"/>
              <a:ea typeface="Calibri"/>
              <a:cs typeface="Calibri"/>
              <a:sym typeface="Calibri"/>
            </a:endParaRPr>
          </a:p>
        </p:txBody>
      </p:sp>
      <p:sp>
        <p:nvSpPr>
          <p:cNvPr id="206" name="Google Shape;206;p12"/>
          <p:cNvSpPr txBox="1"/>
          <p:nvPr/>
        </p:nvSpPr>
        <p:spPr>
          <a:xfrm>
            <a:off x="1752600" y="2932964"/>
            <a:ext cx="12964886" cy="5262979"/>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2800"/>
              <a:buFont typeface="Arial"/>
              <a:buChar char="•"/>
            </a:pPr>
            <a:r>
              <a:rPr lang="fr-FR" sz="2800">
                <a:solidFill>
                  <a:schemeClr val="dk1"/>
                </a:solidFill>
                <a:latin typeface="Calibri"/>
                <a:ea typeface="Calibri"/>
                <a:cs typeface="Calibri"/>
                <a:sym typeface="Calibri"/>
              </a:rPr>
              <a:t>la mission de la chaîne est de « faire de la culture un lien vivant entre les citoyens européens ».</a:t>
            </a:r>
            <a:endParaRPr/>
          </a:p>
          <a:p>
            <a:pPr marL="285750" marR="0" lvl="0" indent="-285750" algn="just" rtl="0">
              <a:spcBef>
                <a:spcPts val="0"/>
              </a:spcBef>
              <a:spcAft>
                <a:spcPts val="0"/>
              </a:spcAft>
              <a:buClr>
                <a:schemeClr val="dk1"/>
              </a:buClr>
              <a:buSzPts val="2800"/>
              <a:buFont typeface="Arial"/>
              <a:buChar char="•"/>
            </a:pPr>
            <a:r>
              <a:rPr lang="fr-FR" sz="2800">
                <a:solidFill>
                  <a:schemeClr val="dk1"/>
                </a:solidFill>
                <a:latin typeface="Calibri"/>
                <a:ea typeface="Calibri"/>
                <a:cs typeface="Calibri"/>
                <a:sym typeface="Calibri"/>
              </a:rPr>
              <a:t>Les programmes d'ARTE s'engagent sur des enjeux chers aux citoyens européens : la lutte contre les inégalités, qu'elles soient sociales, culturelles, économiques, géographiques, de genre ou de handicap, et la promotion du développement durable.</a:t>
            </a:r>
            <a:endParaRPr/>
          </a:p>
          <a:p>
            <a:pPr marL="285750" marR="0" lvl="0" indent="-285750" algn="just" rtl="0">
              <a:spcBef>
                <a:spcPts val="0"/>
              </a:spcBef>
              <a:spcAft>
                <a:spcPts val="0"/>
              </a:spcAft>
              <a:buClr>
                <a:schemeClr val="dk1"/>
              </a:buClr>
              <a:buSzPts val="2800"/>
              <a:buFont typeface="Arial"/>
              <a:buChar char="•"/>
            </a:pPr>
            <a:r>
              <a:rPr lang="fr-FR" sz="2800">
                <a:solidFill>
                  <a:schemeClr val="dk1"/>
                </a:solidFill>
                <a:latin typeface="Calibri"/>
                <a:ea typeface="Calibri"/>
                <a:cs typeface="Calibri"/>
                <a:sym typeface="Calibri"/>
              </a:rPr>
              <a:t>ARTE est presque entièrement financée par des fonds publics allemands et français, ce qui garantit son indépendance et la liberté de la presse.</a:t>
            </a:r>
            <a:endParaRPr/>
          </a:p>
          <a:p>
            <a:pPr marL="285750" marR="0" lvl="0" indent="-285750" algn="just" rtl="0">
              <a:spcBef>
                <a:spcPts val="0"/>
              </a:spcBef>
              <a:spcAft>
                <a:spcPts val="0"/>
              </a:spcAft>
              <a:buClr>
                <a:schemeClr val="dk1"/>
              </a:buClr>
              <a:buSzPts val="2800"/>
              <a:buFont typeface="Arial"/>
              <a:buChar char="•"/>
            </a:pPr>
            <a:r>
              <a:rPr lang="fr-FR" sz="2800">
                <a:solidFill>
                  <a:schemeClr val="dk1"/>
                </a:solidFill>
                <a:latin typeface="Calibri"/>
                <a:ea typeface="Calibri"/>
                <a:cs typeface="Calibri"/>
                <a:sym typeface="Calibri"/>
              </a:rPr>
              <a:t>Grâce à un cofinancement de l'Union Européenne, il a été possible d'offrir le service de sous-titrage afin qu'une large sélection de programmes soit désormais disponible avec des sous-titres en 6 langues européennes (anglais, allemand, français, espagnol, italien et polonais), ce qui permet à 70% des Européens d'accéder aux contenus dans leur langue maternelle.</a:t>
            </a:r>
            <a:endParaRPr sz="2800">
              <a:solidFill>
                <a:schemeClr val="dk1"/>
              </a:solidFill>
              <a:latin typeface="Calibri"/>
              <a:ea typeface="Calibri"/>
              <a:cs typeface="Calibri"/>
              <a:sym typeface="Calibri"/>
            </a:endParaRPr>
          </a:p>
        </p:txBody>
      </p:sp>
      <p:sp>
        <p:nvSpPr>
          <p:cNvPr id="8"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535937"/>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1200" dirty="0">
                <a:solidFill>
                  <a:srgbClr val="000000"/>
                </a:solidFill>
                <a:ea typeface="Arial"/>
                <a:cs typeface="Arial"/>
              </a:rPr>
              <a:t>Avec le soutien du programme Erasmus+ de l'Union Européenne. Ce document et son contenu n'engagent que leurs auteurs et la Commission ne peut être tenue responsable de l'usage qui pourrait être fait des informations qu'il contient.</a:t>
            </a:r>
            <a:endParaRPr lang="fr-FR" sz="1100" dirty="0">
              <a:solidFill>
                <a:schemeClr val="dk1"/>
              </a:solidFill>
              <a:latin typeface="Calibri"/>
              <a:ea typeface="Calibri"/>
              <a:cs typeface="Calibri"/>
              <a:sym typeface="Calibri"/>
            </a:endParaRPr>
          </a:p>
        </p:txBody>
      </p:sp>
      <p:pic>
        <p:nvPicPr>
          <p:cNvPr id="9"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851" y="9605562"/>
            <a:ext cx="866849" cy="576706"/>
          </a:xfrm>
          <a:prstGeom prst="rect">
            <a:avLst/>
          </a:prstGeom>
        </p:spPr>
      </p:pic>
      <p:pic>
        <p:nvPicPr>
          <p:cNvPr id="10" name="Immagin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7431" y="9686803"/>
            <a:ext cx="1453337" cy="495465"/>
          </a:xfrm>
          <a:prstGeom prst="rect">
            <a:avLst/>
          </a:prstGeom>
          <a:noFill/>
        </p:spPr>
      </p:pic>
      <p:sp>
        <p:nvSpPr>
          <p:cNvPr id="11" name="CasellaDiTesto 22"/>
          <p:cNvSpPr txBox="1"/>
          <p:nvPr/>
        </p:nvSpPr>
        <p:spPr>
          <a:xfrm>
            <a:off x="10181331" y="9535937"/>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3"/>
          <p:cNvSpPr txBox="1"/>
          <p:nvPr/>
        </p:nvSpPr>
        <p:spPr>
          <a:xfrm>
            <a:off x="425386" y="952500"/>
            <a:ext cx="11781805" cy="2610330"/>
          </a:xfrm>
          <a:prstGeom prst="rect">
            <a:avLst/>
          </a:prstGeom>
          <a:noFill/>
          <a:ln>
            <a:noFill/>
          </a:ln>
        </p:spPr>
        <p:txBody>
          <a:bodyPr spcFirstLastPara="1" wrap="square" lIns="0" tIns="12050" rIns="0" bIns="0" anchor="t" anchorCtr="0">
            <a:spAutoFit/>
          </a:bodyPr>
          <a:lstStyle/>
          <a:p>
            <a:pPr marL="0" marR="0" lvl="0" indent="0" algn="l" rtl="0">
              <a:spcBef>
                <a:spcPts val="0"/>
              </a:spcBef>
              <a:spcAft>
                <a:spcPts val="0"/>
              </a:spcAft>
              <a:buNone/>
            </a:pPr>
            <a:r>
              <a:rPr lang="fr-FR" sz="7200" b="1">
                <a:solidFill>
                  <a:srgbClr val="343433"/>
                </a:solidFill>
                <a:latin typeface="Tahoma"/>
                <a:ea typeface="Tahoma"/>
                <a:cs typeface="Tahoma"/>
                <a:sym typeface="Tahoma"/>
              </a:rPr>
              <a:t>5.</a:t>
            </a:r>
            <a:r>
              <a:rPr lang="fr-FR" sz="1800">
                <a:solidFill>
                  <a:schemeClr val="dk1"/>
                </a:solidFill>
                <a:latin typeface="Calibri"/>
                <a:ea typeface="Calibri"/>
                <a:cs typeface="Calibri"/>
                <a:sym typeface="Calibri"/>
              </a:rPr>
              <a:t> </a:t>
            </a:r>
            <a:r>
              <a:rPr lang="fr-FR" sz="6600" b="1">
                <a:solidFill>
                  <a:srgbClr val="343433"/>
                </a:solidFill>
                <a:latin typeface="Tahoma"/>
                <a:ea typeface="Tahoma"/>
                <a:cs typeface="Tahoma"/>
                <a:sym typeface="Tahoma"/>
              </a:rPr>
              <a:t>Une étude de cas : ARTE</a:t>
            </a:r>
            <a:endParaRPr sz="6600" b="1">
              <a:solidFill>
                <a:srgbClr val="343433"/>
              </a:solidFill>
              <a:latin typeface="Tahoma"/>
              <a:ea typeface="Tahoma"/>
              <a:cs typeface="Tahoma"/>
              <a:sym typeface="Tahoma"/>
            </a:endParaRPr>
          </a:p>
          <a:p>
            <a:pPr marL="0" marR="0" lvl="0" indent="0" algn="l" rtl="0">
              <a:spcBef>
                <a:spcPts val="0"/>
              </a:spcBef>
              <a:spcAft>
                <a:spcPts val="0"/>
              </a:spcAft>
              <a:buNone/>
            </a:pPr>
            <a:endParaRPr sz="6600">
              <a:solidFill>
                <a:schemeClr val="dk1"/>
              </a:solidFill>
              <a:latin typeface="Calibri"/>
              <a:ea typeface="Calibri"/>
              <a:cs typeface="Calibri"/>
              <a:sym typeface="Calibri"/>
            </a:endParaRPr>
          </a:p>
          <a:p>
            <a:pPr marL="12700" marR="0" lvl="0" indent="0" algn="l" rtl="0">
              <a:lnSpc>
                <a:spcPct val="100000"/>
              </a:lnSpc>
              <a:spcBef>
                <a:spcPts val="95"/>
              </a:spcBef>
              <a:spcAft>
                <a:spcPts val="0"/>
              </a:spcAft>
              <a:buNone/>
            </a:pPr>
            <a:endParaRPr sz="2400" b="1">
              <a:solidFill>
                <a:srgbClr val="343433"/>
              </a:solidFill>
              <a:latin typeface="Calibri"/>
              <a:ea typeface="Calibri"/>
              <a:cs typeface="Calibri"/>
              <a:sym typeface="Calibri"/>
            </a:endParaRPr>
          </a:p>
        </p:txBody>
      </p:sp>
      <p:pic>
        <p:nvPicPr>
          <p:cNvPr id="213" name="Google Shape;213;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sp>
        <p:nvSpPr>
          <p:cNvPr id="215" name="Google Shape;215;p13"/>
          <p:cNvSpPr txBox="1"/>
          <p:nvPr/>
        </p:nvSpPr>
        <p:spPr>
          <a:xfrm>
            <a:off x="4539343" y="2705100"/>
            <a:ext cx="9209314"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2800">
                <a:solidFill>
                  <a:schemeClr val="dk1"/>
                </a:solidFill>
                <a:latin typeface="Calibri"/>
                <a:ea typeface="Calibri"/>
                <a:cs typeface="Calibri"/>
                <a:sym typeface="Calibri"/>
              </a:rPr>
              <a:t> </a:t>
            </a:r>
            <a:endParaRPr sz="2800">
              <a:solidFill>
                <a:schemeClr val="dk1"/>
              </a:solidFill>
              <a:latin typeface="Calibri"/>
              <a:ea typeface="Calibri"/>
              <a:cs typeface="Calibri"/>
              <a:sym typeface="Calibri"/>
            </a:endParaRPr>
          </a:p>
        </p:txBody>
      </p:sp>
      <p:sp>
        <p:nvSpPr>
          <p:cNvPr id="216" name="Google Shape;216;p13"/>
          <p:cNvSpPr txBox="1"/>
          <p:nvPr/>
        </p:nvSpPr>
        <p:spPr>
          <a:xfrm>
            <a:off x="1861036" y="2938883"/>
            <a:ext cx="12964886" cy="4770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2500" b="1">
                <a:solidFill>
                  <a:schemeClr val="dk1"/>
                </a:solidFill>
                <a:latin typeface="Calibri"/>
                <a:ea typeface="Calibri"/>
                <a:cs typeface="Calibri"/>
                <a:sym typeface="Calibri"/>
              </a:rPr>
              <a:t>Expérience utilisateur et accessibilité :</a:t>
            </a:r>
            <a:endParaRPr sz="2500">
              <a:solidFill>
                <a:schemeClr val="dk1"/>
              </a:solidFill>
              <a:latin typeface="Calibri"/>
              <a:ea typeface="Calibri"/>
              <a:cs typeface="Calibri"/>
              <a:sym typeface="Calibri"/>
            </a:endParaRPr>
          </a:p>
        </p:txBody>
      </p:sp>
      <p:sp>
        <p:nvSpPr>
          <p:cNvPr id="217" name="Google Shape;217;p13"/>
          <p:cNvSpPr txBox="1"/>
          <p:nvPr/>
        </p:nvSpPr>
        <p:spPr>
          <a:xfrm>
            <a:off x="1296528" y="3472513"/>
            <a:ext cx="9523872" cy="4699428"/>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fr-FR" sz="2400">
                <a:solidFill>
                  <a:srgbClr val="222222"/>
                </a:solidFill>
                <a:latin typeface="Calibri"/>
                <a:ea typeface="Calibri"/>
                <a:cs typeface="Calibri"/>
                <a:sym typeface="Calibri"/>
              </a:rPr>
              <a:t>Outre la diffusion TV qui ne peut être regardée qu'en Allemagne et en France (sauf si vous disposez d'un service satellite), ARTE est disponible à la demande en mode streaming via plusieurs appareils :</a:t>
            </a:r>
            <a:endParaRPr/>
          </a:p>
          <a:p>
            <a:pPr marL="342900" marR="0" lvl="0" indent="-342900" algn="just" rtl="0">
              <a:lnSpc>
                <a:spcPct val="115000"/>
              </a:lnSpc>
              <a:spcBef>
                <a:spcPts val="1000"/>
              </a:spcBef>
              <a:spcAft>
                <a:spcPts val="0"/>
              </a:spcAft>
              <a:buClr>
                <a:srgbClr val="222222"/>
              </a:buClr>
              <a:buSzPts val="2400"/>
              <a:buFont typeface="Arial"/>
              <a:buChar char="•"/>
            </a:pPr>
            <a:r>
              <a:rPr lang="fr-FR" sz="2400">
                <a:solidFill>
                  <a:srgbClr val="222222"/>
                </a:solidFill>
                <a:latin typeface="Calibri"/>
                <a:ea typeface="Calibri"/>
                <a:cs typeface="Calibri"/>
                <a:sym typeface="Calibri"/>
              </a:rPr>
              <a:t>à partir d'ordinateurs via le site  </a:t>
            </a:r>
            <a:r>
              <a:rPr lang="fr-FR" sz="2400" u="sng">
                <a:solidFill>
                  <a:srgbClr val="0000FF"/>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https://www.arte.tv/en/</a:t>
            </a:r>
            <a:endParaRPr sz="2400">
              <a:solidFill>
                <a:schemeClr val="dk1"/>
              </a:solidFill>
              <a:latin typeface="Calibri"/>
              <a:ea typeface="Calibri"/>
              <a:cs typeface="Calibri"/>
              <a:sym typeface="Calibri"/>
            </a:endParaRPr>
          </a:p>
          <a:p>
            <a:pPr marL="342900" marR="0" lvl="0" indent="-342900" algn="just" rtl="0">
              <a:lnSpc>
                <a:spcPct val="115000"/>
              </a:lnSpc>
              <a:spcBef>
                <a:spcPts val="1000"/>
              </a:spcBef>
              <a:spcAft>
                <a:spcPts val="0"/>
              </a:spcAft>
              <a:buClr>
                <a:srgbClr val="222222"/>
              </a:buClr>
              <a:buSzPts val="2400"/>
              <a:buFont typeface="Arial"/>
              <a:buChar char="•"/>
            </a:pPr>
            <a:r>
              <a:rPr lang="fr-FR" sz="2400">
                <a:solidFill>
                  <a:srgbClr val="222222"/>
                </a:solidFill>
                <a:latin typeface="Calibri"/>
                <a:ea typeface="Calibri"/>
                <a:cs typeface="Calibri"/>
                <a:sym typeface="Calibri"/>
              </a:rPr>
              <a:t>l'application ARTE depuis l'App Store sur votre appareil mobile ou sur votre smart TV si vous en avez une ;depuis les pages des réseaux sociaux d'ARTE ;</a:t>
            </a:r>
            <a:endParaRPr/>
          </a:p>
          <a:p>
            <a:pPr marL="0" marR="0" lvl="0" indent="0" algn="just" rtl="0">
              <a:lnSpc>
                <a:spcPct val="115000"/>
              </a:lnSpc>
              <a:spcBef>
                <a:spcPts val="1000"/>
              </a:spcBef>
              <a:spcAft>
                <a:spcPts val="0"/>
              </a:spcAft>
              <a:buNone/>
            </a:pPr>
            <a:r>
              <a:rPr lang="fr-FR" sz="2400">
                <a:solidFill>
                  <a:srgbClr val="222222"/>
                </a:solidFill>
                <a:latin typeface="Calibri"/>
                <a:ea typeface="Calibri"/>
                <a:cs typeface="Calibri"/>
                <a:sym typeface="Calibri"/>
              </a:rPr>
              <a:t>Les programmes du jour sont consultables « à la demande » : à partir de 5h du matin, vous pouvez regarder les programmes de la journée dans l'ordre que vous préférez, à tout moment.</a:t>
            </a:r>
            <a:endParaRPr sz="2400">
              <a:solidFill>
                <a:schemeClr val="dk1"/>
              </a:solidFill>
              <a:latin typeface="Calibri"/>
              <a:ea typeface="Calibri"/>
              <a:cs typeface="Calibri"/>
              <a:sym typeface="Calibri"/>
            </a:endParaRPr>
          </a:p>
        </p:txBody>
      </p:sp>
      <p:pic>
        <p:nvPicPr>
          <p:cNvPr id="218" name="Google Shape;218;p13"/>
          <p:cNvPicPr preferRelativeResize="0"/>
          <p:nvPr/>
        </p:nvPicPr>
        <p:blipFill rotWithShape="1">
          <a:blip r:embed="rId5">
            <a:alphaModFix/>
          </a:blip>
          <a:srcRect/>
          <a:stretch/>
        </p:blipFill>
        <p:spPr>
          <a:xfrm>
            <a:off x="12147614" y="2135496"/>
            <a:ext cx="4332563" cy="4588675"/>
          </a:xfrm>
          <a:prstGeom prst="rect">
            <a:avLst/>
          </a:prstGeom>
          <a:noFill/>
          <a:ln>
            <a:noFill/>
          </a:ln>
        </p:spPr>
      </p:pic>
      <p:sp>
        <p:nvSpPr>
          <p:cNvPr id="10"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535937"/>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1200" dirty="0">
                <a:solidFill>
                  <a:srgbClr val="000000"/>
                </a:solidFill>
                <a:ea typeface="Arial"/>
                <a:cs typeface="Arial"/>
              </a:rPr>
              <a:t>Avec le soutien du programme Erasmus+ de l'Union Européenne. Ce document et son contenu n'engagent que leurs auteurs et la Commission ne peut être tenue responsable de l'usage qui pourrait être fait des informations qu'il contient.</a:t>
            </a:r>
            <a:endParaRPr lang="fr-FR" sz="1100" dirty="0">
              <a:solidFill>
                <a:schemeClr val="dk1"/>
              </a:solidFill>
              <a:latin typeface="Calibri"/>
              <a:ea typeface="Calibri"/>
              <a:cs typeface="Calibri"/>
              <a:sym typeface="Calibri"/>
            </a:endParaRPr>
          </a:p>
        </p:txBody>
      </p:sp>
      <p:pic>
        <p:nvPicPr>
          <p:cNvPr id="11"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851" y="9605562"/>
            <a:ext cx="866849" cy="576706"/>
          </a:xfrm>
          <a:prstGeom prst="rect">
            <a:avLst/>
          </a:prstGeom>
        </p:spPr>
      </p:pic>
      <p:pic>
        <p:nvPicPr>
          <p:cNvPr id="12" name="Immagine 1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97431" y="9686803"/>
            <a:ext cx="1453337" cy="495465"/>
          </a:xfrm>
          <a:prstGeom prst="rect">
            <a:avLst/>
          </a:prstGeom>
          <a:noFill/>
        </p:spPr>
      </p:pic>
      <p:sp>
        <p:nvSpPr>
          <p:cNvPr id="13" name="CasellaDiTesto 22"/>
          <p:cNvSpPr txBox="1"/>
          <p:nvPr/>
        </p:nvSpPr>
        <p:spPr>
          <a:xfrm>
            <a:off x="10181331" y="9535937"/>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423261" y="1056655"/>
            <a:ext cx="1838324" cy="1066799"/>
          </a:xfrm>
          <a:prstGeom prst="rect">
            <a:avLst/>
          </a:prstGeom>
          <a:noFill/>
          <a:ln>
            <a:noFill/>
          </a:ln>
        </p:spPr>
      </p:pic>
      <p:pic>
        <p:nvPicPr>
          <p:cNvPr id="226" name="Google Shape;226;p14"/>
          <p:cNvPicPr preferRelativeResize="0"/>
          <p:nvPr/>
        </p:nvPicPr>
        <p:blipFill rotWithShape="1">
          <a:blip r:embed="rId4">
            <a:alphaModFix/>
          </a:blip>
          <a:srcRect/>
          <a:stretch/>
        </p:blipFill>
        <p:spPr>
          <a:xfrm>
            <a:off x="8220807" y="3393878"/>
            <a:ext cx="2055338" cy="2968821"/>
          </a:xfrm>
          <a:prstGeom prst="rect">
            <a:avLst/>
          </a:prstGeom>
          <a:noFill/>
          <a:ln>
            <a:noFill/>
          </a:ln>
        </p:spPr>
      </p:pic>
      <p:sp>
        <p:nvSpPr>
          <p:cNvPr id="227" name="Google Shape;227;p14"/>
          <p:cNvSpPr txBox="1"/>
          <p:nvPr/>
        </p:nvSpPr>
        <p:spPr>
          <a:xfrm>
            <a:off x="10990448" y="6490869"/>
            <a:ext cx="2743200"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sz="1800" b="1">
                <a:solidFill>
                  <a:srgbClr val="3F3F3F"/>
                </a:solidFill>
                <a:latin typeface="Calibri"/>
                <a:ea typeface="Calibri"/>
                <a:cs typeface="Calibri"/>
                <a:sym typeface="Calibri"/>
              </a:rPr>
              <a:t>ARTE</a:t>
            </a:r>
            <a:endParaRPr sz="1800" b="1">
              <a:solidFill>
                <a:srgbClr val="3F3F3F"/>
              </a:solidFill>
              <a:latin typeface="Calibri"/>
              <a:ea typeface="Calibri"/>
              <a:cs typeface="Calibri"/>
              <a:sym typeface="Calibri"/>
            </a:endParaRPr>
          </a:p>
        </p:txBody>
      </p:sp>
      <p:sp>
        <p:nvSpPr>
          <p:cNvPr id="228" name="Google Shape;228;p14"/>
          <p:cNvSpPr txBox="1"/>
          <p:nvPr/>
        </p:nvSpPr>
        <p:spPr>
          <a:xfrm>
            <a:off x="11555962" y="2956972"/>
            <a:ext cx="2743201"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sz="1800" b="1">
                <a:solidFill>
                  <a:srgbClr val="3F3F3F"/>
                </a:solidFill>
                <a:latin typeface="Calibri"/>
                <a:ea typeface="Calibri"/>
                <a:cs typeface="Calibri"/>
                <a:sym typeface="Calibri"/>
              </a:rPr>
              <a:t>DIFFUSION EN DIRECT</a:t>
            </a:r>
            <a:endParaRPr sz="1800" b="1">
              <a:solidFill>
                <a:srgbClr val="3F3F3F"/>
              </a:solidFill>
              <a:latin typeface="Calibri"/>
              <a:ea typeface="Calibri"/>
              <a:cs typeface="Calibri"/>
              <a:sym typeface="Calibri"/>
            </a:endParaRPr>
          </a:p>
        </p:txBody>
      </p:sp>
      <p:sp>
        <p:nvSpPr>
          <p:cNvPr id="229" name="Google Shape;229;p14"/>
          <p:cNvSpPr txBox="1"/>
          <p:nvPr/>
        </p:nvSpPr>
        <p:spPr>
          <a:xfrm>
            <a:off x="2626810" y="6453731"/>
            <a:ext cx="3124200"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sz="1800" b="1">
                <a:solidFill>
                  <a:srgbClr val="3F3F3F"/>
                </a:solidFill>
                <a:latin typeface="Calibri"/>
                <a:ea typeface="Calibri"/>
                <a:cs typeface="Calibri"/>
                <a:sym typeface="Calibri"/>
              </a:rPr>
              <a:t>PLATEFORMES</a:t>
            </a:r>
            <a:endParaRPr sz="1800" b="1">
              <a:solidFill>
                <a:srgbClr val="3F3F3F"/>
              </a:solidFill>
              <a:latin typeface="Calibri"/>
              <a:ea typeface="Calibri"/>
              <a:cs typeface="Calibri"/>
              <a:sym typeface="Calibri"/>
            </a:endParaRPr>
          </a:p>
        </p:txBody>
      </p:sp>
      <p:sp>
        <p:nvSpPr>
          <p:cNvPr id="230" name="Google Shape;230;p14"/>
          <p:cNvSpPr txBox="1"/>
          <p:nvPr/>
        </p:nvSpPr>
        <p:spPr>
          <a:xfrm>
            <a:off x="2617239" y="2932991"/>
            <a:ext cx="2743200"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sz="1800" b="1">
                <a:solidFill>
                  <a:srgbClr val="3F3F3F"/>
                </a:solidFill>
                <a:latin typeface="Calibri"/>
                <a:ea typeface="Calibri"/>
                <a:cs typeface="Calibri"/>
                <a:sym typeface="Calibri"/>
              </a:rPr>
              <a:t>DIFFUSION</a:t>
            </a:r>
            <a:endParaRPr sz="1800" b="1">
              <a:solidFill>
                <a:srgbClr val="3F3F3F"/>
              </a:solidFill>
              <a:latin typeface="Calibri"/>
              <a:ea typeface="Calibri"/>
              <a:cs typeface="Calibri"/>
              <a:sym typeface="Calibri"/>
            </a:endParaRPr>
          </a:p>
        </p:txBody>
      </p:sp>
      <p:sp>
        <p:nvSpPr>
          <p:cNvPr id="231" name="Google Shape;231;p14"/>
          <p:cNvSpPr txBox="1"/>
          <p:nvPr/>
        </p:nvSpPr>
        <p:spPr>
          <a:xfrm>
            <a:off x="5410200" y="851390"/>
            <a:ext cx="70104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7200" b="1">
                <a:solidFill>
                  <a:srgbClr val="343433"/>
                </a:solidFill>
                <a:latin typeface="Tahoma"/>
                <a:ea typeface="Tahoma"/>
                <a:cs typeface="Tahoma"/>
                <a:sym typeface="Tahoma"/>
              </a:rPr>
              <a:t>Résumé</a:t>
            </a:r>
            <a:endParaRPr sz="1800">
              <a:solidFill>
                <a:schemeClr val="dk1"/>
              </a:solidFill>
              <a:latin typeface="Calibri"/>
              <a:ea typeface="Calibri"/>
              <a:cs typeface="Calibri"/>
              <a:sym typeface="Calibri"/>
            </a:endParaRPr>
          </a:p>
        </p:txBody>
      </p:sp>
      <p:sp>
        <p:nvSpPr>
          <p:cNvPr id="232" name="Google Shape;232;p14"/>
          <p:cNvSpPr txBox="1"/>
          <p:nvPr/>
        </p:nvSpPr>
        <p:spPr>
          <a:xfrm>
            <a:off x="11518634" y="3415079"/>
            <a:ext cx="3997550" cy="1015663"/>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fr-FR" sz="2000">
                <a:solidFill>
                  <a:srgbClr val="000000"/>
                </a:solidFill>
                <a:latin typeface="Calibri"/>
                <a:ea typeface="Calibri"/>
                <a:cs typeface="Calibri"/>
                <a:sym typeface="Calibri"/>
              </a:rPr>
              <a:t>est la diffusion d'un événement sur Internet au fur et à mesure qu'il se produit</a:t>
            </a:r>
            <a:endParaRPr sz="1600">
              <a:solidFill>
                <a:srgbClr val="3F3F3F"/>
              </a:solidFill>
              <a:latin typeface="Calibri"/>
              <a:ea typeface="Calibri"/>
              <a:cs typeface="Calibri"/>
              <a:sym typeface="Calibri"/>
            </a:endParaRPr>
          </a:p>
        </p:txBody>
      </p:sp>
      <p:sp>
        <p:nvSpPr>
          <p:cNvPr id="233" name="Google Shape;233;p14"/>
          <p:cNvSpPr txBox="1"/>
          <p:nvPr/>
        </p:nvSpPr>
        <p:spPr>
          <a:xfrm>
            <a:off x="2362200" y="3457037"/>
            <a:ext cx="4552950" cy="1015663"/>
          </a:xfrm>
          <a:prstGeom prst="rect">
            <a:avLst/>
          </a:prstGeom>
          <a:noFill/>
          <a:ln>
            <a:noFill/>
          </a:ln>
        </p:spPr>
        <p:txBody>
          <a:bodyPr spcFirstLastPara="1" wrap="square" lIns="91425" tIns="45700" rIns="91425" bIns="45700" anchor="ctr" anchorCtr="0">
            <a:spAutoFit/>
          </a:bodyPr>
          <a:lstStyle/>
          <a:p>
            <a:pPr marL="0" marR="0" lvl="0" indent="0" algn="just" rtl="0">
              <a:spcBef>
                <a:spcPts val="0"/>
              </a:spcBef>
              <a:spcAft>
                <a:spcPts val="0"/>
              </a:spcAft>
              <a:buNone/>
            </a:pPr>
            <a:r>
              <a:rPr lang="fr-FR" sz="2000">
                <a:solidFill>
                  <a:schemeClr val="dk1"/>
                </a:solidFill>
                <a:latin typeface="Calibri"/>
                <a:ea typeface="Calibri"/>
                <a:cs typeface="Calibri"/>
                <a:sym typeface="Calibri"/>
              </a:rPr>
              <a:t>est la méthode de transmission de données utilisée lorsqu'une personne regarde une vidéo sur Internet.</a:t>
            </a:r>
            <a:endParaRPr sz="2000">
              <a:solidFill>
                <a:srgbClr val="3F3F3F"/>
              </a:solidFill>
              <a:latin typeface="Calibri"/>
              <a:ea typeface="Calibri"/>
              <a:cs typeface="Calibri"/>
              <a:sym typeface="Calibri"/>
            </a:endParaRPr>
          </a:p>
        </p:txBody>
      </p:sp>
      <p:sp>
        <p:nvSpPr>
          <p:cNvPr id="234" name="Google Shape;234;p14"/>
          <p:cNvSpPr txBox="1"/>
          <p:nvPr/>
        </p:nvSpPr>
        <p:spPr>
          <a:xfrm>
            <a:off x="3581400" y="7147291"/>
            <a:ext cx="2838172" cy="163121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fr-FR" sz="2000">
                <a:solidFill>
                  <a:schemeClr val="dk1"/>
                </a:solidFill>
                <a:latin typeface="Calibri"/>
                <a:ea typeface="Calibri"/>
                <a:cs typeface="Calibri"/>
                <a:sym typeface="Calibri"/>
              </a:rPr>
              <a:t>Internet offre une multitude de possibilités, même gratuites, qui peuvent intéresser les personnes âgées.</a:t>
            </a:r>
            <a:endParaRPr sz="1600">
              <a:solidFill>
                <a:srgbClr val="3F3F3F"/>
              </a:solidFill>
              <a:latin typeface="Calibri"/>
              <a:ea typeface="Calibri"/>
              <a:cs typeface="Calibri"/>
              <a:sym typeface="Calibri"/>
            </a:endParaRPr>
          </a:p>
        </p:txBody>
      </p:sp>
      <p:sp>
        <p:nvSpPr>
          <p:cNvPr id="235" name="Google Shape;235;p14"/>
          <p:cNvSpPr txBox="1"/>
          <p:nvPr/>
        </p:nvSpPr>
        <p:spPr>
          <a:xfrm>
            <a:off x="11861899" y="6938645"/>
            <a:ext cx="4691355"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a:solidFill>
                  <a:srgbClr val="000000"/>
                </a:solidFill>
                <a:latin typeface="Calibri"/>
                <a:ea typeface="Calibri"/>
                <a:cs typeface="Calibri"/>
                <a:sym typeface="Calibri"/>
              </a:rPr>
              <a:t>est une chaîne de télévision franco-allemande, créée en 1992 dans le but de promouvoir l'unité et la compréhension entre les Européens</a:t>
            </a:r>
            <a:endParaRPr sz="2000">
              <a:solidFill>
                <a:schemeClr val="dk1"/>
              </a:solidFill>
              <a:latin typeface="Calibri"/>
              <a:ea typeface="Calibri"/>
              <a:cs typeface="Calibri"/>
              <a:sym typeface="Calibri"/>
            </a:endParaRPr>
          </a:p>
        </p:txBody>
      </p:sp>
      <p:sp>
        <p:nvSpPr>
          <p:cNvPr id="15"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535937"/>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1200" dirty="0">
                <a:solidFill>
                  <a:srgbClr val="000000"/>
                </a:solidFill>
                <a:ea typeface="Arial"/>
                <a:cs typeface="Arial"/>
              </a:rPr>
              <a:t>Avec le soutien du programme Erasmus+ de l'Union Européenne. Ce document et son contenu n'engagent que leurs auteurs et la Commission ne peut être tenue responsable de l'usage qui pourrait être fait des informations qu'il contient.</a:t>
            </a:r>
            <a:endParaRPr lang="fr-FR" sz="1100" dirty="0">
              <a:solidFill>
                <a:schemeClr val="dk1"/>
              </a:solidFill>
              <a:latin typeface="Calibri"/>
              <a:ea typeface="Calibri"/>
              <a:cs typeface="Calibri"/>
              <a:sym typeface="Calibri"/>
            </a:endParaRPr>
          </a:p>
        </p:txBody>
      </p:sp>
      <p:pic>
        <p:nvPicPr>
          <p:cNvPr id="16"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51" y="9605562"/>
            <a:ext cx="866849" cy="576706"/>
          </a:xfrm>
          <a:prstGeom prst="rect">
            <a:avLst/>
          </a:prstGeom>
        </p:spPr>
      </p:pic>
      <p:pic>
        <p:nvPicPr>
          <p:cNvPr id="17" name="Immagine 1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7431" y="9686803"/>
            <a:ext cx="1453337" cy="495465"/>
          </a:xfrm>
          <a:prstGeom prst="rect">
            <a:avLst/>
          </a:prstGeom>
          <a:noFill/>
        </p:spPr>
      </p:pic>
      <p:sp>
        <p:nvSpPr>
          <p:cNvPr id="18" name="CasellaDiTesto 22"/>
          <p:cNvSpPr txBox="1"/>
          <p:nvPr/>
        </p:nvSpPr>
        <p:spPr>
          <a:xfrm>
            <a:off x="10181331" y="9535937"/>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5"/>
          <p:cNvSpPr txBox="1"/>
          <p:nvPr/>
        </p:nvSpPr>
        <p:spPr>
          <a:xfrm>
            <a:off x="3428999" y="1046511"/>
            <a:ext cx="9372601" cy="3964547"/>
          </a:xfrm>
          <a:prstGeom prst="rect">
            <a:avLst/>
          </a:prstGeom>
          <a:noFill/>
          <a:ln>
            <a:noFill/>
          </a:ln>
        </p:spPr>
        <p:txBody>
          <a:bodyPr spcFirstLastPara="1" wrap="square" lIns="0" tIns="12050" rIns="0" bIns="0" anchor="t" anchorCtr="0">
            <a:spAutoFit/>
          </a:bodyPr>
          <a:lstStyle/>
          <a:p>
            <a:pPr marL="0" marR="0" lvl="0" indent="0" algn="ctr" rtl="0">
              <a:spcBef>
                <a:spcPts val="0"/>
              </a:spcBef>
              <a:spcAft>
                <a:spcPts val="0"/>
              </a:spcAft>
              <a:buNone/>
            </a:pPr>
            <a:endParaRPr sz="4000">
              <a:solidFill>
                <a:schemeClr val="dk1"/>
              </a:solidFill>
              <a:latin typeface="Calibri"/>
              <a:ea typeface="Calibri"/>
              <a:cs typeface="Calibri"/>
              <a:sym typeface="Calibri"/>
            </a:endParaRPr>
          </a:p>
          <a:p>
            <a:pPr marL="0" marR="0" lvl="0" indent="0" algn="ctr" rtl="0">
              <a:spcBef>
                <a:spcPts val="0"/>
              </a:spcBef>
              <a:spcAft>
                <a:spcPts val="0"/>
              </a:spcAft>
              <a:buNone/>
            </a:pPr>
            <a:endParaRPr sz="7200" b="1">
              <a:solidFill>
                <a:srgbClr val="343433"/>
              </a:solidFill>
              <a:latin typeface="Tahoma"/>
              <a:ea typeface="Tahoma"/>
              <a:cs typeface="Tahoma"/>
              <a:sym typeface="Tahoma"/>
            </a:endParaRPr>
          </a:p>
          <a:p>
            <a:pPr marL="0" marR="0" lvl="0" indent="0" algn="l" rtl="0">
              <a:spcBef>
                <a:spcPts val="0"/>
              </a:spcBef>
              <a:spcAft>
                <a:spcPts val="0"/>
              </a:spcAft>
              <a:buNone/>
            </a:pPr>
            <a:endParaRPr sz="7200">
              <a:solidFill>
                <a:schemeClr val="dk1"/>
              </a:solidFill>
              <a:latin typeface="Calibri"/>
              <a:ea typeface="Calibri"/>
              <a:cs typeface="Calibri"/>
              <a:sym typeface="Calibri"/>
            </a:endParaRPr>
          </a:p>
          <a:p>
            <a:pPr marL="12700" marR="0" lvl="0" indent="0" algn="l" rtl="0">
              <a:lnSpc>
                <a:spcPct val="100000"/>
              </a:lnSpc>
              <a:spcBef>
                <a:spcPts val="95"/>
              </a:spcBef>
              <a:spcAft>
                <a:spcPts val="0"/>
              </a:spcAft>
              <a:buNone/>
            </a:pPr>
            <a:endParaRPr sz="7200" b="1">
              <a:solidFill>
                <a:srgbClr val="343433"/>
              </a:solidFill>
              <a:latin typeface="Tahoma"/>
              <a:ea typeface="Tahoma"/>
              <a:cs typeface="Tahoma"/>
              <a:sym typeface="Tahoma"/>
            </a:endParaRPr>
          </a:p>
        </p:txBody>
      </p:sp>
      <p:pic>
        <p:nvPicPr>
          <p:cNvPr id="242" name="Google Shape;242;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423261" y="1056655"/>
            <a:ext cx="1838324" cy="1066799"/>
          </a:xfrm>
          <a:prstGeom prst="rect">
            <a:avLst/>
          </a:prstGeom>
          <a:noFill/>
          <a:ln>
            <a:noFill/>
          </a:ln>
        </p:spPr>
      </p:pic>
      <p:pic>
        <p:nvPicPr>
          <p:cNvPr id="244" name="Google Shape;244;p1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90600" y="2628900"/>
            <a:ext cx="3747303" cy="3058642"/>
          </a:xfrm>
          <a:prstGeom prst="rect">
            <a:avLst/>
          </a:prstGeom>
          <a:noFill/>
          <a:ln>
            <a:noFill/>
          </a:ln>
        </p:spPr>
      </p:pic>
      <p:pic>
        <p:nvPicPr>
          <p:cNvPr id="245" name="Google Shape;245;p1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428999" y="6058892"/>
            <a:ext cx="4724400" cy="3149600"/>
          </a:xfrm>
          <a:prstGeom prst="rect">
            <a:avLst/>
          </a:prstGeom>
          <a:noFill/>
          <a:ln>
            <a:noFill/>
          </a:ln>
        </p:spPr>
      </p:pic>
      <p:pic>
        <p:nvPicPr>
          <p:cNvPr id="246" name="Google Shape;246;p1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781800" y="2239711"/>
            <a:ext cx="4309347" cy="2872584"/>
          </a:xfrm>
          <a:prstGeom prst="rect">
            <a:avLst/>
          </a:prstGeom>
          <a:noFill/>
          <a:ln>
            <a:noFill/>
          </a:ln>
        </p:spPr>
      </p:pic>
      <p:pic>
        <p:nvPicPr>
          <p:cNvPr id="247" name="Google Shape;247;p1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1937310" y="4557005"/>
            <a:ext cx="4752676" cy="3253496"/>
          </a:xfrm>
          <a:prstGeom prst="rect">
            <a:avLst/>
          </a:prstGeom>
          <a:noFill/>
          <a:ln>
            <a:noFill/>
          </a:ln>
        </p:spPr>
      </p:pic>
      <p:sp>
        <p:nvSpPr>
          <p:cNvPr id="10"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535937"/>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1200" dirty="0">
                <a:solidFill>
                  <a:srgbClr val="000000"/>
                </a:solidFill>
                <a:ea typeface="Arial"/>
                <a:cs typeface="Arial"/>
              </a:rPr>
              <a:t>Avec le soutien du programme Erasmus+ de l'Union Européenne. Ce document et son contenu n'engagent que leurs auteurs et la Commission ne peut être tenue responsable de l'usage qui pourrait être fait des informations qu'il contient.</a:t>
            </a:r>
            <a:endParaRPr lang="fr-FR" sz="1100" dirty="0">
              <a:solidFill>
                <a:schemeClr val="dk1"/>
              </a:solidFill>
              <a:latin typeface="Calibri"/>
              <a:ea typeface="Calibri"/>
              <a:cs typeface="Calibri"/>
              <a:sym typeface="Calibri"/>
            </a:endParaRPr>
          </a:p>
        </p:txBody>
      </p:sp>
      <p:pic>
        <p:nvPicPr>
          <p:cNvPr id="11"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1851" y="9605562"/>
            <a:ext cx="866849" cy="576706"/>
          </a:xfrm>
          <a:prstGeom prst="rect">
            <a:avLst/>
          </a:prstGeom>
        </p:spPr>
      </p:pic>
      <p:pic>
        <p:nvPicPr>
          <p:cNvPr id="12" name="Immagine 1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97431" y="9686803"/>
            <a:ext cx="1453337" cy="495465"/>
          </a:xfrm>
          <a:prstGeom prst="rect">
            <a:avLst/>
          </a:prstGeom>
          <a:noFill/>
        </p:spPr>
      </p:pic>
      <p:sp>
        <p:nvSpPr>
          <p:cNvPr id="13" name="CasellaDiTesto 22"/>
          <p:cNvSpPr txBox="1"/>
          <p:nvPr/>
        </p:nvSpPr>
        <p:spPr>
          <a:xfrm>
            <a:off x="10181331" y="9535937"/>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6"/>
          <p:cNvSpPr txBox="1">
            <a:spLocks noGrp="1"/>
          </p:cNvSpPr>
          <p:nvPr>
            <p:ph type="title"/>
          </p:nvPr>
        </p:nvSpPr>
        <p:spPr>
          <a:xfrm>
            <a:off x="2843074" y="2520861"/>
            <a:ext cx="15063926" cy="1243289"/>
          </a:xfrm>
          <a:prstGeom prst="rect">
            <a:avLst/>
          </a:prstGeom>
          <a:noFill/>
          <a:ln>
            <a:noFill/>
          </a:ln>
        </p:spPr>
        <p:txBody>
          <a:bodyPr spcFirstLastPara="1" wrap="square" lIns="0" tIns="12050" rIns="0" bIns="0" anchor="t" anchorCtr="0">
            <a:spAutoFit/>
          </a:bodyPr>
          <a:lstStyle/>
          <a:p>
            <a:pPr marL="7780019" lvl="0" indent="0" algn="l" rtl="0">
              <a:lnSpc>
                <a:spcPct val="100000"/>
              </a:lnSpc>
              <a:spcBef>
                <a:spcPts val="0"/>
              </a:spcBef>
              <a:spcAft>
                <a:spcPts val="0"/>
              </a:spcAft>
              <a:buNone/>
            </a:pPr>
            <a:r>
              <a:rPr lang="fr-FR" sz="8000"/>
              <a:t>MERCI!</a:t>
            </a:r>
            <a:endParaRPr sz="8000"/>
          </a:p>
        </p:txBody>
      </p:sp>
      <p:sp>
        <p:nvSpPr>
          <p:cNvPr id="255" name="Google Shape;255;p16"/>
          <p:cNvSpPr txBox="1"/>
          <p:nvPr/>
        </p:nvSpPr>
        <p:spPr>
          <a:xfrm>
            <a:off x="11156975" y="4294036"/>
            <a:ext cx="6019800" cy="2228815"/>
          </a:xfrm>
          <a:prstGeom prst="rect">
            <a:avLst/>
          </a:prstGeom>
          <a:noFill/>
          <a:ln>
            <a:noFill/>
          </a:ln>
        </p:spPr>
        <p:txBody>
          <a:bodyPr spcFirstLastPara="1" wrap="square" lIns="91425" tIns="45700" rIns="91425" bIns="45700" anchor="t" anchorCtr="0">
            <a:spAutoFit/>
          </a:bodyPr>
          <a:lstStyle/>
          <a:p>
            <a:pPr marL="12700" marR="0" lvl="0" indent="0" algn="ctr" rtl="0">
              <a:spcBef>
                <a:spcPts val="0"/>
              </a:spcBef>
              <a:spcAft>
                <a:spcPts val="0"/>
              </a:spcAft>
              <a:buNone/>
            </a:pPr>
            <a:r>
              <a:rPr lang="fr-FR" sz="4600" b="1">
                <a:solidFill>
                  <a:schemeClr val="dk1"/>
                </a:solidFill>
                <a:latin typeface="Tahoma"/>
                <a:ea typeface="Tahoma"/>
                <a:cs typeface="Tahoma"/>
                <a:sym typeface="Tahoma"/>
              </a:rPr>
              <a:t>Cooperativa Fuori dal Sommerso</a:t>
            </a:r>
            <a:endParaRPr sz="4600" b="1">
              <a:solidFill>
                <a:schemeClr val="dk1"/>
              </a:solidFill>
              <a:latin typeface="Tahoma"/>
              <a:ea typeface="Tahoma"/>
              <a:cs typeface="Tahoma"/>
              <a:sym typeface="Tahoma"/>
            </a:endParaRPr>
          </a:p>
          <a:p>
            <a:pPr marL="12700" marR="0" lvl="0" indent="0" algn="l" rtl="0">
              <a:spcBef>
                <a:spcPts val="100"/>
              </a:spcBef>
              <a:spcAft>
                <a:spcPts val="0"/>
              </a:spcAft>
              <a:buNone/>
            </a:pPr>
            <a:endParaRPr sz="4600" b="1">
              <a:solidFill>
                <a:schemeClr val="dk1"/>
              </a:solidFill>
              <a:latin typeface="Tahoma"/>
              <a:ea typeface="Tahoma"/>
              <a:cs typeface="Tahoma"/>
              <a:sym typeface="Tahoma"/>
            </a:endParaRPr>
          </a:p>
        </p:txBody>
      </p:sp>
      <p:pic>
        <p:nvPicPr>
          <p:cNvPr id="256" name="Google Shape;256;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877800" y="6134100"/>
            <a:ext cx="2838153" cy="2838153"/>
          </a:xfrm>
          <a:prstGeom prst="rect">
            <a:avLst/>
          </a:prstGeom>
          <a:noFill/>
          <a:ln>
            <a:noFill/>
          </a:ln>
        </p:spPr>
      </p:pic>
      <p:sp>
        <p:nvSpPr>
          <p:cNvPr id="7"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535937"/>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1200" dirty="0">
                <a:solidFill>
                  <a:srgbClr val="000000"/>
                </a:solidFill>
                <a:ea typeface="Arial"/>
                <a:cs typeface="Arial"/>
              </a:rPr>
              <a:t>Avec le soutien du programme Erasmus+ de l'Union Européenne. Ce document et son contenu n'engagent que leurs auteurs et la Commission ne peut être tenue responsable de l'usage qui pourrait être fait des informations qu'il contient.</a:t>
            </a:r>
            <a:endParaRPr lang="fr-FR" sz="1100" dirty="0">
              <a:solidFill>
                <a:schemeClr val="dk1"/>
              </a:solidFill>
              <a:latin typeface="Calibri"/>
              <a:ea typeface="Calibri"/>
              <a:cs typeface="Calibri"/>
              <a:sym typeface="Calibri"/>
            </a:endParaRPr>
          </a:p>
        </p:txBody>
      </p:sp>
      <p:pic>
        <p:nvPicPr>
          <p:cNvPr id="8"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851" y="9605562"/>
            <a:ext cx="866849" cy="576706"/>
          </a:xfrm>
          <a:prstGeom prst="rect">
            <a:avLst/>
          </a:prstGeom>
        </p:spPr>
      </p:pic>
      <p:pic>
        <p:nvPicPr>
          <p:cNvPr id="9" name="Immagin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7431" y="9686803"/>
            <a:ext cx="1453337" cy="495465"/>
          </a:xfrm>
          <a:prstGeom prst="rect">
            <a:avLst/>
          </a:prstGeom>
          <a:noFill/>
        </p:spPr>
      </p:pic>
      <p:sp>
        <p:nvSpPr>
          <p:cNvPr id="10" name="CasellaDiTesto 22"/>
          <p:cNvSpPr txBox="1"/>
          <p:nvPr/>
        </p:nvSpPr>
        <p:spPr>
          <a:xfrm>
            <a:off x="10181331" y="9535937"/>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2"/>
          <p:cNvSpPr txBox="1"/>
          <p:nvPr/>
        </p:nvSpPr>
        <p:spPr>
          <a:xfrm>
            <a:off x="1016000" y="2734122"/>
            <a:ext cx="12090400" cy="443711"/>
          </a:xfrm>
          <a:prstGeom prst="rect">
            <a:avLst/>
          </a:prstGeom>
          <a:noFill/>
          <a:ln>
            <a:noFill/>
          </a:ln>
        </p:spPr>
        <p:txBody>
          <a:bodyPr spcFirstLastPara="1" wrap="square" lIns="0" tIns="12700" rIns="0" bIns="0" anchor="t" anchorCtr="0">
            <a:spAutoFit/>
          </a:bodyPr>
          <a:lstStyle/>
          <a:p>
            <a:pPr marL="0" marR="0" lvl="0" indent="0" algn="just" rtl="0">
              <a:spcBef>
                <a:spcPts val="0"/>
              </a:spcBef>
              <a:spcAft>
                <a:spcPts val="0"/>
              </a:spcAft>
              <a:buNone/>
            </a:pPr>
            <a:r>
              <a:rPr lang="fr-FR" sz="2800" b="1">
                <a:solidFill>
                  <a:schemeClr val="dk1"/>
                </a:solidFill>
                <a:latin typeface="Calibri"/>
                <a:ea typeface="Calibri"/>
                <a:cs typeface="Calibri"/>
                <a:sym typeface="Calibri"/>
              </a:rPr>
              <a:t>A la fin de ce module vous serez capable de :</a:t>
            </a:r>
            <a:endParaRPr sz="2800" b="1">
              <a:solidFill>
                <a:schemeClr val="dk1"/>
              </a:solidFill>
              <a:latin typeface="Calibri"/>
              <a:ea typeface="Calibri"/>
              <a:cs typeface="Calibri"/>
              <a:sym typeface="Calibri"/>
            </a:endParaRPr>
          </a:p>
        </p:txBody>
      </p:sp>
      <p:sp>
        <p:nvSpPr>
          <p:cNvPr id="60" name="Google Shape;60;p2"/>
          <p:cNvSpPr txBox="1"/>
          <p:nvPr/>
        </p:nvSpPr>
        <p:spPr>
          <a:xfrm>
            <a:off x="1016000" y="972671"/>
            <a:ext cx="10871200" cy="1120178"/>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fr-FR" sz="7200" b="1">
                <a:solidFill>
                  <a:srgbClr val="343433"/>
                </a:solidFill>
                <a:latin typeface="Tahoma"/>
                <a:ea typeface="Tahoma"/>
                <a:cs typeface="Tahoma"/>
                <a:sym typeface="Tahoma"/>
              </a:rPr>
              <a:t>1. Objectifs et buts</a:t>
            </a:r>
            <a:endParaRPr sz="7200">
              <a:solidFill>
                <a:schemeClr val="dk1"/>
              </a:solidFill>
              <a:latin typeface="Tahoma"/>
              <a:ea typeface="Tahoma"/>
              <a:cs typeface="Tahoma"/>
              <a:sym typeface="Tahoma"/>
            </a:endParaRPr>
          </a:p>
        </p:txBody>
      </p:sp>
      <p:pic>
        <p:nvPicPr>
          <p:cNvPr id="61" name="Google Shape;61;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423261" y="1046746"/>
            <a:ext cx="1838324" cy="1066799"/>
          </a:xfrm>
          <a:prstGeom prst="rect">
            <a:avLst/>
          </a:prstGeom>
          <a:noFill/>
          <a:ln>
            <a:noFill/>
          </a:ln>
        </p:spPr>
      </p:pic>
      <p:grpSp>
        <p:nvGrpSpPr>
          <p:cNvPr id="63" name="Google Shape;63;p2"/>
          <p:cNvGrpSpPr/>
          <p:nvPr/>
        </p:nvGrpSpPr>
        <p:grpSpPr>
          <a:xfrm>
            <a:off x="1246882" y="4047412"/>
            <a:ext cx="6186103" cy="790507"/>
            <a:chOff x="4834470" y="1482096"/>
            <a:chExt cx="6186103" cy="790507"/>
          </a:xfrm>
        </p:grpSpPr>
        <p:grpSp>
          <p:nvGrpSpPr>
            <p:cNvPr id="64" name="Google Shape;64;p2"/>
            <p:cNvGrpSpPr/>
            <p:nvPr/>
          </p:nvGrpSpPr>
          <p:grpSpPr>
            <a:xfrm>
              <a:off x="5895648" y="1482096"/>
              <a:ext cx="5124925" cy="615553"/>
              <a:chOff x="6420994" y="1411926"/>
              <a:chExt cx="5124925" cy="615553"/>
            </a:xfrm>
          </p:grpSpPr>
          <p:sp>
            <p:nvSpPr>
              <p:cNvPr id="65" name="Google Shape;65;p2"/>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
            <p:nvSpPr>
              <p:cNvPr id="66" name="Google Shape;66;p2"/>
              <p:cNvSpPr txBox="1"/>
              <p:nvPr/>
            </p:nvSpPr>
            <p:spPr>
              <a:xfrm>
                <a:off x="6420994" y="1411926"/>
                <a:ext cx="5124925" cy="369332"/>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grpSp>
        <p:sp>
          <p:nvSpPr>
            <p:cNvPr id="67" name="Google Shape;67;p2"/>
            <p:cNvSpPr/>
            <p:nvPr/>
          </p:nvSpPr>
          <p:spPr>
            <a:xfrm>
              <a:off x="4834470" y="1491808"/>
              <a:ext cx="780795" cy="780795"/>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68;p2"/>
          <p:cNvGrpSpPr/>
          <p:nvPr/>
        </p:nvGrpSpPr>
        <p:grpSpPr>
          <a:xfrm>
            <a:off x="1286004" y="5327980"/>
            <a:ext cx="6186103" cy="790507"/>
            <a:chOff x="4834470" y="1482096"/>
            <a:chExt cx="6186103" cy="790507"/>
          </a:xfrm>
        </p:grpSpPr>
        <p:grpSp>
          <p:nvGrpSpPr>
            <p:cNvPr id="69" name="Google Shape;69;p2"/>
            <p:cNvGrpSpPr/>
            <p:nvPr/>
          </p:nvGrpSpPr>
          <p:grpSpPr>
            <a:xfrm>
              <a:off x="5895648" y="1482096"/>
              <a:ext cx="5124925" cy="615553"/>
              <a:chOff x="6420994" y="1411926"/>
              <a:chExt cx="5124925" cy="615553"/>
            </a:xfrm>
          </p:grpSpPr>
          <p:sp>
            <p:nvSpPr>
              <p:cNvPr id="70" name="Google Shape;70;p2"/>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1" name="Google Shape;71;p2"/>
              <p:cNvSpPr txBox="1"/>
              <p:nvPr/>
            </p:nvSpPr>
            <p:spPr>
              <a:xfrm>
                <a:off x="6420994" y="1411926"/>
                <a:ext cx="5124925" cy="369332"/>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grpSp>
        <p:sp>
          <p:nvSpPr>
            <p:cNvPr id="72" name="Google Shape;72;p2"/>
            <p:cNvSpPr/>
            <p:nvPr/>
          </p:nvSpPr>
          <p:spPr>
            <a:xfrm>
              <a:off x="4834470" y="1491808"/>
              <a:ext cx="780795" cy="780795"/>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Arial"/>
                <a:buNone/>
              </a:pPr>
              <a:endParaRPr sz="1800">
                <a:solidFill>
                  <a:schemeClr val="dk1"/>
                </a:solidFill>
                <a:latin typeface="Calibri"/>
                <a:ea typeface="Calibri"/>
                <a:cs typeface="Calibri"/>
                <a:sym typeface="Calibri"/>
              </a:endParaRPr>
            </a:p>
          </p:txBody>
        </p:sp>
      </p:grpSp>
      <p:grpSp>
        <p:nvGrpSpPr>
          <p:cNvPr id="73" name="Google Shape;73;p2"/>
          <p:cNvGrpSpPr/>
          <p:nvPr/>
        </p:nvGrpSpPr>
        <p:grpSpPr>
          <a:xfrm>
            <a:off x="1262597" y="6667119"/>
            <a:ext cx="6186103" cy="790507"/>
            <a:chOff x="4834470" y="1482096"/>
            <a:chExt cx="6186103" cy="790507"/>
          </a:xfrm>
        </p:grpSpPr>
        <p:grpSp>
          <p:nvGrpSpPr>
            <p:cNvPr id="74" name="Google Shape;74;p2"/>
            <p:cNvGrpSpPr/>
            <p:nvPr/>
          </p:nvGrpSpPr>
          <p:grpSpPr>
            <a:xfrm>
              <a:off x="5895648" y="1482096"/>
              <a:ext cx="5124925" cy="615553"/>
              <a:chOff x="6420994" y="1411926"/>
              <a:chExt cx="5124925" cy="615553"/>
            </a:xfrm>
          </p:grpSpPr>
          <p:sp>
            <p:nvSpPr>
              <p:cNvPr id="75" name="Google Shape;75;p2"/>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
            <p:nvSpPr>
              <p:cNvPr id="76" name="Google Shape;76;p2"/>
              <p:cNvSpPr txBox="1"/>
              <p:nvPr/>
            </p:nvSpPr>
            <p:spPr>
              <a:xfrm>
                <a:off x="6420994" y="1411926"/>
                <a:ext cx="5124925" cy="369332"/>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grpSp>
        <p:sp>
          <p:nvSpPr>
            <p:cNvPr id="77" name="Google Shape;77;p2"/>
            <p:cNvSpPr/>
            <p:nvPr/>
          </p:nvSpPr>
          <p:spPr>
            <a:xfrm>
              <a:off x="4834470" y="1491808"/>
              <a:ext cx="780795" cy="780795"/>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78" name="Google Shape;78;p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049000" y="4281474"/>
            <a:ext cx="6832876" cy="3904678"/>
          </a:xfrm>
          <a:prstGeom prst="rect">
            <a:avLst/>
          </a:prstGeom>
          <a:noFill/>
          <a:ln>
            <a:noFill/>
          </a:ln>
        </p:spPr>
      </p:pic>
      <p:sp>
        <p:nvSpPr>
          <p:cNvPr id="79" name="Google Shape;79;p2"/>
          <p:cNvSpPr txBox="1"/>
          <p:nvPr/>
        </p:nvSpPr>
        <p:spPr>
          <a:xfrm>
            <a:off x="2244557" y="4180382"/>
            <a:ext cx="9144000" cy="423065"/>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fr-FR" sz="2000" b="1">
                <a:solidFill>
                  <a:schemeClr val="dk1"/>
                </a:solidFill>
                <a:latin typeface="Calibri"/>
                <a:ea typeface="Calibri"/>
                <a:cs typeface="Calibri"/>
                <a:sym typeface="Calibri"/>
              </a:rPr>
              <a:t>Comprendre ce qu'est le « streaming » et comment cela fonctionne ;</a:t>
            </a:r>
            <a:endParaRPr sz="2000">
              <a:solidFill>
                <a:schemeClr val="dk1"/>
              </a:solidFill>
              <a:latin typeface="Calibri"/>
              <a:ea typeface="Calibri"/>
              <a:cs typeface="Calibri"/>
              <a:sym typeface="Calibri"/>
            </a:endParaRPr>
          </a:p>
        </p:txBody>
      </p:sp>
      <p:sp>
        <p:nvSpPr>
          <p:cNvPr id="80" name="Google Shape;80;p2"/>
          <p:cNvSpPr txBox="1"/>
          <p:nvPr/>
        </p:nvSpPr>
        <p:spPr>
          <a:xfrm>
            <a:off x="2317428" y="5512646"/>
            <a:ext cx="91440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fr-FR" sz="2000" b="1">
                <a:solidFill>
                  <a:schemeClr val="dk1"/>
                </a:solidFill>
                <a:latin typeface="Calibri"/>
                <a:ea typeface="Calibri"/>
                <a:cs typeface="Calibri"/>
                <a:sym typeface="Calibri"/>
              </a:rPr>
              <a:t>Percevoir  la différence entre le streaming et le streaming en direct ;</a:t>
            </a:r>
            <a:endParaRPr sz="1800" b="1">
              <a:solidFill>
                <a:schemeClr val="dk1"/>
              </a:solidFill>
              <a:latin typeface="Calibri"/>
              <a:ea typeface="Calibri"/>
              <a:cs typeface="Calibri"/>
              <a:sym typeface="Calibri"/>
            </a:endParaRPr>
          </a:p>
        </p:txBody>
      </p:sp>
      <p:sp>
        <p:nvSpPr>
          <p:cNvPr id="81" name="Google Shape;81;p2"/>
          <p:cNvSpPr txBox="1"/>
          <p:nvPr/>
        </p:nvSpPr>
        <p:spPr>
          <a:xfrm>
            <a:off x="2352262" y="6708141"/>
            <a:ext cx="9144000" cy="779444"/>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fr-FR" sz="2000" b="1">
                <a:solidFill>
                  <a:schemeClr val="dk1"/>
                </a:solidFill>
                <a:latin typeface="Calibri"/>
                <a:ea typeface="Calibri"/>
                <a:cs typeface="Calibri"/>
                <a:sym typeface="Calibri"/>
              </a:rPr>
              <a:t>Connaître les principales plateformes de streaming et les opportunités qu'elles offrent pour profiter de différents contenus culturels ;</a:t>
            </a:r>
            <a:endParaRPr sz="2000" b="1">
              <a:solidFill>
                <a:schemeClr val="dk1"/>
              </a:solidFill>
              <a:latin typeface="Calibri"/>
              <a:ea typeface="Calibri"/>
              <a:cs typeface="Calibri"/>
              <a:sym typeface="Calibri"/>
            </a:endParaRPr>
          </a:p>
        </p:txBody>
      </p:sp>
      <p:sp>
        <p:nvSpPr>
          <p:cNvPr id="82" name="Google Shape;82;p2"/>
          <p:cNvSpPr txBox="1"/>
          <p:nvPr/>
        </p:nvSpPr>
        <p:spPr>
          <a:xfrm>
            <a:off x="2317425" y="8121009"/>
            <a:ext cx="91440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b="1">
                <a:solidFill>
                  <a:schemeClr val="dk1"/>
                </a:solidFill>
                <a:latin typeface="Calibri"/>
                <a:ea typeface="Calibri"/>
                <a:cs typeface="Calibri"/>
                <a:sym typeface="Calibri"/>
              </a:rPr>
              <a:t>Connaître un cas particulier de plateforme de streaming proposant des programmes de haute qualité, gratuits et disponibles en 6 langues différentes ;</a:t>
            </a:r>
            <a:endParaRPr sz="2000">
              <a:solidFill>
                <a:schemeClr val="dk1"/>
              </a:solidFill>
              <a:latin typeface="Calibri"/>
              <a:ea typeface="Calibri"/>
              <a:cs typeface="Calibri"/>
              <a:sym typeface="Calibri"/>
            </a:endParaRPr>
          </a:p>
        </p:txBody>
      </p:sp>
      <p:sp>
        <p:nvSpPr>
          <p:cNvPr id="84" name="Google Shape;84;p2"/>
          <p:cNvSpPr/>
          <p:nvPr/>
        </p:nvSpPr>
        <p:spPr>
          <a:xfrm>
            <a:off x="1286004" y="8084492"/>
            <a:ext cx="780900" cy="780900"/>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8"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535937"/>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1200" dirty="0">
                <a:solidFill>
                  <a:srgbClr val="000000"/>
                </a:solidFill>
                <a:ea typeface="Arial"/>
                <a:cs typeface="Arial"/>
              </a:rPr>
              <a:t>Avec le soutien du programme Erasmus+ de l'Union Européenne. Ce document et son contenu n'engagent que leurs auteurs et la Commission ne peut être tenue responsable de l'usage qui pourrait être fait des informations qu'il contient.</a:t>
            </a:r>
            <a:endParaRPr lang="fr-FR" sz="1100" dirty="0">
              <a:solidFill>
                <a:schemeClr val="dk1"/>
              </a:solidFill>
              <a:latin typeface="Calibri"/>
              <a:ea typeface="Calibri"/>
              <a:cs typeface="Calibri"/>
              <a:sym typeface="Calibri"/>
            </a:endParaRPr>
          </a:p>
        </p:txBody>
      </p:sp>
      <p:pic>
        <p:nvPicPr>
          <p:cNvPr id="29"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51" y="9605562"/>
            <a:ext cx="866849" cy="576706"/>
          </a:xfrm>
          <a:prstGeom prst="rect">
            <a:avLst/>
          </a:prstGeom>
        </p:spPr>
      </p:pic>
      <p:pic>
        <p:nvPicPr>
          <p:cNvPr id="30" name="Immagine 2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7431" y="9686803"/>
            <a:ext cx="1453337" cy="495465"/>
          </a:xfrm>
          <a:prstGeom prst="rect">
            <a:avLst/>
          </a:prstGeom>
          <a:noFill/>
        </p:spPr>
      </p:pic>
      <p:sp>
        <p:nvSpPr>
          <p:cNvPr id="31" name="CasellaDiTesto 22"/>
          <p:cNvSpPr txBox="1"/>
          <p:nvPr/>
        </p:nvSpPr>
        <p:spPr>
          <a:xfrm>
            <a:off x="10181331" y="9535937"/>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
          <p:cNvSpPr txBox="1"/>
          <p:nvPr/>
        </p:nvSpPr>
        <p:spPr>
          <a:xfrm>
            <a:off x="425386" y="952500"/>
            <a:ext cx="13976414" cy="2610330"/>
          </a:xfrm>
          <a:prstGeom prst="rect">
            <a:avLst/>
          </a:prstGeom>
          <a:noFill/>
          <a:ln>
            <a:noFill/>
          </a:ln>
        </p:spPr>
        <p:txBody>
          <a:bodyPr spcFirstLastPara="1" wrap="square" lIns="0" tIns="12050" rIns="0" bIns="0" anchor="t" anchorCtr="0">
            <a:spAutoFit/>
          </a:bodyPr>
          <a:lstStyle/>
          <a:p>
            <a:pPr marL="0" marR="0" lvl="0" indent="0" algn="l" rtl="0">
              <a:spcBef>
                <a:spcPts val="0"/>
              </a:spcBef>
              <a:spcAft>
                <a:spcPts val="0"/>
              </a:spcAft>
              <a:buNone/>
            </a:pPr>
            <a:r>
              <a:rPr lang="fr-FR" sz="7200" b="1">
                <a:solidFill>
                  <a:srgbClr val="343433"/>
                </a:solidFill>
                <a:latin typeface="Tahoma"/>
                <a:ea typeface="Tahoma"/>
                <a:cs typeface="Tahoma"/>
                <a:sym typeface="Tahoma"/>
              </a:rPr>
              <a:t>2.</a:t>
            </a:r>
            <a:r>
              <a:rPr lang="fr-FR" sz="1800">
                <a:solidFill>
                  <a:schemeClr val="dk1"/>
                </a:solidFill>
                <a:latin typeface="Calibri"/>
                <a:ea typeface="Calibri"/>
                <a:cs typeface="Calibri"/>
                <a:sym typeface="Calibri"/>
              </a:rPr>
              <a:t> </a:t>
            </a:r>
            <a:r>
              <a:rPr lang="fr-FR" sz="7200" b="1">
                <a:solidFill>
                  <a:srgbClr val="343433"/>
                </a:solidFill>
                <a:latin typeface="Tahoma"/>
                <a:ea typeface="Tahoma"/>
                <a:cs typeface="Tahoma"/>
                <a:sym typeface="Tahoma"/>
              </a:rPr>
              <a:t>Qu'est-ce qu'un streaming</a:t>
            </a:r>
            <a:endParaRPr sz="7200" b="1">
              <a:solidFill>
                <a:srgbClr val="343433"/>
              </a:solidFill>
              <a:latin typeface="Tahoma"/>
              <a:ea typeface="Tahoma"/>
              <a:cs typeface="Tahoma"/>
              <a:sym typeface="Tahoma"/>
            </a:endParaRPr>
          </a:p>
          <a:p>
            <a:pPr marL="0" marR="0" lvl="0" indent="0" algn="l" rtl="0">
              <a:spcBef>
                <a:spcPts val="0"/>
              </a:spcBef>
              <a:spcAft>
                <a:spcPts val="0"/>
              </a:spcAft>
              <a:buNone/>
            </a:pPr>
            <a:endParaRPr sz="7200">
              <a:solidFill>
                <a:schemeClr val="dk1"/>
              </a:solidFill>
              <a:latin typeface="Calibri"/>
              <a:ea typeface="Calibri"/>
              <a:cs typeface="Calibri"/>
              <a:sym typeface="Calibri"/>
            </a:endParaRPr>
          </a:p>
          <a:p>
            <a:pPr marL="12700" marR="0" lvl="0" indent="0" algn="l" rtl="0">
              <a:lnSpc>
                <a:spcPct val="100000"/>
              </a:lnSpc>
              <a:spcBef>
                <a:spcPts val="95"/>
              </a:spcBef>
              <a:spcAft>
                <a:spcPts val="0"/>
              </a:spcAft>
              <a:buNone/>
            </a:pPr>
            <a:endParaRPr sz="2400" b="1">
              <a:solidFill>
                <a:srgbClr val="343433"/>
              </a:solidFill>
              <a:latin typeface="Calibri"/>
              <a:ea typeface="Calibri"/>
              <a:cs typeface="Calibri"/>
              <a:sym typeface="Calibri"/>
            </a:endParaRPr>
          </a:p>
        </p:txBody>
      </p:sp>
      <p:pic>
        <p:nvPicPr>
          <p:cNvPr id="90" name="Google Shape;90;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sp>
        <p:nvSpPr>
          <p:cNvPr id="92" name="Google Shape;92;p3"/>
          <p:cNvSpPr txBox="1"/>
          <p:nvPr/>
        </p:nvSpPr>
        <p:spPr>
          <a:xfrm>
            <a:off x="1476153" y="3871436"/>
            <a:ext cx="9209314" cy="403187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3200" i="1">
                <a:solidFill>
                  <a:schemeClr val="dk1"/>
                </a:solidFill>
                <a:latin typeface="Calibri"/>
                <a:ea typeface="Calibri"/>
                <a:cs typeface="Calibri"/>
                <a:sym typeface="Calibri"/>
              </a:rPr>
              <a:t>La diffusion en continu est la méthode de transmission de données utilisée lorsqu'une personne regarde une vidéo sur Internet. C'est un moyen de livrer un fichier vidéo petit à petit, souvent à partir d'un emplacement de stockage distant. En transmettant quelques secondes du fichier à la fois sur Internet, les appareils clients n'ont pas besoin de télécharger l'intégralité de la vidéo avant de commencer à la lire.</a:t>
            </a:r>
            <a:endParaRPr sz="3200">
              <a:solidFill>
                <a:schemeClr val="dk1"/>
              </a:solidFill>
              <a:latin typeface="Calibri"/>
              <a:ea typeface="Calibri"/>
              <a:cs typeface="Calibri"/>
              <a:sym typeface="Calibri"/>
            </a:endParaRPr>
          </a:p>
        </p:txBody>
      </p:sp>
      <p:pic>
        <p:nvPicPr>
          <p:cNvPr id="93" name="Google Shape;93;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277600" y="4523687"/>
            <a:ext cx="6600901" cy="4400967"/>
          </a:xfrm>
          <a:prstGeom prst="rect">
            <a:avLst/>
          </a:prstGeom>
          <a:noFill/>
          <a:ln>
            <a:noFill/>
          </a:ln>
        </p:spPr>
      </p:pic>
      <p:sp>
        <p:nvSpPr>
          <p:cNvPr id="8"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535937"/>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1200" dirty="0">
                <a:solidFill>
                  <a:srgbClr val="000000"/>
                </a:solidFill>
                <a:ea typeface="Arial"/>
                <a:cs typeface="Arial"/>
              </a:rPr>
              <a:t>Avec le soutien du programme Erasmus+ de l'Union Européenne. Ce document et son contenu n'engagent que leurs auteurs et la Commission ne peut être tenue responsable de l'usage qui pourrait être fait des informations qu'il contient.</a:t>
            </a:r>
            <a:endParaRPr lang="fr-FR" sz="1100" dirty="0">
              <a:solidFill>
                <a:schemeClr val="dk1"/>
              </a:solidFill>
              <a:latin typeface="Calibri"/>
              <a:ea typeface="Calibri"/>
              <a:cs typeface="Calibri"/>
              <a:sym typeface="Calibri"/>
            </a:endParaRPr>
          </a:p>
        </p:txBody>
      </p:sp>
      <p:pic>
        <p:nvPicPr>
          <p:cNvPr id="9"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51" y="9605562"/>
            <a:ext cx="866849" cy="576706"/>
          </a:xfrm>
          <a:prstGeom prst="rect">
            <a:avLst/>
          </a:prstGeom>
        </p:spPr>
      </p:pic>
      <p:pic>
        <p:nvPicPr>
          <p:cNvPr id="10" name="Immagin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7431" y="9686803"/>
            <a:ext cx="1453337" cy="495465"/>
          </a:xfrm>
          <a:prstGeom prst="rect">
            <a:avLst/>
          </a:prstGeom>
          <a:noFill/>
        </p:spPr>
      </p:pic>
      <p:sp>
        <p:nvSpPr>
          <p:cNvPr id="11" name="CasellaDiTesto 22"/>
          <p:cNvSpPr txBox="1"/>
          <p:nvPr/>
        </p:nvSpPr>
        <p:spPr>
          <a:xfrm>
            <a:off x="10181331" y="9535937"/>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4"/>
          <p:cNvSpPr txBox="1"/>
          <p:nvPr/>
        </p:nvSpPr>
        <p:spPr>
          <a:xfrm>
            <a:off x="944609" y="59183"/>
            <a:ext cx="14890775" cy="2610330"/>
          </a:xfrm>
          <a:prstGeom prst="rect">
            <a:avLst/>
          </a:prstGeom>
          <a:noFill/>
          <a:ln>
            <a:noFill/>
          </a:ln>
        </p:spPr>
        <p:txBody>
          <a:bodyPr spcFirstLastPara="1" wrap="square" lIns="0" tIns="12050" rIns="0" bIns="0" anchor="t" anchorCtr="0">
            <a:spAutoFit/>
          </a:bodyPr>
          <a:lstStyle/>
          <a:p>
            <a:pPr marL="0" marR="0" lvl="0" indent="0" algn="l" rtl="0">
              <a:spcBef>
                <a:spcPts val="0"/>
              </a:spcBef>
              <a:spcAft>
                <a:spcPts val="0"/>
              </a:spcAft>
              <a:buNone/>
            </a:pPr>
            <a:r>
              <a:rPr lang="fr-FR" sz="7200" b="1">
                <a:solidFill>
                  <a:srgbClr val="343433"/>
                </a:solidFill>
                <a:latin typeface="Tahoma"/>
                <a:ea typeface="Tahoma"/>
                <a:cs typeface="Tahoma"/>
                <a:sym typeface="Tahoma"/>
              </a:rPr>
              <a:t>3.</a:t>
            </a:r>
            <a:r>
              <a:rPr lang="fr-FR" sz="1800">
                <a:solidFill>
                  <a:schemeClr val="dk1"/>
                </a:solidFill>
                <a:latin typeface="Calibri"/>
                <a:ea typeface="Calibri"/>
                <a:cs typeface="Calibri"/>
                <a:sym typeface="Calibri"/>
              </a:rPr>
              <a:t> </a:t>
            </a:r>
            <a:r>
              <a:rPr lang="fr-FR" sz="7200" b="1">
                <a:solidFill>
                  <a:srgbClr val="343433"/>
                </a:solidFill>
                <a:latin typeface="Tahoma"/>
                <a:ea typeface="Tahoma"/>
                <a:cs typeface="Tahoma"/>
                <a:sym typeface="Tahoma"/>
              </a:rPr>
              <a:t>Diffusion vs diffusion en direct</a:t>
            </a:r>
            <a:endParaRPr sz="7200" b="1">
              <a:solidFill>
                <a:srgbClr val="343433"/>
              </a:solidFill>
              <a:latin typeface="Tahoma"/>
              <a:ea typeface="Tahoma"/>
              <a:cs typeface="Tahoma"/>
              <a:sym typeface="Tahoma"/>
            </a:endParaRPr>
          </a:p>
          <a:p>
            <a:pPr marL="0" marR="0" lvl="0" indent="0" algn="l" rtl="0">
              <a:spcBef>
                <a:spcPts val="0"/>
              </a:spcBef>
              <a:spcAft>
                <a:spcPts val="0"/>
              </a:spcAft>
              <a:buNone/>
            </a:pPr>
            <a:endParaRPr sz="7200">
              <a:solidFill>
                <a:schemeClr val="dk1"/>
              </a:solidFill>
              <a:latin typeface="Calibri"/>
              <a:ea typeface="Calibri"/>
              <a:cs typeface="Calibri"/>
              <a:sym typeface="Calibri"/>
            </a:endParaRPr>
          </a:p>
          <a:p>
            <a:pPr marL="12700" marR="0" lvl="0" indent="0" algn="l" rtl="0">
              <a:lnSpc>
                <a:spcPct val="100000"/>
              </a:lnSpc>
              <a:spcBef>
                <a:spcPts val="95"/>
              </a:spcBef>
              <a:spcAft>
                <a:spcPts val="0"/>
              </a:spcAft>
              <a:buNone/>
            </a:pPr>
            <a:endParaRPr sz="2400" b="1">
              <a:solidFill>
                <a:srgbClr val="343433"/>
              </a:solidFill>
              <a:latin typeface="Calibri"/>
              <a:ea typeface="Calibri"/>
              <a:cs typeface="Calibri"/>
              <a:sym typeface="Calibri"/>
            </a:endParaRPr>
          </a:p>
        </p:txBody>
      </p:sp>
      <p:pic>
        <p:nvPicPr>
          <p:cNvPr id="100" name="Google Shape;100;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sp>
        <p:nvSpPr>
          <p:cNvPr id="102" name="Google Shape;102;p4"/>
          <p:cNvSpPr txBox="1"/>
          <p:nvPr/>
        </p:nvSpPr>
        <p:spPr>
          <a:xfrm>
            <a:off x="1300436" y="3126961"/>
            <a:ext cx="9209314"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3200" i="1">
                <a:solidFill>
                  <a:schemeClr val="dk1"/>
                </a:solidFill>
                <a:latin typeface="Calibri"/>
                <a:ea typeface="Calibri"/>
                <a:cs typeface="Calibri"/>
                <a:sym typeface="Calibri"/>
              </a:rPr>
              <a:t>Diffusion </a:t>
            </a:r>
            <a:r>
              <a:rPr lang="fr-FR" sz="3200">
                <a:solidFill>
                  <a:schemeClr val="dk1"/>
                </a:solidFill>
                <a:latin typeface="Calibri"/>
                <a:ea typeface="Calibri"/>
                <a:cs typeface="Calibri"/>
                <a:sym typeface="Calibri"/>
              </a:rPr>
              <a:t> </a:t>
            </a:r>
            <a:endParaRPr sz="3200">
              <a:solidFill>
                <a:schemeClr val="dk1"/>
              </a:solidFill>
              <a:latin typeface="Calibri"/>
              <a:ea typeface="Calibri"/>
              <a:cs typeface="Calibri"/>
              <a:sym typeface="Calibri"/>
            </a:endParaRPr>
          </a:p>
        </p:txBody>
      </p:sp>
      <p:grpSp>
        <p:nvGrpSpPr>
          <p:cNvPr id="103" name="Google Shape;103;p4"/>
          <p:cNvGrpSpPr/>
          <p:nvPr/>
        </p:nvGrpSpPr>
        <p:grpSpPr>
          <a:xfrm>
            <a:off x="3907170" y="2845105"/>
            <a:ext cx="10113629" cy="3468395"/>
            <a:chOff x="859170" y="1765605"/>
            <a:chExt cx="10113629" cy="3468395"/>
          </a:xfrm>
        </p:grpSpPr>
        <p:sp>
          <p:nvSpPr>
            <p:cNvPr id="104" name="Google Shape;104;p4"/>
            <p:cNvSpPr/>
            <p:nvPr/>
          </p:nvSpPr>
          <p:spPr>
            <a:xfrm>
              <a:off x="859170" y="1765605"/>
              <a:ext cx="1676400" cy="1676422"/>
            </a:xfrm>
            <a:prstGeom prst="rightArrow">
              <a:avLst>
                <a:gd name="adj1" fmla="val 50000"/>
                <a:gd name="adj2"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8034932" y="2894000"/>
              <a:ext cx="2937867" cy="234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txBox="1"/>
            <p:nvPr/>
          </p:nvSpPr>
          <p:spPr>
            <a:xfrm>
              <a:off x="8034932" y="2894000"/>
              <a:ext cx="2937867" cy="2340000"/>
            </a:xfrm>
            <a:prstGeom prst="rect">
              <a:avLst/>
            </a:prstGeom>
            <a:noFill/>
            <a:ln>
              <a:noFill/>
            </a:ln>
          </p:spPr>
          <p:txBody>
            <a:bodyPr spcFirstLastPara="1" wrap="square" lIns="0" tIns="660400" rIns="0" bIns="660400" anchor="ctr" anchorCtr="0">
              <a:noAutofit/>
            </a:bodyPr>
            <a:lstStyle/>
            <a:p>
              <a:pPr marL="0" marR="0" lvl="0" indent="0" algn="ctr" rtl="0">
                <a:lnSpc>
                  <a:spcPct val="90000"/>
                </a:lnSpc>
                <a:spcBef>
                  <a:spcPts val="0"/>
                </a:spcBef>
                <a:spcAft>
                  <a:spcPts val="0"/>
                </a:spcAft>
                <a:buClr>
                  <a:schemeClr val="dk1"/>
                </a:buClr>
                <a:buSzPts val="6500"/>
                <a:buFont typeface="Calibri"/>
                <a:buNone/>
              </a:pPr>
              <a:r>
                <a:rPr lang="fr-FR" sz="6500">
                  <a:solidFill>
                    <a:schemeClr val="dk1"/>
                  </a:solidFill>
                  <a:latin typeface="Calibri"/>
                  <a:ea typeface="Calibri"/>
                  <a:cs typeface="Calibri"/>
                  <a:sym typeface="Calibri"/>
                </a:rPr>
                <a:t> </a:t>
              </a:r>
              <a:endParaRPr/>
            </a:p>
          </p:txBody>
        </p:sp>
        <p:sp>
          <p:nvSpPr>
            <p:cNvPr id="107" name="Google Shape;107;p4"/>
            <p:cNvSpPr/>
            <p:nvPr/>
          </p:nvSpPr>
          <p:spPr>
            <a:xfrm>
              <a:off x="4509492" y="2894000"/>
              <a:ext cx="2937867" cy="234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txBox="1"/>
            <p:nvPr/>
          </p:nvSpPr>
          <p:spPr>
            <a:xfrm>
              <a:off x="4509492" y="2894000"/>
              <a:ext cx="2937867" cy="2340000"/>
            </a:xfrm>
            <a:prstGeom prst="rect">
              <a:avLst/>
            </a:prstGeom>
            <a:noFill/>
            <a:ln>
              <a:noFill/>
            </a:ln>
          </p:spPr>
          <p:txBody>
            <a:bodyPr spcFirstLastPara="1" wrap="square" lIns="0" tIns="660400" rIns="0" bIns="660400" anchor="ctr" anchorCtr="0">
              <a:noAutofit/>
            </a:bodyPr>
            <a:lstStyle/>
            <a:p>
              <a:pPr marL="0" marR="0" lvl="0" indent="0" algn="ctr" rtl="0">
                <a:lnSpc>
                  <a:spcPct val="90000"/>
                </a:lnSpc>
                <a:spcBef>
                  <a:spcPts val="0"/>
                </a:spcBef>
                <a:spcAft>
                  <a:spcPts val="0"/>
                </a:spcAft>
                <a:buClr>
                  <a:schemeClr val="dk1"/>
                </a:buClr>
                <a:buSzPts val="6500"/>
                <a:buFont typeface="Calibri"/>
                <a:buNone/>
              </a:pPr>
              <a:r>
                <a:rPr lang="fr-FR" sz="6500">
                  <a:solidFill>
                    <a:schemeClr val="dk1"/>
                  </a:solidFill>
                  <a:latin typeface="Calibri"/>
                  <a:ea typeface="Calibri"/>
                  <a:cs typeface="Calibri"/>
                  <a:sym typeface="Calibri"/>
                </a:rPr>
                <a:t>  </a:t>
              </a:r>
              <a:endParaRPr/>
            </a:p>
          </p:txBody>
        </p:sp>
        <p:sp>
          <p:nvSpPr>
            <p:cNvPr id="109" name="Google Shape;109;p4"/>
            <p:cNvSpPr/>
            <p:nvPr/>
          </p:nvSpPr>
          <p:spPr>
            <a:xfrm>
              <a:off x="984051" y="2894000"/>
              <a:ext cx="2937867" cy="234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txBox="1"/>
            <p:nvPr/>
          </p:nvSpPr>
          <p:spPr>
            <a:xfrm>
              <a:off x="984051" y="2894000"/>
              <a:ext cx="2937867" cy="2340000"/>
            </a:xfrm>
            <a:prstGeom prst="rect">
              <a:avLst/>
            </a:prstGeom>
            <a:noFill/>
            <a:ln>
              <a:noFill/>
            </a:ln>
          </p:spPr>
          <p:txBody>
            <a:bodyPr spcFirstLastPara="1" wrap="square" lIns="0" tIns="660400" rIns="0" bIns="660400" anchor="ctr" anchorCtr="0">
              <a:noAutofit/>
            </a:bodyPr>
            <a:lstStyle/>
            <a:p>
              <a:pPr marL="0" marR="0" lvl="0" indent="0" algn="ctr" rtl="0">
                <a:lnSpc>
                  <a:spcPct val="90000"/>
                </a:lnSpc>
                <a:spcBef>
                  <a:spcPts val="0"/>
                </a:spcBef>
                <a:spcAft>
                  <a:spcPts val="0"/>
                </a:spcAft>
                <a:buClr>
                  <a:schemeClr val="dk1"/>
                </a:buClr>
                <a:buSzPts val="6500"/>
                <a:buFont typeface="Calibri"/>
                <a:buNone/>
              </a:pPr>
              <a:r>
                <a:rPr lang="fr-FR" sz="6500">
                  <a:solidFill>
                    <a:schemeClr val="dk1"/>
                  </a:solidFill>
                  <a:latin typeface="Calibri"/>
                  <a:ea typeface="Calibri"/>
                  <a:cs typeface="Calibri"/>
                  <a:sym typeface="Calibri"/>
                </a:rPr>
                <a:t>  </a:t>
              </a:r>
              <a:endParaRPr/>
            </a:p>
          </p:txBody>
        </p:sp>
      </p:grpSp>
      <p:sp>
        <p:nvSpPr>
          <p:cNvPr id="111" name="Google Shape;111;p4"/>
          <p:cNvSpPr txBox="1"/>
          <p:nvPr/>
        </p:nvSpPr>
        <p:spPr>
          <a:xfrm>
            <a:off x="6248400" y="2852317"/>
            <a:ext cx="914400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a:solidFill>
                  <a:srgbClr val="000000"/>
                </a:solidFill>
                <a:latin typeface="Arial Rounded"/>
                <a:ea typeface="Arial Rounded"/>
                <a:cs typeface="Arial Rounded"/>
                <a:sym typeface="Arial Rounded"/>
              </a:rPr>
              <a:t> </a:t>
            </a:r>
            <a:r>
              <a:rPr lang="fr-FR" sz="2400">
                <a:solidFill>
                  <a:srgbClr val="000000"/>
                </a:solidFill>
                <a:latin typeface="Calibri"/>
                <a:ea typeface="Calibri"/>
                <a:cs typeface="Calibri"/>
                <a:sym typeface="Calibri"/>
              </a:rPr>
              <a:t>Est le processus d'envoi ou de réception de données (principalement des fichiers audio et vidéo) sur des réseaux informatiques entre des appareils mobiles via Internet</a:t>
            </a:r>
            <a:endParaRPr sz="2400">
              <a:solidFill>
                <a:schemeClr val="dk1"/>
              </a:solidFill>
              <a:latin typeface="Calibri"/>
              <a:ea typeface="Calibri"/>
              <a:cs typeface="Calibri"/>
              <a:sym typeface="Calibri"/>
            </a:endParaRPr>
          </a:p>
        </p:txBody>
      </p:sp>
      <p:sp>
        <p:nvSpPr>
          <p:cNvPr id="112" name="Google Shape;112;p4"/>
          <p:cNvSpPr txBox="1"/>
          <p:nvPr/>
        </p:nvSpPr>
        <p:spPr>
          <a:xfrm>
            <a:off x="6291943" y="3986380"/>
            <a:ext cx="914400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a:solidFill>
                  <a:srgbClr val="000000"/>
                </a:solidFill>
                <a:latin typeface="Calibri"/>
                <a:ea typeface="Calibri"/>
                <a:cs typeface="Calibri"/>
                <a:sym typeface="Calibri"/>
              </a:rPr>
              <a:t>Le terme "flux" fait référence à la technique de livraison et de réception des médias, plutôt qu'aux médias eux-mêmes</a:t>
            </a:r>
            <a:endParaRPr sz="2400">
              <a:solidFill>
                <a:schemeClr val="dk1"/>
              </a:solidFill>
              <a:latin typeface="Calibri"/>
              <a:ea typeface="Calibri"/>
              <a:cs typeface="Calibri"/>
              <a:sym typeface="Calibri"/>
            </a:endParaRPr>
          </a:p>
        </p:txBody>
      </p:sp>
      <p:sp>
        <p:nvSpPr>
          <p:cNvPr id="113" name="Google Shape;113;p4"/>
          <p:cNvSpPr/>
          <p:nvPr/>
        </p:nvSpPr>
        <p:spPr>
          <a:xfrm>
            <a:off x="3886200" y="5892489"/>
            <a:ext cx="1676400" cy="1676422"/>
          </a:xfrm>
          <a:prstGeom prst="rightArrow">
            <a:avLst>
              <a:gd name="adj1" fmla="val 50000"/>
              <a:gd name="adj2"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txBox="1"/>
          <p:nvPr/>
        </p:nvSpPr>
        <p:spPr>
          <a:xfrm>
            <a:off x="567585" y="6327324"/>
            <a:ext cx="321697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3200" i="1">
                <a:solidFill>
                  <a:schemeClr val="dk1"/>
                </a:solidFill>
                <a:latin typeface="Calibri"/>
                <a:ea typeface="Calibri"/>
                <a:cs typeface="Calibri"/>
                <a:sym typeface="Calibri"/>
              </a:rPr>
              <a:t>Diffusion en direct</a:t>
            </a:r>
            <a:endParaRPr/>
          </a:p>
        </p:txBody>
      </p:sp>
      <p:sp>
        <p:nvSpPr>
          <p:cNvPr id="115" name="Google Shape;115;p4"/>
          <p:cNvSpPr txBox="1"/>
          <p:nvPr/>
        </p:nvSpPr>
        <p:spPr>
          <a:xfrm>
            <a:off x="6248400" y="5812109"/>
            <a:ext cx="9144000"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2400">
                <a:solidFill>
                  <a:schemeClr val="dk1"/>
                </a:solidFill>
                <a:latin typeface="Calibri"/>
                <a:ea typeface="Calibri"/>
                <a:cs typeface="Calibri"/>
                <a:sym typeface="Calibri"/>
              </a:rPr>
              <a:t>La diffusion en direct consiste à envoyer la vidéo diffusée sur Internet en temps réel, sans être enregistrée ni stockée au préalable. Aujourd'hui, les émissions de télévision, les flux de jeux vidéo et les vidéos sur les réseaux sociaux peuvent tous être diffusés en direct</a:t>
            </a:r>
            <a:endParaRPr sz="2400">
              <a:solidFill>
                <a:schemeClr val="dk1"/>
              </a:solidFill>
              <a:latin typeface="Calibri"/>
              <a:ea typeface="Calibri"/>
              <a:cs typeface="Calibri"/>
              <a:sym typeface="Calibri"/>
            </a:endParaRPr>
          </a:p>
        </p:txBody>
      </p:sp>
      <p:sp>
        <p:nvSpPr>
          <p:cNvPr id="20"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535937"/>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1200" dirty="0">
                <a:solidFill>
                  <a:srgbClr val="000000"/>
                </a:solidFill>
                <a:ea typeface="Arial"/>
                <a:cs typeface="Arial"/>
              </a:rPr>
              <a:t>Avec le soutien du programme Erasmus+ de l'Union Européenne. Ce document et son contenu n'engagent que leurs auteurs et la Commission ne peut être tenue responsable de l'usage qui pourrait être fait des informations qu'il contient.</a:t>
            </a:r>
            <a:endParaRPr lang="fr-FR" sz="1100" dirty="0">
              <a:solidFill>
                <a:schemeClr val="dk1"/>
              </a:solidFill>
              <a:latin typeface="Calibri"/>
              <a:ea typeface="Calibri"/>
              <a:cs typeface="Calibri"/>
              <a:sym typeface="Calibri"/>
            </a:endParaRPr>
          </a:p>
        </p:txBody>
      </p:sp>
      <p:pic>
        <p:nvPicPr>
          <p:cNvPr id="21"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851" y="9605562"/>
            <a:ext cx="866849" cy="576706"/>
          </a:xfrm>
          <a:prstGeom prst="rect">
            <a:avLst/>
          </a:prstGeom>
        </p:spPr>
      </p:pic>
      <p:pic>
        <p:nvPicPr>
          <p:cNvPr id="22" name="Immagine 2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7431" y="9686803"/>
            <a:ext cx="1453337" cy="495465"/>
          </a:xfrm>
          <a:prstGeom prst="rect">
            <a:avLst/>
          </a:prstGeom>
          <a:noFill/>
        </p:spPr>
      </p:pic>
      <p:sp>
        <p:nvSpPr>
          <p:cNvPr id="23" name="CasellaDiTesto 22"/>
          <p:cNvSpPr txBox="1"/>
          <p:nvPr/>
        </p:nvSpPr>
        <p:spPr>
          <a:xfrm>
            <a:off x="10181331" y="9535937"/>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1"/>
          <p:nvPr/>
        </p:nvSpPr>
        <p:spPr>
          <a:xfrm>
            <a:off x="944610" y="59183"/>
            <a:ext cx="15057300" cy="1502100"/>
          </a:xfrm>
          <a:prstGeom prst="rect">
            <a:avLst/>
          </a:prstGeom>
          <a:noFill/>
          <a:ln>
            <a:noFill/>
          </a:ln>
        </p:spPr>
        <p:txBody>
          <a:bodyPr spcFirstLastPara="1" wrap="square" lIns="0" tIns="12050" rIns="0" bIns="0" anchor="t" anchorCtr="0">
            <a:spAutoFit/>
          </a:bodyPr>
          <a:lstStyle/>
          <a:p>
            <a:pPr marL="0" marR="0" lvl="0" indent="0" algn="l" rtl="0">
              <a:spcBef>
                <a:spcPts val="0"/>
              </a:spcBef>
              <a:spcAft>
                <a:spcPts val="0"/>
              </a:spcAft>
              <a:buNone/>
            </a:pPr>
            <a:r>
              <a:rPr lang="fr-FR" sz="7200" b="1">
                <a:solidFill>
                  <a:srgbClr val="343433"/>
                </a:solidFill>
                <a:latin typeface="Tahoma"/>
                <a:ea typeface="Tahoma"/>
                <a:cs typeface="Tahoma"/>
                <a:sym typeface="Tahoma"/>
              </a:rPr>
              <a:t>3.</a:t>
            </a:r>
            <a:r>
              <a:rPr lang="fr-FR" sz="1800">
                <a:solidFill>
                  <a:schemeClr val="dk1"/>
                </a:solidFill>
                <a:latin typeface="Calibri"/>
                <a:ea typeface="Calibri"/>
                <a:cs typeface="Calibri"/>
                <a:sym typeface="Calibri"/>
              </a:rPr>
              <a:t> </a:t>
            </a:r>
            <a:r>
              <a:rPr lang="fr-FR" sz="7200" b="1">
                <a:solidFill>
                  <a:srgbClr val="343433"/>
                </a:solidFill>
                <a:latin typeface="Tahoma"/>
                <a:ea typeface="Tahoma"/>
                <a:cs typeface="Tahoma"/>
                <a:sym typeface="Tahoma"/>
              </a:rPr>
              <a:t>Diffusion vs diffusion en direct</a:t>
            </a:r>
            <a:endParaRPr sz="7200">
              <a:solidFill>
                <a:schemeClr val="dk1"/>
              </a:solidFill>
              <a:latin typeface="Calibri"/>
              <a:ea typeface="Calibri"/>
              <a:cs typeface="Calibri"/>
              <a:sym typeface="Calibri"/>
            </a:endParaRPr>
          </a:p>
          <a:p>
            <a:pPr marL="12700" marR="0" lvl="0" indent="0" algn="l" rtl="0">
              <a:lnSpc>
                <a:spcPct val="100000"/>
              </a:lnSpc>
              <a:spcBef>
                <a:spcPts val="95"/>
              </a:spcBef>
              <a:spcAft>
                <a:spcPts val="0"/>
              </a:spcAft>
              <a:buNone/>
            </a:pPr>
            <a:endParaRPr sz="2400" b="1">
              <a:solidFill>
                <a:srgbClr val="343433"/>
              </a:solidFill>
              <a:latin typeface="Calibri"/>
              <a:ea typeface="Calibri"/>
              <a:cs typeface="Calibri"/>
              <a:sym typeface="Calibri"/>
            </a:endParaRPr>
          </a:p>
        </p:txBody>
      </p:sp>
      <p:pic>
        <p:nvPicPr>
          <p:cNvPr id="122" name="Google Shape;122;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sp>
        <p:nvSpPr>
          <p:cNvPr id="124" name="Google Shape;124;p5"/>
          <p:cNvSpPr txBox="1"/>
          <p:nvPr/>
        </p:nvSpPr>
        <p:spPr>
          <a:xfrm>
            <a:off x="6248400" y="2852317"/>
            <a:ext cx="9144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a:solidFill>
                  <a:srgbClr val="000000"/>
                </a:solidFill>
                <a:latin typeface="Arial Rounded"/>
                <a:ea typeface="Arial Rounded"/>
                <a:cs typeface="Arial Rounded"/>
                <a:sym typeface="Arial Rounded"/>
              </a:rPr>
              <a:t> </a:t>
            </a:r>
            <a:endParaRPr sz="2400">
              <a:solidFill>
                <a:schemeClr val="dk1"/>
              </a:solidFill>
              <a:latin typeface="Calibri"/>
              <a:ea typeface="Calibri"/>
              <a:cs typeface="Calibri"/>
              <a:sym typeface="Calibri"/>
            </a:endParaRPr>
          </a:p>
        </p:txBody>
      </p:sp>
      <p:pic>
        <p:nvPicPr>
          <p:cNvPr id="126" name="Google Shape;126;p5"/>
          <p:cNvPicPr preferRelativeResize="0"/>
          <p:nvPr/>
        </p:nvPicPr>
        <p:blipFill>
          <a:blip r:embed="rId4">
            <a:alphaModFix/>
          </a:blip>
          <a:stretch>
            <a:fillRect/>
          </a:stretch>
        </p:blipFill>
        <p:spPr>
          <a:xfrm>
            <a:off x="5881035" y="1473652"/>
            <a:ext cx="5818216" cy="7784451"/>
          </a:xfrm>
          <a:prstGeom prst="rect">
            <a:avLst/>
          </a:prstGeom>
          <a:noFill/>
          <a:ln>
            <a:noFill/>
          </a:ln>
        </p:spPr>
      </p:pic>
      <p:sp>
        <p:nvSpPr>
          <p:cNvPr id="8"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535937"/>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1200" dirty="0">
                <a:solidFill>
                  <a:srgbClr val="000000"/>
                </a:solidFill>
                <a:ea typeface="Arial"/>
                <a:cs typeface="Arial"/>
              </a:rPr>
              <a:t>Avec le soutien du programme Erasmus+ de l'Union Européenne. Ce document et son contenu n'engagent que leurs auteurs et la Commission ne peut être tenue responsable de l'usage qui pourrait être fait des informations qu'il contient.</a:t>
            </a:r>
            <a:endParaRPr lang="fr-FR" sz="1100" dirty="0">
              <a:solidFill>
                <a:schemeClr val="dk1"/>
              </a:solidFill>
              <a:latin typeface="Calibri"/>
              <a:ea typeface="Calibri"/>
              <a:cs typeface="Calibri"/>
              <a:sym typeface="Calibri"/>
            </a:endParaRPr>
          </a:p>
        </p:txBody>
      </p:sp>
      <p:pic>
        <p:nvPicPr>
          <p:cNvPr id="9"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51" y="9605562"/>
            <a:ext cx="866849" cy="576706"/>
          </a:xfrm>
          <a:prstGeom prst="rect">
            <a:avLst/>
          </a:prstGeom>
        </p:spPr>
      </p:pic>
      <p:pic>
        <p:nvPicPr>
          <p:cNvPr id="10" name="Immagin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7431" y="9686803"/>
            <a:ext cx="1453337" cy="495465"/>
          </a:xfrm>
          <a:prstGeom prst="rect">
            <a:avLst/>
          </a:prstGeom>
          <a:noFill/>
        </p:spPr>
      </p:pic>
      <p:sp>
        <p:nvSpPr>
          <p:cNvPr id="11" name="CasellaDiTesto 22"/>
          <p:cNvSpPr txBox="1"/>
          <p:nvPr/>
        </p:nvSpPr>
        <p:spPr>
          <a:xfrm>
            <a:off x="10181331" y="9535937"/>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6"/>
          <p:cNvSpPr txBox="1"/>
          <p:nvPr/>
        </p:nvSpPr>
        <p:spPr>
          <a:xfrm>
            <a:off x="425386" y="952500"/>
            <a:ext cx="15424214" cy="2610330"/>
          </a:xfrm>
          <a:prstGeom prst="rect">
            <a:avLst/>
          </a:prstGeom>
          <a:noFill/>
          <a:ln>
            <a:noFill/>
          </a:ln>
        </p:spPr>
        <p:txBody>
          <a:bodyPr spcFirstLastPara="1" wrap="square" lIns="0" tIns="12050" rIns="0" bIns="0" anchor="t" anchorCtr="0">
            <a:spAutoFit/>
          </a:bodyPr>
          <a:lstStyle/>
          <a:p>
            <a:pPr marL="0" marR="0" lvl="0" indent="0" algn="l" rtl="0">
              <a:spcBef>
                <a:spcPts val="0"/>
              </a:spcBef>
              <a:spcAft>
                <a:spcPts val="0"/>
              </a:spcAft>
              <a:buNone/>
            </a:pPr>
            <a:r>
              <a:rPr lang="fr-FR" sz="7200" b="1">
                <a:solidFill>
                  <a:srgbClr val="343433"/>
                </a:solidFill>
                <a:latin typeface="Tahoma"/>
                <a:ea typeface="Tahoma"/>
                <a:cs typeface="Tahoma"/>
                <a:sym typeface="Tahoma"/>
              </a:rPr>
              <a:t>4.</a:t>
            </a:r>
            <a:r>
              <a:rPr lang="fr-FR" sz="1800">
                <a:solidFill>
                  <a:schemeClr val="dk1"/>
                </a:solidFill>
                <a:latin typeface="Calibri"/>
                <a:ea typeface="Calibri"/>
                <a:cs typeface="Calibri"/>
                <a:sym typeface="Calibri"/>
              </a:rPr>
              <a:t> </a:t>
            </a:r>
            <a:r>
              <a:rPr lang="fr-FR" sz="6600" b="1">
                <a:solidFill>
                  <a:srgbClr val="343433"/>
                </a:solidFill>
                <a:latin typeface="Tahoma"/>
                <a:ea typeface="Tahoma"/>
                <a:cs typeface="Tahoma"/>
                <a:sym typeface="Tahoma"/>
              </a:rPr>
              <a:t>Plateformes de diffusion en continu</a:t>
            </a:r>
            <a:endParaRPr sz="6600" b="1">
              <a:solidFill>
                <a:srgbClr val="343433"/>
              </a:solidFill>
              <a:latin typeface="Tahoma"/>
              <a:ea typeface="Tahoma"/>
              <a:cs typeface="Tahoma"/>
              <a:sym typeface="Tahoma"/>
            </a:endParaRPr>
          </a:p>
          <a:p>
            <a:pPr marL="0" marR="0" lvl="0" indent="0" algn="l" rtl="0">
              <a:spcBef>
                <a:spcPts val="0"/>
              </a:spcBef>
              <a:spcAft>
                <a:spcPts val="0"/>
              </a:spcAft>
              <a:buNone/>
            </a:pPr>
            <a:endParaRPr sz="7200">
              <a:solidFill>
                <a:schemeClr val="dk1"/>
              </a:solidFill>
              <a:latin typeface="Calibri"/>
              <a:ea typeface="Calibri"/>
              <a:cs typeface="Calibri"/>
              <a:sym typeface="Calibri"/>
            </a:endParaRPr>
          </a:p>
          <a:p>
            <a:pPr marL="12700" marR="0" lvl="0" indent="0" algn="l" rtl="0">
              <a:lnSpc>
                <a:spcPct val="100000"/>
              </a:lnSpc>
              <a:spcBef>
                <a:spcPts val="95"/>
              </a:spcBef>
              <a:spcAft>
                <a:spcPts val="0"/>
              </a:spcAft>
              <a:buNone/>
            </a:pPr>
            <a:endParaRPr sz="2400" b="1">
              <a:solidFill>
                <a:srgbClr val="343433"/>
              </a:solidFill>
              <a:latin typeface="Calibri"/>
              <a:ea typeface="Calibri"/>
              <a:cs typeface="Calibri"/>
              <a:sym typeface="Calibri"/>
            </a:endParaRPr>
          </a:p>
        </p:txBody>
      </p:sp>
      <p:pic>
        <p:nvPicPr>
          <p:cNvPr id="132" name="Google Shape;132;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pic>
        <p:nvPicPr>
          <p:cNvPr id="134" name="Google Shape;134;p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475844" y="3086100"/>
            <a:ext cx="4876800" cy="6154782"/>
          </a:xfrm>
          <a:prstGeom prst="rect">
            <a:avLst/>
          </a:prstGeom>
          <a:noFill/>
          <a:ln>
            <a:noFill/>
          </a:ln>
        </p:spPr>
      </p:pic>
      <p:sp>
        <p:nvSpPr>
          <p:cNvPr id="135" name="Google Shape;135;p6"/>
          <p:cNvSpPr txBox="1"/>
          <p:nvPr/>
        </p:nvSpPr>
        <p:spPr>
          <a:xfrm>
            <a:off x="935356" y="3377183"/>
            <a:ext cx="9209314" cy="2540824"/>
          </a:xfrm>
          <a:prstGeom prst="rect">
            <a:avLst/>
          </a:prstGeom>
          <a:noFill/>
          <a:ln>
            <a:noFill/>
          </a:ln>
        </p:spPr>
        <p:txBody>
          <a:bodyPr spcFirstLastPara="1" wrap="square" lIns="91425" tIns="45700" rIns="91425" bIns="45700" anchor="t" anchorCtr="0">
            <a:spAutoFit/>
          </a:bodyPr>
          <a:lstStyle/>
          <a:p>
            <a:pPr marL="90170" marR="0" lvl="0" indent="0" algn="just" rtl="0">
              <a:lnSpc>
                <a:spcPct val="115000"/>
              </a:lnSpc>
              <a:spcBef>
                <a:spcPts val="0"/>
              </a:spcBef>
              <a:spcAft>
                <a:spcPts val="0"/>
              </a:spcAft>
              <a:buNone/>
            </a:pPr>
            <a:r>
              <a:rPr lang="fr-FR" sz="2800">
                <a:solidFill>
                  <a:schemeClr val="dk1"/>
                </a:solidFill>
                <a:latin typeface="Calibri"/>
                <a:ea typeface="Calibri"/>
                <a:cs typeface="Calibri"/>
                <a:sym typeface="Calibri"/>
              </a:rPr>
              <a:t>Internet offre une multitude de possibilités, même gratuites, qui peuvent intéresser les personnes âgées.Grâce aux nombreuses vidéos, livres audio, séries TV, documentaires ou programmes radio disponibles, vous pouvez vous occuper de vos programmes préférés et y accéder à tout moment.</a:t>
            </a:r>
            <a:endParaRPr sz="2800">
              <a:solidFill>
                <a:schemeClr val="dk1"/>
              </a:solidFill>
              <a:latin typeface="Calibri"/>
              <a:ea typeface="Calibri"/>
              <a:cs typeface="Calibri"/>
              <a:sym typeface="Calibri"/>
            </a:endParaRPr>
          </a:p>
        </p:txBody>
      </p:sp>
      <p:sp>
        <p:nvSpPr>
          <p:cNvPr id="8"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535937"/>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1200" dirty="0">
                <a:solidFill>
                  <a:srgbClr val="000000"/>
                </a:solidFill>
                <a:ea typeface="Arial"/>
                <a:cs typeface="Arial"/>
              </a:rPr>
              <a:t>Avec le soutien du programme Erasmus+ de l'Union Européenne. Ce document et son contenu n'engagent que leurs auteurs et la Commission ne peut être tenue responsable de l'usage qui pourrait être fait des informations qu'il contient.</a:t>
            </a:r>
            <a:endParaRPr lang="fr-FR" sz="1100" dirty="0">
              <a:solidFill>
                <a:schemeClr val="dk1"/>
              </a:solidFill>
              <a:latin typeface="Calibri"/>
              <a:ea typeface="Calibri"/>
              <a:cs typeface="Calibri"/>
              <a:sym typeface="Calibri"/>
            </a:endParaRPr>
          </a:p>
        </p:txBody>
      </p:sp>
      <p:pic>
        <p:nvPicPr>
          <p:cNvPr id="9"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51" y="9605562"/>
            <a:ext cx="866849" cy="576706"/>
          </a:xfrm>
          <a:prstGeom prst="rect">
            <a:avLst/>
          </a:prstGeom>
        </p:spPr>
      </p:pic>
      <p:pic>
        <p:nvPicPr>
          <p:cNvPr id="10" name="Immagin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7431" y="9686803"/>
            <a:ext cx="1453337" cy="495465"/>
          </a:xfrm>
          <a:prstGeom prst="rect">
            <a:avLst/>
          </a:prstGeom>
          <a:noFill/>
        </p:spPr>
      </p:pic>
      <p:sp>
        <p:nvSpPr>
          <p:cNvPr id="11" name="CasellaDiTesto 22"/>
          <p:cNvSpPr txBox="1"/>
          <p:nvPr/>
        </p:nvSpPr>
        <p:spPr>
          <a:xfrm>
            <a:off x="10181331" y="9535937"/>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txBox="1"/>
          <p:nvPr/>
        </p:nvSpPr>
        <p:spPr>
          <a:xfrm>
            <a:off x="1014011" y="295175"/>
            <a:ext cx="15652800" cy="3626100"/>
          </a:xfrm>
          <a:prstGeom prst="rect">
            <a:avLst/>
          </a:prstGeom>
          <a:noFill/>
          <a:ln>
            <a:noFill/>
          </a:ln>
        </p:spPr>
        <p:txBody>
          <a:bodyPr spcFirstLastPara="1" wrap="square" lIns="0" tIns="12050" rIns="0" bIns="0" anchor="t" anchorCtr="0">
            <a:spAutoFit/>
          </a:bodyPr>
          <a:lstStyle/>
          <a:p>
            <a:pPr marL="0" marR="0" lvl="0" indent="0" algn="l" rtl="0">
              <a:spcBef>
                <a:spcPts val="0"/>
              </a:spcBef>
              <a:spcAft>
                <a:spcPts val="0"/>
              </a:spcAft>
              <a:buNone/>
            </a:pPr>
            <a:r>
              <a:rPr lang="fr-FR" sz="7200" b="1">
                <a:solidFill>
                  <a:srgbClr val="343433"/>
                </a:solidFill>
                <a:latin typeface="Tahoma"/>
                <a:ea typeface="Tahoma"/>
                <a:cs typeface="Tahoma"/>
                <a:sym typeface="Tahoma"/>
              </a:rPr>
              <a:t>4.</a:t>
            </a:r>
            <a:r>
              <a:rPr lang="fr-FR" sz="1800">
                <a:solidFill>
                  <a:schemeClr val="dk1"/>
                </a:solidFill>
                <a:latin typeface="Calibri"/>
                <a:ea typeface="Calibri"/>
                <a:cs typeface="Calibri"/>
                <a:sym typeface="Calibri"/>
              </a:rPr>
              <a:t> </a:t>
            </a:r>
            <a:r>
              <a:rPr lang="fr-FR" sz="6600" b="1">
                <a:solidFill>
                  <a:srgbClr val="343433"/>
                </a:solidFill>
                <a:latin typeface="Tahoma"/>
                <a:ea typeface="Tahoma"/>
                <a:cs typeface="Tahoma"/>
                <a:sym typeface="Tahoma"/>
              </a:rPr>
              <a:t>Plateformes de diffusion en continu</a:t>
            </a:r>
            <a:endParaRPr sz="6600" b="1">
              <a:solidFill>
                <a:srgbClr val="343433"/>
              </a:solidFill>
              <a:latin typeface="Tahoma"/>
              <a:ea typeface="Tahoma"/>
              <a:cs typeface="Tahoma"/>
              <a:sym typeface="Tahoma"/>
            </a:endParaRPr>
          </a:p>
          <a:p>
            <a:pPr marL="0" marR="0" lvl="0" indent="0" algn="l" rtl="0">
              <a:spcBef>
                <a:spcPts val="0"/>
              </a:spcBef>
              <a:spcAft>
                <a:spcPts val="0"/>
              </a:spcAft>
              <a:buNone/>
            </a:pPr>
            <a:endParaRPr sz="7200">
              <a:solidFill>
                <a:schemeClr val="dk1"/>
              </a:solidFill>
              <a:latin typeface="Calibri"/>
              <a:ea typeface="Calibri"/>
              <a:cs typeface="Calibri"/>
              <a:sym typeface="Calibri"/>
            </a:endParaRPr>
          </a:p>
          <a:p>
            <a:pPr marL="12700" marR="0" lvl="0" indent="0" algn="l" rtl="0">
              <a:lnSpc>
                <a:spcPct val="100000"/>
              </a:lnSpc>
              <a:spcBef>
                <a:spcPts val="95"/>
              </a:spcBef>
              <a:spcAft>
                <a:spcPts val="0"/>
              </a:spcAft>
              <a:buNone/>
            </a:pPr>
            <a:endParaRPr sz="2400" b="1">
              <a:solidFill>
                <a:srgbClr val="343433"/>
              </a:solidFill>
              <a:latin typeface="Calibri"/>
              <a:ea typeface="Calibri"/>
              <a:cs typeface="Calibri"/>
              <a:sym typeface="Calibri"/>
            </a:endParaRPr>
          </a:p>
        </p:txBody>
      </p:sp>
      <p:pic>
        <p:nvPicPr>
          <p:cNvPr id="142" name="Google Shape;142;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sp>
        <p:nvSpPr>
          <p:cNvPr id="144" name="Google Shape;144;p7"/>
          <p:cNvSpPr txBox="1"/>
          <p:nvPr/>
        </p:nvSpPr>
        <p:spPr>
          <a:xfrm>
            <a:off x="762011" y="3122476"/>
            <a:ext cx="9209400" cy="886500"/>
          </a:xfrm>
          <a:prstGeom prst="rect">
            <a:avLst/>
          </a:prstGeom>
          <a:noFill/>
          <a:ln>
            <a:noFill/>
          </a:ln>
        </p:spPr>
        <p:txBody>
          <a:bodyPr spcFirstLastPara="1" wrap="square" lIns="91425" tIns="45700" rIns="91425" bIns="45700" anchor="t" anchorCtr="0">
            <a:spAutoFit/>
          </a:bodyPr>
          <a:lstStyle/>
          <a:p>
            <a:pPr marL="90170" marR="0" lvl="0" indent="0" algn="l" rtl="0">
              <a:lnSpc>
                <a:spcPct val="115000"/>
              </a:lnSpc>
              <a:spcBef>
                <a:spcPts val="0"/>
              </a:spcBef>
              <a:spcAft>
                <a:spcPts val="0"/>
              </a:spcAft>
              <a:buNone/>
            </a:pPr>
            <a:r>
              <a:rPr lang="fr-FR" sz="2400" b="1">
                <a:solidFill>
                  <a:schemeClr val="dk1"/>
                </a:solidFill>
                <a:latin typeface="Calibri"/>
                <a:ea typeface="Calibri"/>
                <a:cs typeface="Calibri"/>
                <a:sym typeface="Calibri"/>
              </a:rPr>
              <a:t>Voici quelques chaînes de divertissement pour personnes âgées également accessibles gratuitement :</a:t>
            </a:r>
            <a:endParaRPr sz="2400" b="1">
              <a:solidFill>
                <a:schemeClr val="dk1"/>
              </a:solidFill>
              <a:latin typeface="Calibri"/>
              <a:ea typeface="Calibri"/>
              <a:cs typeface="Calibri"/>
              <a:sym typeface="Calibri"/>
            </a:endParaRPr>
          </a:p>
        </p:txBody>
      </p:sp>
      <p:sp>
        <p:nvSpPr>
          <p:cNvPr id="145" name="Google Shape;145;p7"/>
          <p:cNvSpPr txBox="1"/>
          <p:nvPr/>
        </p:nvSpPr>
        <p:spPr>
          <a:xfrm>
            <a:off x="762000" y="4225956"/>
            <a:ext cx="9209314" cy="2720938"/>
          </a:xfrm>
          <a:prstGeom prst="rect">
            <a:avLst/>
          </a:prstGeom>
          <a:noFill/>
          <a:ln>
            <a:noFill/>
          </a:ln>
        </p:spPr>
        <p:txBody>
          <a:bodyPr spcFirstLastPara="1" wrap="square" lIns="91425" tIns="45700" rIns="91425" bIns="45700" anchor="t" anchorCtr="0">
            <a:spAutoFit/>
          </a:bodyPr>
          <a:lstStyle/>
          <a:p>
            <a:pPr marL="90170" marR="0" lvl="0" indent="0" algn="just" rtl="0">
              <a:lnSpc>
                <a:spcPct val="115000"/>
              </a:lnSpc>
              <a:spcBef>
                <a:spcPts val="0"/>
              </a:spcBef>
              <a:spcAft>
                <a:spcPts val="0"/>
              </a:spcAft>
              <a:buNone/>
            </a:pPr>
            <a:r>
              <a:rPr lang="fr-FR" sz="2500">
                <a:solidFill>
                  <a:schemeClr val="dk1"/>
                </a:solidFill>
                <a:latin typeface="Calibri"/>
                <a:ea typeface="Calibri"/>
                <a:cs typeface="Calibri"/>
                <a:sym typeface="Calibri"/>
              </a:rPr>
              <a:t>Médiathèques des diffuseurs publics (En Italie Rai, Mediaset, Dplay, etc.) : vous trouverez ici la plupart des films, séries et documentaires diffusés à la télévision. Les programmes répertoriés en ligne sont disponibles à tout moment. Si vous possédez une Smart TV, c'est-à-dire un téléviseur pouvant se connecter à Internet, alors vous pouvez accéder à ce contenu directement depuis votre téléviseur.</a:t>
            </a:r>
            <a:endParaRPr sz="2500">
              <a:solidFill>
                <a:schemeClr val="dk1"/>
              </a:solidFill>
              <a:latin typeface="Calibri"/>
              <a:ea typeface="Calibri"/>
              <a:cs typeface="Calibri"/>
              <a:sym typeface="Calibri"/>
            </a:endParaRPr>
          </a:p>
        </p:txBody>
      </p:sp>
      <p:sp>
        <p:nvSpPr>
          <p:cNvPr id="146" name="Google Shape;146;p7"/>
          <p:cNvSpPr txBox="1"/>
          <p:nvPr/>
        </p:nvSpPr>
        <p:spPr>
          <a:xfrm>
            <a:off x="10363200" y="7167591"/>
            <a:ext cx="92093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a:solidFill>
                  <a:schemeClr val="dk1"/>
                </a:solidFill>
                <a:latin typeface="Calibri"/>
                <a:ea typeface="Calibri"/>
                <a:cs typeface="Calibri"/>
                <a:sym typeface="Calibri"/>
              </a:rPr>
              <a:t>&lt;a href='https://it.freepik.com/psd/mockup'&gt;Mockup psd creata da freepik - it.freepik.com&lt;/a&gt;</a:t>
            </a:r>
            <a:endParaRPr/>
          </a:p>
        </p:txBody>
      </p:sp>
      <p:pic>
        <p:nvPicPr>
          <p:cNvPr id="147" name="Google Shape;147;p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696735" y="2714354"/>
            <a:ext cx="6480040" cy="4320421"/>
          </a:xfrm>
          <a:prstGeom prst="rect">
            <a:avLst/>
          </a:prstGeom>
          <a:noFill/>
          <a:ln>
            <a:noFill/>
          </a:ln>
        </p:spPr>
      </p:pic>
      <p:sp>
        <p:nvSpPr>
          <p:cNvPr id="10"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535937"/>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1200" dirty="0">
                <a:solidFill>
                  <a:srgbClr val="000000"/>
                </a:solidFill>
                <a:ea typeface="Arial"/>
                <a:cs typeface="Arial"/>
              </a:rPr>
              <a:t>Avec le soutien du programme Erasmus+ de l'Union Européenne. Ce document et son contenu n'engagent que leurs auteurs et la Commission ne peut être tenue responsable de l'usage qui pourrait être fait des informations qu'il contient.</a:t>
            </a:r>
            <a:endParaRPr lang="fr-FR" sz="1100" dirty="0">
              <a:solidFill>
                <a:schemeClr val="dk1"/>
              </a:solidFill>
              <a:latin typeface="Calibri"/>
              <a:ea typeface="Calibri"/>
              <a:cs typeface="Calibri"/>
              <a:sym typeface="Calibri"/>
            </a:endParaRPr>
          </a:p>
        </p:txBody>
      </p:sp>
      <p:pic>
        <p:nvPicPr>
          <p:cNvPr id="11"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51" y="9605562"/>
            <a:ext cx="866849" cy="576706"/>
          </a:xfrm>
          <a:prstGeom prst="rect">
            <a:avLst/>
          </a:prstGeom>
        </p:spPr>
      </p:pic>
      <p:pic>
        <p:nvPicPr>
          <p:cNvPr id="12" name="Immagine 1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7431" y="9686803"/>
            <a:ext cx="1453337" cy="495465"/>
          </a:xfrm>
          <a:prstGeom prst="rect">
            <a:avLst/>
          </a:prstGeom>
          <a:noFill/>
        </p:spPr>
      </p:pic>
      <p:sp>
        <p:nvSpPr>
          <p:cNvPr id="13" name="CasellaDiTesto 22"/>
          <p:cNvSpPr txBox="1"/>
          <p:nvPr/>
        </p:nvSpPr>
        <p:spPr>
          <a:xfrm>
            <a:off x="10181331" y="9535937"/>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8"/>
          <p:cNvSpPr txBox="1"/>
          <p:nvPr/>
        </p:nvSpPr>
        <p:spPr>
          <a:xfrm>
            <a:off x="985986" y="35650"/>
            <a:ext cx="15881400" cy="3626100"/>
          </a:xfrm>
          <a:prstGeom prst="rect">
            <a:avLst/>
          </a:prstGeom>
          <a:noFill/>
          <a:ln>
            <a:noFill/>
          </a:ln>
        </p:spPr>
        <p:txBody>
          <a:bodyPr spcFirstLastPara="1" wrap="square" lIns="0" tIns="12050" rIns="0" bIns="0" anchor="t" anchorCtr="0">
            <a:spAutoFit/>
          </a:bodyPr>
          <a:lstStyle/>
          <a:p>
            <a:pPr marL="0" marR="0" lvl="0" indent="0" algn="l" rtl="0">
              <a:spcBef>
                <a:spcPts val="0"/>
              </a:spcBef>
              <a:spcAft>
                <a:spcPts val="0"/>
              </a:spcAft>
              <a:buNone/>
            </a:pPr>
            <a:r>
              <a:rPr lang="fr-FR" sz="7200" b="1">
                <a:solidFill>
                  <a:srgbClr val="343433"/>
                </a:solidFill>
                <a:latin typeface="Tahoma"/>
                <a:ea typeface="Tahoma"/>
                <a:cs typeface="Tahoma"/>
                <a:sym typeface="Tahoma"/>
              </a:rPr>
              <a:t>4.</a:t>
            </a:r>
            <a:r>
              <a:rPr lang="fr-FR" sz="1800">
                <a:solidFill>
                  <a:schemeClr val="dk1"/>
                </a:solidFill>
                <a:latin typeface="Calibri"/>
                <a:ea typeface="Calibri"/>
                <a:cs typeface="Calibri"/>
                <a:sym typeface="Calibri"/>
              </a:rPr>
              <a:t> </a:t>
            </a:r>
            <a:r>
              <a:rPr lang="fr-FR" sz="6600" b="1">
                <a:solidFill>
                  <a:srgbClr val="343433"/>
                </a:solidFill>
                <a:latin typeface="Tahoma"/>
                <a:ea typeface="Tahoma"/>
                <a:cs typeface="Tahoma"/>
                <a:sym typeface="Tahoma"/>
              </a:rPr>
              <a:t>Plateformes de diffusion en continu</a:t>
            </a:r>
            <a:endParaRPr sz="6600" b="1">
              <a:solidFill>
                <a:srgbClr val="343433"/>
              </a:solidFill>
              <a:latin typeface="Tahoma"/>
              <a:ea typeface="Tahoma"/>
              <a:cs typeface="Tahoma"/>
              <a:sym typeface="Tahoma"/>
            </a:endParaRPr>
          </a:p>
          <a:p>
            <a:pPr marL="0" marR="0" lvl="0" indent="0" algn="l" rtl="0">
              <a:spcBef>
                <a:spcPts val="0"/>
              </a:spcBef>
              <a:spcAft>
                <a:spcPts val="0"/>
              </a:spcAft>
              <a:buNone/>
            </a:pPr>
            <a:endParaRPr sz="7200">
              <a:solidFill>
                <a:schemeClr val="dk1"/>
              </a:solidFill>
              <a:latin typeface="Calibri"/>
              <a:ea typeface="Calibri"/>
              <a:cs typeface="Calibri"/>
              <a:sym typeface="Calibri"/>
            </a:endParaRPr>
          </a:p>
          <a:p>
            <a:pPr marL="12700" marR="0" lvl="0" indent="0" algn="l" rtl="0">
              <a:lnSpc>
                <a:spcPct val="100000"/>
              </a:lnSpc>
              <a:spcBef>
                <a:spcPts val="95"/>
              </a:spcBef>
              <a:spcAft>
                <a:spcPts val="0"/>
              </a:spcAft>
              <a:buNone/>
            </a:pPr>
            <a:endParaRPr sz="2400" b="1">
              <a:solidFill>
                <a:srgbClr val="343433"/>
              </a:solidFill>
              <a:latin typeface="Calibri"/>
              <a:ea typeface="Calibri"/>
              <a:cs typeface="Calibri"/>
              <a:sym typeface="Calibri"/>
            </a:endParaRPr>
          </a:p>
        </p:txBody>
      </p:sp>
      <p:pic>
        <p:nvPicPr>
          <p:cNvPr id="154" name="Google Shape;154;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sp>
        <p:nvSpPr>
          <p:cNvPr id="156" name="Google Shape;156;p8"/>
          <p:cNvSpPr txBox="1"/>
          <p:nvPr/>
        </p:nvSpPr>
        <p:spPr>
          <a:xfrm>
            <a:off x="762011" y="2959301"/>
            <a:ext cx="9209400" cy="886500"/>
          </a:xfrm>
          <a:prstGeom prst="rect">
            <a:avLst/>
          </a:prstGeom>
          <a:noFill/>
          <a:ln>
            <a:noFill/>
          </a:ln>
        </p:spPr>
        <p:txBody>
          <a:bodyPr spcFirstLastPara="1" wrap="square" lIns="91425" tIns="45700" rIns="91425" bIns="45700" anchor="t" anchorCtr="0">
            <a:spAutoFit/>
          </a:bodyPr>
          <a:lstStyle/>
          <a:p>
            <a:pPr marL="90170" marR="0" lvl="0" indent="0" algn="l" rtl="0">
              <a:lnSpc>
                <a:spcPct val="115000"/>
              </a:lnSpc>
              <a:spcBef>
                <a:spcPts val="0"/>
              </a:spcBef>
              <a:spcAft>
                <a:spcPts val="0"/>
              </a:spcAft>
              <a:buNone/>
            </a:pPr>
            <a:r>
              <a:rPr lang="fr-FR" sz="2400" b="1">
                <a:solidFill>
                  <a:schemeClr val="dk1"/>
                </a:solidFill>
                <a:latin typeface="Calibri"/>
                <a:ea typeface="Calibri"/>
                <a:cs typeface="Calibri"/>
                <a:sym typeface="Calibri"/>
              </a:rPr>
              <a:t>Voici quelques chaînes de divertissement pour personnes âgées également accessibles gratuitement :</a:t>
            </a:r>
            <a:endParaRPr sz="2400" b="1">
              <a:solidFill>
                <a:schemeClr val="dk1"/>
              </a:solidFill>
              <a:latin typeface="Calibri"/>
              <a:ea typeface="Calibri"/>
              <a:cs typeface="Calibri"/>
              <a:sym typeface="Calibri"/>
            </a:endParaRPr>
          </a:p>
        </p:txBody>
      </p:sp>
      <p:sp>
        <p:nvSpPr>
          <p:cNvPr id="157" name="Google Shape;157;p8"/>
          <p:cNvSpPr txBox="1"/>
          <p:nvPr/>
        </p:nvSpPr>
        <p:spPr>
          <a:xfrm>
            <a:off x="762000" y="4225956"/>
            <a:ext cx="9209314" cy="2278509"/>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fr-FR" sz="2500" b="1">
                <a:solidFill>
                  <a:schemeClr val="dk1"/>
                </a:solidFill>
                <a:latin typeface="Calibri"/>
                <a:ea typeface="Calibri"/>
                <a:cs typeface="Calibri"/>
                <a:sym typeface="Calibri"/>
              </a:rPr>
              <a:t>YouTube et Vimeo </a:t>
            </a:r>
            <a:r>
              <a:rPr lang="fr-FR" sz="2500">
                <a:solidFill>
                  <a:schemeClr val="dk1"/>
                </a:solidFill>
                <a:latin typeface="Calibri"/>
                <a:ea typeface="Calibri"/>
                <a:cs typeface="Calibri"/>
                <a:sym typeface="Calibri"/>
              </a:rPr>
              <a:t>: la plateforme vidéo en ligne : Tout utilisateur connecté à Internet peut mettre en ligne une vidéo sur YouTube.Vous y trouverez, outre des extraits de programmes télévisés, également des vidéos d'utilisateurs privés sur de nombreux sujets comme le sport, des informations ou encore des vidéos explicatives (tutoriels).</a:t>
            </a:r>
            <a:endParaRPr sz="2500">
              <a:solidFill>
                <a:schemeClr val="dk1"/>
              </a:solidFill>
              <a:latin typeface="Calibri"/>
              <a:ea typeface="Calibri"/>
              <a:cs typeface="Calibri"/>
              <a:sym typeface="Calibri"/>
            </a:endParaRPr>
          </a:p>
        </p:txBody>
      </p:sp>
      <p:pic>
        <p:nvPicPr>
          <p:cNvPr id="158" name="Google Shape;158;p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053992" y="6854276"/>
            <a:ext cx="5181600" cy="1481074"/>
          </a:xfrm>
          <a:prstGeom prst="rect">
            <a:avLst/>
          </a:prstGeom>
          <a:noFill/>
          <a:ln>
            <a:noFill/>
          </a:ln>
        </p:spPr>
      </p:pic>
      <p:pic>
        <p:nvPicPr>
          <p:cNvPr id="159" name="Google Shape;159;p8"/>
          <p:cNvPicPr preferRelativeResize="0"/>
          <p:nvPr/>
        </p:nvPicPr>
        <p:blipFill rotWithShape="1">
          <a:blip r:embed="rId5">
            <a:alphaModFix/>
          </a:blip>
          <a:srcRect/>
          <a:stretch/>
        </p:blipFill>
        <p:spPr>
          <a:xfrm>
            <a:off x="11049000" y="4225956"/>
            <a:ext cx="4781550" cy="2009775"/>
          </a:xfrm>
          <a:prstGeom prst="rect">
            <a:avLst/>
          </a:prstGeom>
          <a:noFill/>
          <a:ln>
            <a:noFill/>
          </a:ln>
        </p:spPr>
      </p:pic>
      <p:sp>
        <p:nvSpPr>
          <p:cNvPr id="10"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535937"/>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1200" dirty="0">
                <a:solidFill>
                  <a:srgbClr val="000000"/>
                </a:solidFill>
                <a:ea typeface="Arial"/>
                <a:cs typeface="Arial"/>
              </a:rPr>
              <a:t>Avec le soutien du programme Erasmus+ de l'Union Européenne. Ce document et son contenu n'engagent que leurs auteurs et la Commission ne peut être tenue responsable de l'usage qui pourrait être fait des informations qu'il contient.</a:t>
            </a:r>
            <a:endParaRPr lang="fr-FR" sz="1100" dirty="0">
              <a:solidFill>
                <a:schemeClr val="dk1"/>
              </a:solidFill>
              <a:latin typeface="Calibri"/>
              <a:ea typeface="Calibri"/>
              <a:cs typeface="Calibri"/>
              <a:sym typeface="Calibri"/>
            </a:endParaRPr>
          </a:p>
        </p:txBody>
      </p:sp>
      <p:pic>
        <p:nvPicPr>
          <p:cNvPr id="11"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851" y="9605562"/>
            <a:ext cx="866849" cy="576706"/>
          </a:xfrm>
          <a:prstGeom prst="rect">
            <a:avLst/>
          </a:prstGeom>
        </p:spPr>
      </p:pic>
      <p:pic>
        <p:nvPicPr>
          <p:cNvPr id="12" name="Immagine 1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97431" y="9686803"/>
            <a:ext cx="1453337" cy="495465"/>
          </a:xfrm>
          <a:prstGeom prst="rect">
            <a:avLst/>
          </a:prstGeom>
          <a:noFill/>
        </p:spPr>
      </p:pic>
      <p:sp>
        <p:nvSpPr>
          <p:cNvPr id="13" name="CasellaDiTesto 22"/>
          <p:cNvSpPr txBox="1"/>
          <p:nvPr/>
        </p:nvSpPr>
        <p:spPr>
          <a:xfrm>
            <a:off x="10181331" y="9535937"/>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9"/>
          <p:cNvSpPr txBox="1"/>
          <p:nvPr/>
        </p:nvSpPr>
        <p:spPr>
          <a:xfrm>
            <a:off x="425386" y="952500"/>
            <a:ext cx="16491014" cy="2610330"/>
          </a:xfrm>
          <a:prstGeom prst="rect">
            <a:avLst/>
          </a:prstGeom>
          <a:noFill/>
          <a:ln>
            <a:noFill/>
          </a:ln>
        </p:spPr>
        <p:txBody>
          <a:bodyPr spcFirstLastPara="1" wrap="square" lIns="0" tIns="12050" rIns="0" bIns="0" anchor="t" anchorCtr="0">
            <a:spAutoFit/>
          </a:bodyPr>
          <a:lstStyle/>
          <a:p>
            <a:pPr marL="0" marR="0" lvl="0" indent="0" algn="l" rtl="0">
              <a:spcBef>
                <a:spcPts val="0"/>
              </a:spcBef>
              <a:spcAft>
                <a:spcPts val="0"/>
              </a:spcAft>
              <a:buNone/>
            </a:pPr>
            <a:r>
              <a:rPr lang="fr-FR" sz="7200" b="1">
                <a:solidFill>
                  <a:srgbClr val="343433"/>
                </a:solidFill>
                <a:latin typeface="Tahoma"/>
                <a:ea typeface="Tahoma"/>
                <a:cs typeface="Tahoma"/>
                <a:sym typeface="Tahoma"/>
              </a:rPr>
              <a:t>4.</a:t>
            </a:r>
            <a:r>
              <a:rPr lang="fr-FR" sz="1800">
                <a:solidFill>
                  <a:schemeClr val="dk1"/>
                </a:solidFill>
                <a:latin typeface="Calibri"/>
                <a:ea typeface="Calibri"/>
                <a:cs typeface="Calibri"/>
                <a:sym typeface="Calibri"/>
              </a:rPr>
              <a:t> </a:t>
            </a:r>
            <a:r>
              <a:rPr lang="fr-FR" sz="6600" b="1">
                <a:solidFill>
                  <a:srgbClr val="343433"/>
                </a:solidFill>
                <a:latin typeface="Tahoma"/>
                <a:ea typeface="Tahoma"/>
                <a:cs typeface="Tahoma"/>
                <a:sym typeface="Tahoma"/>
              </a:rPr>
              <a:t>Plateformes de diffusion en continu</a:t>
            </a:r>
            <a:endParaRPr sz="6600" b="1">
              <a:solidFill>
                <a:srgbClr val="343433"/>
              </a:solidFill>
              <a:latin typeface="Tahoma"/>
              <a:ea typeface="Tahoma"/>
              <a:cs typeface="Tahoma"/>
              <a:sym typeface="Tahoma"/>
            </a:endParaRPr>
          </a:p>
          <a:p>
            <a:pPr marL="0" marR="0" lvl="0" indent="0" algn="l" rtl="0">
              <a:spcBef>
                <a:spcPts val="0"/>
              </a:spcBef>
              <a:spcAft>
                <a:spcPts val="0"/>
              </a:spcAft>
              <a:buNone/>
            </a:pPr>
            <a:endParaRPr sz="7200">
              <a:solidFill>
                <a:schemeClr val="dk1"/>
              </a:solidFill>
              <a:latin typeface="Calibri"/>
              <a:ea typeface="Calibri"/>
              <a:cs typeface="Calibri"/>
              <a:sym typeface="Calibri"/>
            </a:endParaRPr>
          </a:p>
          <a:p>
            <a:pPr marL="12700" marR="0" lvl="0" indent="0" algn="l" rtl="0">
              <a:lnSpc>
                <a:spcPct val="100000"/>
              </a:lnSpc>
              <a:spcBef>
                <a:spcPts val="95"/>
              </a:spcBef>
              <a:spcAft>
                <a:spcPts val="0"/>
              </a:spcAft>
              <a:buNone/>
            </a:pPr>
            <a:endParaRPr sz="2400" b="1">
              <a:solidFill>
                <a:srgbClr val="343433"/>
              </a:solidFill>
              <a:latin typeface="Calibri"/>
              <a:ea typeface="Calibri"/>
              <a:cs typeface="Calibri"/>
              <a:sym typeface="Calibri"/>
            </a:endParaRPr>
          </a:p>
        </p:txBody>
      </p:sp>
      <p:pic>
        <p:nvPicPr>
          <p:cNvPr id="166" name="Google Shape;166;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sp>
        <p:nvSpPr>
          <p:cNvPr id="168" name="Google Shape;168;p9"/>
          <p:cNvSpPr txBox="1"/>
          <p:nvPr/>
        </p:nvSpPr>
        <p:spPr>
          <a:xfrm>
            <a:off x="425386" y="2645976"/>
            <a:ext cx="9209314" cy="916854"/>
          </a:xfrm>
          <a:prstGeom prst="rect">
            <a:avLst/>
          </a:prstGeom>
          <a:noFill/>
          <a:ln>
            <a:noFill/>
          </a:ln>
        </p:spPr>
        <p:txBody>
          <a:bodyPr spcFirstLastPara="1" wrap="square" lIns="91425" tIns="45700" rIns="91425" bIns="45700" anchor="t" anchorCtr="0">
            <a:spAutoFit/>
          </a:bodyPr>
          <a:lstStyle/>
          <a:p>
            <a:pPr marL="90170" marR="0" lvl="0" indent="0" algn="l" rtl="0">
              <a:lnSpc>
                <a:spcPct val="115000"/>
              </a:lnSpc>
              <a:spcBef>
                <a:spcPts val="0"/>
              </a:spcBef>
              <a:spcAft>
                <a:spcPts val="0"/>
              </a:spcAft>
              <a:buNone/>
            </a:pPr>
            <a:r>
              <a:rPr lang="fr-FR" sz="2400" b="1">
                <a:solidFill>
                  <a:schemeClr val="dk1"/>
                </a:solidFill>
                <a:latin typeface="Calibri"/>
                <a:ea typeface="Calibri"/>
                <a:cs typeface="Calibri"/>
                <a:sym typeface="Calibri"/>
              </a:rPr>
              <a:t>Voici quelques chaînes de divertissement pour personnes âgées également accessibles gratuitement :</a:t>
            </a:r>
            <a:endParaRPr sz="2400" b="1">
              <a:solidFill>
                <a:schemeClr val="dk1"/>
              </a:solidFill>
              <a:latin typeface="Calibri"/>
              <a:ea typeface="Calibri"/>
              <a:cs typeface="Calibri"/>
              <a:sym typeface="Calibri"/>
            </a:endParaRPr>
          </a:p>
        </p:txBody>
      </p:sp>
      <p:sp>
        <p:nvSpPr>
          <p:cNvPr id="169" name="Google Shape;169;p9"/>
          <p:cNvSpPr txBox="1"/>
          <p:nvPr/>
        </p:nvSpPr>
        <p:spPr>
          <a:xfrm>
            <a:off x="762000" y="4225956"/>
            <a:ext cx="9209314" cy="3163366"/>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fr-FR" sz="2500" b="1">
                <a:solidFill>
                  <a:schemeClr val="dk1"/>
                </a:solidFill>
                <a:latin typeface="Calibri"/>
                <a:ea typeface="Calibri"/>
                <a:cs typeface="Calibri"/>
                <a:sym typeface="Calibri"/>
              </a:rPr>
              <a:t>Radios et podcasts en ligne : </a:t>
            </a:r>
            <a:r>
              <a:rPr lang="fr-FR" sz="2500">
                <a:solidFill>
                  <a:schemeClr val="dk1"/>
                </a:solidFill>
                <a:latin typeface="Calibri"/>
                <a:ea typeface="Calibri"/>
                <a:cs typeface="Calibri"/>
                <a:sym typeface="Calibri"/>
              </a:rPr>
              <a:t>Vous pouvez écouter une radio en ligne à tout moment.Par exemple, sur radio.it, vous pouvez filtrer les stations de radio en fonction d'un genre ou d'un thème spécifique ou écouter les radios de votre région. Il existe également des programmes payants tels que Spotify, Amazon Music, Apple Music ou Deezer, où vous pouvez écouter de la musique et choisir parmi de nombreux genres musicaux.</a:t>
            </a:r>
            <a:endParaRPr sz="2500">
              <a:solidFill>
                <a:schemeClr val="dk1"/>
              </a:solidFill>
              <a:latin typeface="Calibri"/>
              <a:ea typeface="Calibri"/>
              <a:cs typeface="Calibri"/>
              <a:sym typeface="Calibri"/>
            </a:endParaRPr>
          </a:p>
        </p:txBody>
      </p:sp>
      <p:sp>
        <p:nvSpPr>
          <p:cNvPr id="170" name="Google Shape;170;p9"/>
          <p:cNvSpPr txBox="1"/>
          <p:nvPr/>
        </p:nvSpPr>
        <p:spPr>
          <a:xfrm>
            <a:off x="10515600" y="8236193"/>
            <a:ext cx="92093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a:solidFill>
                  <a:schemeClr val="dk1"/>
                </a:solidFill>
                <a:latin typeface="Calibri"/>
                <a:ea typeface="Calibri"/>
                <a:cs typeface="Calibri"/>
                <a:sym typeface="Calibri"/>
              </a:rPr>
              <a:t>&lt;a href='https://it.freepik.com/foto/musica'&gt;Musica foto creata da rawpixel.com - it.freepik.com&lt;/a&gt;</a:t>
            </a:r>
            <a:endParaRPr/>
          </a:p>
        </p:txBody>
      </p:sp>
      <p:pic>
        <p:nvPicPr>
          <p:cNvPr id="171" name="Google Shape;171;p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902691" y="3814662"/>
            <a:ext cx="6478256" cy="4323588"/>
          </a:xfrm>
          <a:prstGeom prst="rect">
            <a:avLst/>
          </a:prstGeom>
          <a:noFill/>
          <a:ln>
            <a:noFill/>
          </a:ln>
        </p:spPr>
      </p:pic>
      <p:sp>
        <p:nvSpPr>
          <p:cNvPr id="10"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535937"/>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1200" dirty="0">
                <a:solidFill>
                  <a:srgbClr val="000000"/>
                </a:solidFill>
                <a:ea typeface="Arial"/>
                <a:cs typeface="Arial"/>
              </a:rPr>
              <a:t>Avec le soutien du programme Erasmus+ de l'Union Européenne. Ce document et son contenu n'engagent que leurs auteurs et la Commission ne peut être tenue responsable de l'usage qui pourrait être fait des informations qu'il contient.</a:t>
            </a:r>
            <a:endParaRPr lang="fr-FR" sz="1100" dirty="0">
              <a:solidFill>
                <a:schemeClr val="dk1"/>
              </a:solidFill>
              <a:latin typeface="Calibri"/>
              <a:ea typeface="Calibri"/>
              <a:cs typeface="Calibri"/>
              <a:sym typeface="Calibri"/>
            </a:endParaRPr>
          </a:p>
        </p:txBody>
      </p:sp>
      <p:pic>
        <p:nvPicPr>
          <p:cNvPr id="11"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51" y="9605562"/>
            <a:ext cx="866849" cy="576706"/>
          </a:xfrm>
          <a:prstGeom prst="rect">
            <a:avLst/>
          </a:prstGeom>
        </p:spPr>
      </p:pic>
      <p:pic>
        <p:nvPicPr>
          <p:cNvPr id="12" name="Immagine 1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7431" y="9686803"/>
            <a:ext cx="1453337" cy="495465"/>
          </a:xfrm>
          <a:prstGeom prst="rect">
            <a:avLst/>
          </a:prstGeom>
          <a:noFill/>
        </p:spPr>
      </p:pic>
      <p:sp>
        <p:nvSpPr>
          <p:cNvPr id="13" name="CasellaDiTesto 22"/>
          <p:cNvSpPr txBox="1"/>
          <p:nvPr/>
        </p:nvSpPr>
        <p:spPr>
          <a:xfrm>
            <a:off x="10181331" y="9535937"/>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2611</Words>
  <Application>Microsoft Office PowerPoint</Application>
  <PresentationFormat>Personalizzato</PresentationFormat>
  <Paragraphs>101</Paragraphs>
  <Slides>16</Slides>
  <Notes>16</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16</vt:i4>
      </vt:variant>
    </vt:vector>
  </HeadingPairs>
  <TitlesOfParts>
    <vt:vector size="22" baseType="lpstr">
      <vt:lpstr>Verdana</vt:lpstr>
      <vt:lpstr>Calibri</vt:lpstr>
      <vt:lpstr>Arial Rounded</vt:lpstr>
      <vt:lpstr>Arial</vt:lpstr>
      <vt:lpstr>Tahoma</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MERCI!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Monia Coppola</dc:creator>
  <cp:lastModifiedBy>Windows User</cp:lastModifiedBy>
  <cp:revision>2</cp:revision>
  <dcterms:created xsi:type="dcterms:W3CDTF">2021-03-23T16:52:22Z</dcterms:created>
  <dcterms:modified xsi:type="dcterms:W3CDTF">2022-08-09T07:25:19Z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2021-03-23T00:00:00Z</vt:filetime>
  </property>
  <property fmtid="{D5CDD505-2E9C-101B-9397-08002B2CF9AE}" pid="3" name="Creator">
    <vt:lpwstr>Canva</vt:lpwstr>
  </property>
  <property fmtid="{D5CDD505-2E9C-101B-9397-08002B2CF9AE}" pid="4" name="LastSaved">
    <vt:filetime>2021-03-23T00:00:00Z</vt:filetime>
  </property>
</Properties>
</file>