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18288000" cy="10287000"/>
  <p:embeddedFontLst>
    <p:embeddedFont>
      <p:font typeface="Verdana" panose="020B0604030504040204"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Tahoma" panose="020B0604030504040204" pitchFamily="3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hkrYTafhtxIOYVC82Kt7b/hBOo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732"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016174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331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21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322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506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06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509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1361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60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10"/>
          <p:cNvSpPr/>
          <p:nvPr/>
        </p:nvSpPr>
        <p:spPr>
          <a:xfrm>
            <a:off x="11688150" y="0"/>
            <a:ext cx="6600825" cy="10287000"/>
          </a:xfrm>
          <a:custGeom>
            <a:avLst/>
            <a:gdLst/>
            <a:ahLst/>
            <a:cxnLst/>
            <a:rect l="l" t="t" r="r" b="b"/>
            <a:pathLst>
              <a:path w="6600825" h="10287000" extrusionOk="0">
                <a:moveTo>
                  <a:pt x="6600824" y="10286999"/>
                </a:moveTo>
                <a:lnTo>
                  <a:pt x="0" y="10286999"/>
                </a:lnTo>
                <a:lnTo>
                  <a:pt x="0" y="0"/>
                </a:lnTo>
                <a:lnTo>
                  <a:pt x="6600824" y="0"/>
                </a:lnTo>
                <a:lnTo>
                  <a:pt x="6600824" y="10286999"/>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0"/>
          <p:cNvSpPr/>
          <p:nvPr/>
        </p:nvSpPr>
        <p:spPr>
          <a:xfrm>
            <a:off x="1028700" y="6802415"/>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1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7"/>
        <p:cNvGrpSpPr/>
        <p:nvPr/>
      </p:nvGrpSpPr>
      <p:grpSpPr>
        <a:xfrm>
          <a:off x="0" y="0"/>
          <a:ext cx="0" cy="0"/>
          <a:chOff x="0" y="0"/>
          <a:chExt cx="0" cy="0"/>
        </a:xfrm>
      </p:grpSpPr>
      <p:sp>
        <p:nvSpPr>
          <p:cNvPr id="18" name="Google Shape;18;p11"/>
          <p:cNvSpPr/>
          <p:nvPr/>
        </p:nvSpPr>
        <p:spPr>
          <a:xfrm>
            <a:off x="0" y="9378183"/>
            <a:ext cx="18288000" cy="904875"/>
          </a:xfrm>
          <a:custGeom>
            <a:avLst/>
            <a:gdLst/>
            <a:ahLst/>
            <a:cxnLst/>
            <a:rect l="l" t="t" r="r" b="b"/>
            <a:pathLst>
              <a:path w="18288000" h="904875" extrusionOk="0">
                <a:moveTo>
                  <a:pt x="18287998" y="904874"/>
                </a:moveTo>
                <a:lnTo>
                  <a:pt x="0" y="904874"/>
                </a:lnTo>
                <a:lnTo>
                  <a:pt x="0" y="0"/>
                </a:lnTo>
                <a:lnTo>
                  <a:pt x="18287998" y="0"/>
                </a:lnTo>
                <a:lnTo>
                  <a:pt x="18287998" y="904874"/>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11"/>
          <p:cNvSpPr/>
          <p:nvPr/>
        </p:nvSpPr>
        <p:spPr>
          <a:xfrm>
            <a:off x="1028700" y="2318456"/>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11"/>
          <p:cNvSpPr txBox="1">
            <a:spLocks noGrp="1"/>
          </p:cNvSpPr>
          <p:nvPr>
            <p:ph type="ctrTitle"/>
          </p:nvPr>
        </p:nvSpPr>
        <p:spPr>
          <a:xfrm>
            <a:off x="1016000" y="972668"/>
            <a:ext cx="16256000"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5"/>
        <p:cNvGrpSpPr/>
        <p:nvPr/>
      </p:nvGrpSpPr>
      <p:grpSpPr>
        <a:xfrm>
          <a:off x="0" y="0"/>
          <a:ext cx="0" cy="0"/>
          <a:chOff x="0" y="0"/>
          <a:chExt cx="0" cy="0"/>
        </a:xfrm>
      </p:grpSpPr>
      <p:sp>
        <p:nvSpPr>
          <p:cNvPr id="26" name="Google Shape;26;p12"/>
          <p:cNvSpPr/>
          <p:nvPr/>
        </p:nvSpPr>
        <p:spPr>
          <a:xfrm>
            <a:off x="8463323" y="0"/>
            <a:ext cx="9820275" cy="10287000"/>
          </a:xfrm>
          <a:custGeom>
            <a:avLst/>
            <a:gdLst/>
            <a:ahLst/>
            <a:cxnLst/>
            <a:rect l="l" t="t" r="r" b="b"/>
            <a:pathLst>
              <a:path w="9820275" h="10287000" extrusionOk="0">
                <a:moveTo>
                  <a:pt x="9820274" y="10286999"/>
                </a:moveTo>
                <a:lnTo>
                  <a:pt x="0" y="10286999"/>
                </a:lnTo>
                <a:lnTo>
                  <a:pt x="0" y="0"/>
                </a:lnTo>
                <a:lnTo>
                  <a:pt x="9820274" y="0"/>
                </a:lnTo>
                <a:lnTo>
                  <a:pt x="9820274" y="10286999"/>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 name="Google Shape;27;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28700" y="1028700"/>
            <a:ext cx="6067424" cy="3533774"/>
          </a:xfrm>
          <a:prstGeom prst="rect">
            <a:avLst/>
          </a:prstGeom>
          <a:noFill/>
          <a:ln>
            <a:noFill/>
          </a:ln>
        </p:spPr>
      </p:pic>
      <p:sp>
        <p:nvSpPr>
          <p:cNvPr id="28" name="Google Shape;28;p12"/>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13"/>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3"/>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14"/>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FR"/>
              <a:t>‹N›</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7200" b="1" i="0" u="none" strike="noStrike" cap="none">
                <a:solidFill>
                  <a:srgbClr val="343433"/>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9"/>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s://keepassxc.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5.jpeg"/><Relationship Id="rId4" Type="http://schemas.openxmlformats.org/officeDocument/2006/relationships/image" Target="../media/image9.png"/><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p:nvPr/>
        </p:nvSpPr>
        <p:spPr>
          <a:xfrm>
            <a:off x="1188166" y="7171360"/>
            <a:ext cx="8929500" cy="6900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fr-FR" sz="2200">
                <a:solidFill>
                  <a:srgbClr val="16204A"/>
                </a:solidFill>
                <a:latin typeface="Verdana"/>
                <a:ea typeface="Verdana"/>
                <a:cs typeface="Verdana"/>
                <a:sym typeface="Verdana"/>
              </a:rPr>
              <a:t>LA SÉCURITÉ EN LIGNE DES SENIORS POUR LA CRÉATIVITÉ</a:t>
            </a:r>
            <a:endParaRPr sz="2200">
              <a:solidFill>
                <a:srgbClr val="16204A"/>
              </a:solidFill>
              <a:latin typeface="Verdana"/>
              <a:ea typeface="Verdana"/>
              <a:cs typeface="Verdana"/>
              <a:sym typeface="Verdana"/>
            </a:endParaRPr>
          </a:p>
          <a:p>
            <a:pPr marL="12700" marR="0" lvl="0" indent="0" algn="l" rtl="0">
              <a:lnSpc>
                <a:spcPct val="100000"/>
              </a:lnSpc>
              <a:spcBef>
                <a:spcPts val="0"/>
              </a:spcBef>
              <a:spcAft>
                <a:spcPts val="0"/>
              </a:spcAft>
              <a:buNone/>
            </a:pPr>
            <a:endParaRPr sz="2200">
              <a:solidFill>
                <a:srgbClr val="16204A"/>
              </a:solidFill>
              <a:latin typeface="Verdana"/>
              <a:ea typeface="Verdana"/>
              <a:cs typeface="Verdana"/>
              <a:sym typeface="Verdana"/>
            </a:endParaRPr>
          </a:p>
        </p:txBody>
      </p:sp>
      <p:pic>
        <p:nvPicPr>
          <p:cNvPr id="50" name="Google Shape;50;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8700" y="1028700"/>
            <a:ext cx="9058274" cy="5276849"/>
          </a:xfrm>
          <a:prstGeom prst="rect">
            <a:avLst/>
          </a:prstGeom>
          <a:noFill/>
          <a:ln>
            <a:noFill/>
          </a:ln>
        </p:spPr>
      </p:pic>
      <p:sp>
        <p:nvSpPr>
          <p:cNvPr id="51" name="Google Shape;51;p1"/>
          <p:cNvSpPr txBox="1"/>
          <p:nvPr/>
        </p:nvSpPr>
        <p:spPr>
          <a:xfrm>
            <a:off x="12496800" y="1943100"/>
            <a:ext cx="5181600" cy="5006499"/>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fr-FR" sz="4600" b="1">
                <a:solidFill>
                  <a:schemeClr val="dk1"/>
                </a:solidFill>
                <a:latin typeface="Tahoma"/>
                <a:ea typeface="Tahoma"/>
                <a:cs typeface="Tahoma"/>
                <a:sym typeface="Tahoma"/>
              </a:rPr>
              <a:t>Menaces et défis sur les réseaux sociaux : choses à faire et à ne pas faire</a:t>
            </a:r>
            <a:endParaRPr sz="4600" b="1">
              <a:solidFill>
                <a:schemeClr val="dk1"/>
              </a:solidFill>
              <a:latin typeface="Tahoma"/>
              <a:ea typeface="Tahoma"/>
              <a:cs typeface="Tahoma"/>
              <a:sym typeface="Tahoma"/>
            </a:endParaRPr>
          </a:p>
          <a:p>
            <a:pPr marL="12700" marR="0" lvl="0" indent="0" algn="ctr" rtl="0">
              <a:lnSpc>
                <a:spcPct val="100000"/>
              </a:lnSpc>
              <a:spcBef>
                <a:spcPts val="100"/>
              </a:spcBef>
              <a:spcAft>
                <a:spcPts val="0"/>
              </a:spcAft>
              <a:buNone/>
            </a:pPr>
            <a:r>
              <a:rPr lang="fr-FR" sz="4600" b="1">
                <a:solidFill>
                  <a:schemeClr val="dk1"/>
                </a:solidFill>
                <a:latin typeface="Tahoma"/>
                <a:ea typeface="Tahoma"/>
                <a:cs typeface="Tahoma"/>
                <a:sym typeface="Tahoma"/>
              </a:rPr>
              <a:t>E-Seniors</a:t>
            </a:r>
            <a:endParaRPr/>
          </a:p>
          <a:p>
            <a:pPr marL="12700" marR="0" lvl="0" indent="0" algn="l" rtl="0">
              <a:lnSpc>
                <a:spcPct val="100000"/>
              </a:lnSpc>
              <a:spcBef>
                <a:spcPts val="100"/>
              </a:spcBef>
              <a:spcAft>
                <a:spcPts val="0"/>
              </a:spcAft>
              <a:buNone/>
            </a:pPr>
            <a:endParaRPr sz="4600" b="1">
              <a:solidFill>
                <a:schemeClr val="dk1"/>
              </a:solidFill>
              <a:latin typeface="Tahoma"/>
              <a:ea typeface="Tahoma"/>
              <a:cs typeface="Tahoma"/>
              <a:sym typeface="Tahoma"/>
            </a:endParaRPr>
          </a:p>
        </p:txBody>
      </p:sp>
      <p:pic>
        <p:nvPicPr>
          <p:cNvPr id="54" name="Google Shape;54;p1"/>
          <p:cNvPicPr preferRelativeResize="0"/>
          <p:nvPr/>
        </p:nvPicPr>
        <p:blipFill rotWithShape="1">
          <a:blip r:embed="rId4">
            <a:alphaModFix/>
          </a:blip>
          <a:srcRect/>
          <a:stretch/>
        </p:blipFill>
        <p:spPr>
          <a:xfrm>
            <a:off x="13944600" y="6667500"/>
            <a:ext cx="2025180" cy="2025180"/>
          </a:xfrm>
          <a:prstGeom prst="rect">
            <a:avLst/>
          </a:prstGeom>
          <a:noFill/>
          <a:ln>
            <a:noFill/>
          </a:ln>
        </p:spPr>
      </p:pic>
      <p:sp>
        <p:nvSpPr>
          <p:cNvPr id="8"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945427" y="9488866"/>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9"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558491"/>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39732"/>
            <a:ext cx="1453337" cy="495465"/>
          </a:xfrm>
          <a:prstGeom prst="rect">
            <a:avLst/>
          </a:prstGeom>
          <a:noFill/>
        </p:spPr>
      </p:pic>
      <p:sp>
        <p:nvSpPr>
          <p:cNvPr id="11" name="CasellaDiTesto 22"/>
          <p:cNvSpPr txBox="1"/>
          <p:nvPr/>
        </p:nvSpPr>
        <p:spPr>
          <a:xfrm>
            <a:off x="10117536" y="9488866"/>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p:nvPr/>
        </p:nvSpPr>
        <p:spPr>
          <a:xfrm>
            <a:off x="1016000" y="2734122"/>
            <a:ext cx="12090400" cy="443711"/>
          </a:xfrm>
          <a:prstGeom prst="rect">
            <a:avLst/>
          </a:prstGeom>
          <a:noFill/>
          <a:ln>
            <a:noFill/>
          </a:ln>
        </p:spPr>
        <p:txBody>
          <a:bodyPr spcFirstLastPara="1" wrap="square" lIns="0" tIns="12700" rIns="0" bIns="0" anchor="t" anchorCtr="0">
            <a:spAutoFit/>
          </a:bodyPr>
          <a:lstStyle/>
          <a:p>
            <a:pPr marL="0" marR="0" lvl="0" indent="0" algn="just" rtl="0">
              <a:spcBef>
                <a:spcPts val="0"/>
              </a:spcBef>
              <a:spcAft>
                <a:spcPts val="0"/>
              </a:spcAft>
              <a:buNone/>
            </a:pPr>
            <a:r>
              <a:rPr lang="fr-FR" sz="2800" b="1">
                <a:solidFill>
                  <a:schemeClr val="dk1"/>
                </a:solidFill>
                <a:latin typeface="Calibri"/>
                <a:ea typeface="Calibri"/>
                <a:cs typeface="Calibri"/>
                <a:sym typeface="Calibri"/>
              </a:rPr>
              <a:t>A la fin de ce module vous serez capable de :</a:t>
            </a:r>
            <a:endParaRPr sz="2800" b="1">
              <a:solidFill>
                <a:schemeClr val="dk1"/>
              </a:solidFill>
              <a:latin typeface="Calibri"/>
              <a:ea typeface="Calibri"/>
              <a:cs typeface="Calibri"/>
              <a:sym typeface="Calibri"/>
            </a:endParaRPr>
          </a:p>
        </p:txBody>
      </p:sp>
      <p:sp>
        <p:nvSpPr>
          <p:cNvPr id="60" name="Google Shape;60;p2"/>
          <p:cNvSpPr txBox="1"/>
          <p:nvPr/>
        </p:nvSpPr>
        <p:spPr>
          <a:xfrm>
            <a:off x="1016000" y="972671"/>
            <a:ext cx="10871200" cy="1120178"/>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fr-FR" sz="7200" b="1">
                <a:solidFill>
                  <a:srgbClr val="343433"/>
                </a:solidFill>
                <a:latin typeface="Tahoma"/>
                <a:ea typeface="Tahoma"/>
                <a:cs typeface="Tahoma"/>
                <a:sym typeface="Tahoma"/>
              </a:rPr>
              <a:t>1. Objectifs et buts</a:t>
            </a:r>
            <a:endParaRPr sz="7200">
              <a:solidFill>
                <a:schemeClr val="dk1"/>
              </a:solidFill>
              <a:latin typeface="Tahoma"/>
              <a:ea typeface="Tahoma"/>
              <a:cs typeface="Tahoma"/>
              <a:sym typeface="Tahoma"/>
            </a:endParaRPr>
          </a:p>
        </p:txBody>
      </p:sp>
      <p:pic>
        <p:nvPicPr>
          <p:cNvPr id="61" name="Google Shape;6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46746"/>
            <a:ext cx="1838324" cy="1066799"/>
          </a:xfrm>
          <a:prstGeom prst="rect">
            <a:avLst/>
          </a:prstGeom>
          <a:noFill/>
          <a:ln>
            <a:noFill/>
          </a:ln>
        </p:spPr>
      </p:pic>
      <p:grpSp>
        <p:nvGrpSpPr>
          <p:cNvPr id="64" name="Google Shape;64;p2"/>
          <p:cNvGrpSpPr/>
          <p:nvPr/>
        </p:nvGrpSpPr>
        <p:grpSpPr>
          <a:xfrm>
            <a:off x="1246882" y="4047412"/>
            <a:ext cx="6186103" cy="790507"/>
            <a:chOff x="4834470" y="1482096"/>
            <a:chExt cx="6186103" cy="790507"/>
          </a:xfrm>
        </p:grpSpPr>
        <p:sp>
          <p:nvSpPr>
            <p:cNvPr id="65" name="Google Shape;65;p2"/>
            <p:cNvSpPr txBox="1"/>
            <p:nvPr/>
          </p:nvSpPr>
          <p:spPr>
            <a:xfrm>
              <a:off x="5895648" y="1482096"/>
              <a:ext cx="5124925" cy="64633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fr-FR" sz="1800" b="1">
                  <a:solidFill>
                    <a:schemeClr val="dk1"/>
                  </a:solidFill>
                  <a:latin typeface="Calibri"/>
                  <a:ea typeface="Calibri"/>
                  <a:cs typeface="Calibri"/>
                  <a:sym typeface="Calibri"/>
                </a:rPr>
                <a:t>Identifier les menaces qui peuvent se manifester par l'utilisation des médias sociaux</a:t>
              </a:r>
              <a:endParaRPr sz="1800" b="1">
                <a:solidFill>
                  <a:schemeClr val="dk1"/>
                </a:solidFill>
                <a:latin typeface="Calibri"/>
                <a:ea typeface="Calibri"/>
                <a:cs typeface="Calibri"/>
                <a:sym typeface="Calibri"/>
              </a:endParaRPr>
            </a:p>
          </p:txBody>
        </p:sp>
        <p:sp>
          <p:nvSpPr>
            <p:cNvPr id="66" name="Google Shape;66;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2"/>
          <p:cNvGrpSpPr/>
          <p:nvPr/>
        </p:nvGrpSpPr>
        <p:grpSpPr>
          <a:xfrm>
            <a:off x="1183379" y="5360093"/>
            <a:ext cx="6186103" cy="790507"/>
            <a:chOff x="4834470" y="1482096"/>
            <a:chExt cx="6186103" cy="790507"/>
          </a:xfrm>
        </p:grpSpPr>
        <p:sp>
          <p:nvSpPr>
            <p:cNvPr id="68" name="Google Shape;68;p2"/>
            <p:cNvSpPr txBox="1"/>
            <p:nvPr/>
          </p:nvSpPr>
          <p:spPr>
            <a:xfrm>
              <a:off x="5895648" y="148209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fr-FR" sz="1800" b="1">
                  <a:solidFill>
                    <a:schemeClr val="dk1"/>
                  </a:solidFill>
                  <a:latin typeface="Calibri"/>
                  <a:ea typeface="Calibri"/>
                  <a:cs typeface="Calibri"/>
                  <a:sym typeface="Calibri"/>
                </a:rPr>
                <a:t>Savoir quoi faire face à l'une de ces menaces</a:t>
              </a:r>
              <a:endParaRPr sz="1800" b="1">
                <a:solidFill>
                  <a:schemeClr val="dk1"/>
                </a:solidFill>
                <a:latin typeface="Calibri"/>
                <a:ea typeface="Calibri"/>
                <a:cs typeface="Calibri"/>
                <a:sym typeface="Calibri"/>
              </a:endParaRPr>
            </a:p>
          </p:txBody>
        </p:sp>
        <p:sp>
          <p:nvSpPr>
            <p:cNvPr id="69" name="Google Shape;69;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2"/>
          <p:cNvGrpSpPr/>
          <p:nvPr/>
        </p:nvGrpSpPr>
        <p:grpSpPr>
          <a:xfrm>
            <a:off x="1283827" y="6758922"/>
            <a:ext cx="6186103" cy="923330"/>
            <a:chOff x="4834470" y="1482096"/>
            <a:chExt cx="6186103" cy="923330"/>
          </a:xfrm>
        </p:grpSpPr>
        <p:sp>
          <p:nvSpPr>
            <p:cNvPr id="71" name="Google Shape;71;p2"/>
            <p:cNvSpPr txBox="1"/>
            <p:nvPr/>
          </p:nvSpPr>
          <p:spPr>
            <a:xfrm>
              <a:off x="5895648" y="1482096"/>
              <a:ext cx="5124925" cy="92333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fr-FR" sz="1800" b="1">
                  <a:solidFill>
                    <a:schemeClr val="dk1"/>
                  </a:solidFill>
                  <a:latin typeface="Calibri"/>
                  <a:ea typeface="Calibri"/>
                  <a:cs typeface="Calibri"/>
                  <a:sym typeface="Calibri"/>
                </a:rPr>
                <a:t>Adopter les bonnes pratiques pour éviter de rencontrer ces menaces lors de la navigation sur les réseaux sociaux</a:t>
              </a:r>
              <a:endParaRPr sz="1800" b="1">
                <a:solidFill>
                  <a:schemeClr val="dk1"/>
                </a:solidFill>
                <a:latin typeface="Calibri"/>
                <a:ea typeface="Calibri"/>
                <a:cs typeface="Calibri"/>
                <a:sym typeface="Calibri"/>
              </a:endParaRPr>
            </a:p>
          </p:txBody>
        </p:sp>
        <p:sp>
          <p:nvSpPr>
            <p:cNvPr id="72" name="Google Shape;72;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73" name="Google Shape;73;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49000" y="4281474"/>
            <a:ext cx="6832876" cy="3904678"/>
          </a:xfrm>
          <a:prstGeom prst="rect">
            <a:avLst/>
          </a:prstGeom>
          <a:noFill/>
          <a:ln>
            <a:noFill/>
          </a:ln>
        </p:spPr>
      </p:pic>
      <p:sp>
        <p:nvSpPr>
          <p:cNvPr id="1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945427" y="9488866"/>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1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558491"/>
            <a:ext cx="866849" cy="576706"/>
          </a:xfrm>
          <a:prstGeom prst="rect">
            <a:avLst/>
          </a:prstGeom>
        </p:spPr>
      </p:pic>
      <p:pic>
        <p:nvPicPr>
          <p:cNvPr id="19" name="Immagine 1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39732"/>
            <a:ext cx="1453337" cy="495465"/>
          </a:xfrm>
          <a:prstGeom prst="rect">
            <a:avLst/>
          </a:prstGeom>
          <a:noFill/>
        </p:spPr>
      </p:pic>
      <p:sp>
        <p:nvSpPr>
          <p:cNvPr id="20" name="CasellaDiTesto 22"/>
          <p:cNvSpPr txBox="1"/>
          <p:nvPr/>
        </p:nvSpPr>
        <p:spPr>
          <a:xfrm>
            <a:off x="10117536" y="9488866"/>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p:nvPr/>
        </p:nvSpPr>
        <p:spPr>
          <a:xfrm>
            <a:off x="793775" y="1046510"/>
            <a:ext cx="16589349" cy="7998985"/>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7200" b="1">
                <a:solidFill>
                  <a:srgbClr val="343433"/>
                </a:solidFill>
                <a:latin typeface="Tahoma"/>
                <a:ea typeface="Tahoma"/>
                <a:cs typeface="Tahoma"/>
                <a:sym typeface="Tahoma"/>
              </a:rPr>
              <a:t>Unité 3.1 : Menaces et défis</a:t>
            </a:r>
            <a:endParaRPr sz="7200">
              <a:solidFill>
                <a:schemeClr val="dk1"/>
              </a:solidFill>
              <a:latin typeface="Calibri"/>
              <a:ea typeface="Calibri"/>
              <a:cs typeface="Calibri"/>
              <a:sym typeface="Calibri"/>
            </a:endParaRPr>
          </a:p>
          <a:p>
            <a:pPr marL="0" marR="0" lvl="0" indent="0" algn="l" rtl="0">
              <a:spcBef>
                <a:spcPts val="0"/>
              </a:spcBef>
              <a:spcAft>
                <a:spcPts val="0"/>
              </a:spcAft>
              <a:buNone/>
            </a:pPr>
            <a:endParaRPr sz="1900" b="1" i="0" u="none" strike="noStrike">
              <a:solidFill>
                <a:srgbClr val="000000"/>
              </a:solidFill>
              <a:latin typeface="Calibri"/>
              <a:ea typeface="Calibri"/>
              <a:cs typeface="Calibri"/>
              <a:sym typeface="Calibri"/>
            </a:endParaRPr>
          </a:p>
          <a:p>
            <a:pPr marL="0" marR="0" lvl="0" indent="0" algn="l" rtl="0">
              <a:spcBef>
                <a:spcPts val="1000"/>
              </a:spcBef>
              <a:spcAft>
                <a:spcPts val="0"/>
              </a:spcAft>
              <a:buNone/>
            </a:pPr>
            <a:r>
              <a:rPr lang="fr-FR" sz="1800" b="1" i="0" u="none" strike="noStrike">
                <a:solidFill>
                  <a:srgbClr val="000000"/>
                </a:solidFill>
                <a:latin typeface="Calibri"/>
                <a:ea typeface="Calibri"/>
                <a:cs typeface="Calibri"/>
                <a:sym typeface="Calibri"/>
              </a:rPr>
              <a:t>Phishing:</a:t>
            </a:r>
            <a:r>
              <a:rPr lang="fr-FR" sz="1800" b="0" i="0" u="none" strike="noStrike">
                <a:solidFill>
                  <a:srgbClr val="000000"/>
                </a:solidFill>
                <a:latin typeface="Calibri"/>
                <a:ea typeface="Calibri"/>
                <a:cs typeface="Calibri"/>
                <a:sym typeface="Calibri"/>
              </a:rPr>
              <a:t> Phishing est un type d'ingénierie sociale dans lequel un attaquant envoie un message frauduleux conçu pour tromper une victime humaine. Ces messages sont conçus pour vous inciter à révéler des informations personnelles en prétendant provenir d'une source fiable. Les messages peuvent provenir de personnes prétendant être un de vos amis ou une entreprise connue. Ne partagez jamais d'informations confidentielles et ne cliquez jamais sur un lien Web suspect.</a:t>
            </a:r>
            <a:endParaRPr/>
          </a:p>
          <a:p>
            <a:pPr marL="0" marR="0" lvl="0" indent="0" algn="l" rtl="0">
              <a:spcBef>
                <a:spcPts val="1000"/>
              </a:spcBef>
              <a:spcAft>
                <a:spcPts val="0"/>
              </a:spcAft>
              <a:buNone/>
            </a:pPr>
            <a:r>
              <a:rPr lang="fr-FR" sz="1800" b="1" i="0" u="none" strike="noStrike">
                <a:solidFill>
                  <a:srgbClr val="000000"/>
                </a:solidFill>
                <a:latin typeface="Calibri"/>
                <a:ea typeface="Calibri"/>
                <a:cs typeface="Calibri"/>
                <a:sym typeface="Calibri"/>
              </a:rPr>
              <a:t>Piratage psychologique : </a:t>
            </a:r>
            <a:r>
              <a:rPr lang="fr-FR" sz="1800" i="0" u="none" strike="noStrike">
                <a:solidFill>
                  <a:srgbClr val="000000"/>
                </a:solidFill>
                <a:latin typeface="Calibri"/>
                <a:ea typeface="Calibri"/>
                <a:cs typeface="Calibri"/>
                <a:sym typeface="Calibri"/>
              </a:rPr>
              <a:t>Le piratage psychologique est le processus d'obtention d'informations confidentielles d'une personne par ruse. Le fraudeur peut entamer une conversation à propos de choses qu'il a lues sur votre profil, comme votre lieu de travail, etc. Il essaie ensuite de vous faire révéler des informations personnelles, un peu comme du phishing.</a:t>
            </a:r>
            <a:endParaRPr/>
          </a:p>
          <a:p>
            <a:pPr marL="0" marR="0" lvl="0" indent="0" algn="l" rtl="0">
              <a:spcBef>
                <a:spcPts val="1000"/>
              </a:spcBef>
              <a:spcAft>
                <a:spcPts val="0"/>
              </a:spcAft>
              <a:buNone/>
            </a:pPr>
            <a:r>
              <a:rPr lang="fr-FR" sz="1800" b="1" i="0" u="none" strike="noStrike">
                <a:solidFill>
                  <a:srgbClr val="000000"/>
                </a:solidFill>
                <a:latin typeface="Calibri"/>
                <a:ea typeface="Calibri"/>
                <a:cs typeface="Calibri"/>
                <a:sym typeface="Calibri"/>
              </a:rPr>
              <a:t>Logiciels malveillants : </a:t>
            </a:r>
            <a:r>
              <a:rPr lang="fr-FR" sz="1800" i="0" u="none" strike="noStrike">
                <a:solidFill>
                  <a:srgbClr val="000000"/>
                </a:solidFill>
                <a:latin typeface="Calibri"/>
                <a:ea typeface="Calibri"/>
                <a:cs typeface="Calibri"/>
                <a:sym typeface="Calibri"/>
              </a:rPr>
              <a:t>les logiciels malveillants sont des logiciels malveillants conçus pour infiltrer les appareils. Il circule sur les réseaux sociaux sous forme de liens avec des titres accrocheurs. Une fois le logiciel malveillant infiltré, il peut envoyer des messages aux contacts, accéder à des informations personnelles ou endommager l'appareil. La prudence s'impose lorsqu'on est tenté de cliquer sur un lien provenant d'une source inconnue.</a:t>
            </a:r>
            <a:endParaRPr/>
          </a:p>
          <a:p>
            <a:pPr marL="0" marR="0" lvl="0" indent="0" algn="l" rtl="0">
              <a:spcBef>
                <a:spcPts val="1000"/>
              </a:spcBef>
              <a:spcAft>
                <a:spcPts val="0"/>
              </a:spcAft>
              <a:buNone/>
            </a:pPr>
            <a:r>
              <a:rPr lang="fr-FR" sz="1800" b="1" i="0" u="none" strike="noStrike">
                <a:solidFill>
                  <a:srgbClr val="000000"/>
                </a:solidFill>
                <a:latin typeface="Calibri"/>
                <a:ea typeface="Calibri"/>
                <a:cs typeface="Calibri"/>
                <a:sym typeface="Calibri"/>
              </a:rPr>
              <a:t>Discours de haine </a:t>
            </a:r>
            <a:r>
              <a:rPr lang="fr-FR" sz="1800" i="0" u="none" strike="noStrike">
                <a:solidFill>
                  <a:srgbClr val="000000"/>
                </a:solidFill>
                <a:latin typeface="Calibri"/>
                <a:ea typeface="Calibri"/>
                <a:cs typeface="Calibri"/>
                <a:sym typeface="Calibri"/>
              </a:rPr>
              <a:t>: Le discours de haine est courant sur les réseaux sociaux car ses auteurs peuvent rester anonymes. Il peut arriver que vous receviez des propos haineux, parfois sans aucun réseau, il est donc important de vous en détacher et de ne pas hésiter à les signaler comme contenu indésirable et malveillant.</a:t>
            </a:r>
            <a:endParaRPr/>
          </a:p>
          <a:p>
            <a:pPr marL="0" marR="0" lvl="0" indent="0" algn="l" rtl="0">
              <a:spcBef>
                <a:spcPts val="1000"/>
              </a:spcBef>
              <a:spcAft>
                <a:spcPts val="0"/>
              </a:spcAft>
              <a:buNone/>
            </a:pPr>
            <a:r>
              <a:rPr lang="fr-FR" sz="1800" b="1" i="0" u="none" strike="noStrike">
                <a:solidFill>
                  <a:srgbClr val="000000"/>
                </a:solidFill>
                <a:latin typeface="Calibri"/>
                <a:ea typeface="Calibri"/>
                <a:cs typeface="Calibri"/>
                <a:sym typeface="Calibri"/>
              </a:rPr>
              <a:t>Cyberintimidation : </a:t>
            </a:r>
            <a:r>
              <a:rPr lang="fr-FR" sz="1800" i="0" u="none" strike="noStrike">
                <a:solidFill>
                  <a:srgbClr val="000000"/>
                </a:solidFill>
                <a:latin typeface="Calibri"/>
                <a:ea typeface="Calibri"/>
                <a:cs typeface="Calibri"/>
                <a:sym typeface="Calibri"/>
              </a:rPr>
              <a:t>est une intimidation qui se produit sur des appareils numériques comme les téléphones cellulaires, les ordinateurs et les tablettes. La cyberintimidation peut se produire par SMS, SMS et applications, ou en ligne sur les réseaux sociaux, les forums ou les jeux où les gens peuvent voir, participer ou partager du contenu. La cyberintimidation comprend l'envoi, la publication ou le partage de contenu négatif, nuisible, faux ou méchant à propos de quelqu'un d'autre. Cela peut inclure le partage d'informations personnelles ou privées sur quelqu'un d'autre causant de l'embarras ou de l'humiliation. Certains actes de cyberintimidation franchissent la frontière avec un comportement illégal ou criminel.</a:t>
            </a:r>
            <a:endParaRPr/>
          </a:p>
          <a:p>
            <a:pPr marL="0" marR="0" lvl="0" indent="0" algn="l" rtl="0">
              <a:spcBef>
                <a:spcPts val="1000"/>
              </a:spcBef>
              <a:spcAft>
                <a:spcPts val="0"/>
              </a:spcAft>
              <a:buNone/>
            </a:pPr>
            <a:r>
              <a:rPr lang="fr-FR" sz="1800" b="1" i="0" u="none" strike="noStrike">
                <a:solidFill>
                  <a:srgbClr val="000000"/>
                </a:solidFill>
                <a:latin typeface="Calibri"/>
                <a:ea typeface="Calibri"/>
                <a:cs typeface="Calibri"/>
                <a:sym typeface="Calibri"/>
              </a:rPr>
              <a:t>L'âgisme en ligne : </a:t>
            </a:r>
            <a:r>
              <a:rPr lang="fr-FR" sz="1800" i="0" u="none" strike="noStrike">
                <a:solidFill>
                  <a:srgbClr val="000000"/>
                </a:solidFill>
                <a:latin typeface="Calibri"/>
                <a:ea typeface="Calibri"/>
                <a:cs typeface="Calibri"/>
                <a:sym typeface="Calibri"/>
              </a:rPr>
              <a:t>l'âgisme fait référence aux stéréotypes (comment nous pensons), aux préjugés (comment nous nous sentons) et à la discrimination (comment nous agissons) envers les autres ou envers soi-même en fonction de l'âge. L'âgisme touche tout le monde. Les enfants dès l'âge de 4 ans prennent conscience des stéréotypes d'âge de leur culture. À partir de cet âge, ils intériorisent et utilisent ces stéréotypes pour orienter leurs sentiments et leur comportement envers les personnes d'âges différents. Ils s'appuient également sur les stéréotypes liés à l'âge de la culture pour se percevoir et se comprendre, ce qui peut entraîner un âgisme auto-dirigé à tout âge. L'âgisme recoupe et exacerbe d'autres formes de désavantages, notamment ceux liés au sexe, à la race et au handicap.</a:t>
            </a:r>
            <a:endParaRPr sz="1800" i="0" u="none" strike="noStrike">
              <a:solidFill>
                <a:srgbClr val="000000"/>
              </a:solidFill>
              <a:latin typeface="Calibri"/>
              <a:ea typeface="Calibri"/>
              <a:cs typeface="Calibri"/>
              <a:sym typeface="Calibri"/>
            </a:endParaRPr>
          </a:p>
        </p:txBody>
      </p:sp>
      <p:pic>
        <p:nvPicPr>
          <p:cNvPr id="79" name="Google Shape;79;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6"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945427" y="9488866"/>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7"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56" y="9558491"/>
            <a:ext cx="866849" cy="576706"/>
          </a:xfrm>
          <a:prstGeom prst="rect">
            <a:avLst/>
          </a:prstGeom>
        </p:spPr>
      </p:pic>
      <p:pic>
        <p:nvPicPr>
          <p:cNvPr id="8" name="Immagin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3636" y="9639732"/>
            <a:ext cx="1453337" cy="495465"/>
          </a:xfrm>
          <a:prstGeom prst="rect">
            <a:avLst/>
          </a:prstGeom>
          <a:noFill/>
        </p:spPr>
      </p:pic>
      <p:sp>
        <p:nvSpPr>
          <p:cNvPr id="9" name="CasellaDiTesto 22"/>
          <p:cNvSpPr txBox="1"/>
          <p:nvPr/>
        </p:nvSpPr>
        <p:spPr>
          <a:xfrm>
            <a:off x="10117536" y="9488866"/>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p:nvPr/>
        </p:nvSpPr>
        <p:spPr>
          <a:xfrm>
            <a:off x="793775" y="1046510"/>
            <a:ext cx="16589349" cy="6696064"/>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r>
              <a:rPr lang="fr-FR" sz="7200" b="1">
                <a:solidFill>
                  <a:srgbClr val="343433"/>
                </a:solidFill>
                <a:latin typeface="Tahoma"/>
                <a:ea typeface="Tahoma"/>
                <a:cs typeface="Tahoma"/>
                <a:sym typeface="Tahoma"/>
              </a:rPr>
              <a:t>Unité 3.1 : Menaces et défis</a:t>
            </a:r>
            <a:endParaRPr sz="7200">
              <a:solidFill>
                <a:schemeClr val="dk1"/>
              </a:solidFill>
              <a:latin typeface="Calibri"/>
              <a:ea typeface="Calibri"/>
              <a:cs typeface="Calibri"/>
              <a:sym typeface="Calibri"/>
            </a:endParaRPr>
          </a:p>
          <a:p>
            <a:pPr marL="0" marR="0" lvl="0" indent="0" algn="l" rtl="0">
              <a:spcBef>
                <a:spcPts val="0"/>
              </a:spcBef>
              <a:spcAft>
                <a:spcPts val="0"/>
              </a:spcAft>
              <a:buNone/>
            </a:pPr>
            <a:endParaRPr sz="1900" b="1" i="0" u="none" strike="noStrike">
              <a:solidFill>
                <a:srgbClr val="000000"/>
              </a:solidFill>
              <a:latin typeface="Calibri"/>
              <a:ea typeface="Calibri"/>
              <a:cs typeface="Calibri"/>
              <a:sym typeface="Calibri"/>
            </a:endParaRPr>
          </a:p>
          <a:p>
            <a:pPr marL="0" marR="0" lvl="0" indent="0" algn="l" rtl="0">
              <a:spcBef>
                <a:spcPts val="1000"/>
              </a:spcBef>
              <a:spcAft>
                <a:spcPts val="0"/>
              </a:spcAft>
              <a:buNone/>
            </a:pPr>
            <a:endParaRPr sz="2000" i="0" u="none" strike="noStrike">
              <a:solidFill>
                <a:srgbClr val="000000"/>
              </a:solidFill>
              <a:latin typeface="Calibri"/>
              <a:ea typeface="Calibri"/>
              <a:cs typeface="Calibri"/>
              <a:sym typeface="Calibri"/>
            </a:endParaRPr>
          </a:p>
          <a:p>
            <a:pPr marL="0" marR="0" lvl="0" indent="0" algn="l" rtl="0">
              <a:spcBef>
                <a:spcPts val="1000"/>
              </a:spcBef>
              <a:spcAft>
                <a:spcPts val="0"/>
              </a:spcAft>
              <a:buNone/>
            </a:pPr>
            <a:r>
              <a:rPr lang="fr-FR" sz="2400" b="1" i="0" u="none" strike="noStrike">
                <a:solidFill>
                  <a:srgbClr val="000000"/>
                </a:solidFill>
                <a:latin typeface="Calibri"/>
                <a:ea typeface="Calibri"/>
                <a:cs typeface="Calibri"/>
                <a:sym typeface="Calibri"/>
              </a:rPr>
              <a:t>À quoi faire attention pour éviter les escroqueries sur Facebook :</a:t>
            </a:r>
            <a:endParaRPr/>
          </a:p>
          <a:p>
            <a:pPr marL="342900" marR="0" lvl="0" indent="-342900" algn="l" rtl="0">
              <a:spcBef>
                <a:spcPts val="1000"/>
              </a:spcBef>
              <a:spcAft>
                <a:spcPts val="0"/>
              </a:spcAft>
              <a:buClr>
                <a:srgbClr val="000000"/>
              </a:buClr>
              <a:buSzPts val="2400"/>
              <a:buFont typeface="Arial"/>
              <a:buChar char="•"/>
            </a:pPr>
            <a:r>
              <a:rPr lang="fr-FR" sz="2400" i="0" u="none" strike="noStrike">
                <a:solidFill>
                  <a:srgbClr val="000000"/>
                </a:solidFill>
                <a:latin typeface="Calibri"/>
                <a:ea typeface="Calibri"/>
                <a:cs typeface="Calibri"/>
                <a:sym typeface="Calibri"/>
              </a:rPr>
              <a:t>Des personnes que vous ne connaissez pas personnellement vous demandent de l'argent ou vos coordonnées bancaires.</a:t>
            </a:r>
            <a:endParaRPr/>
          </a:p>
          <a:p>
            <a:pPr marL="342900" marR="0" lvl="0" indent="-342900" algn="l" rtl="0">
              <a:spcBef>
                <a:spcPts val="1000"/>
              </a:spcBef>
              <a:spcAft>
                <a:spcPts val="0"/>
              </a:spcAft>
              <a:buClr>
                <a:srgbClr val="000000"/>
              </a:buClr>
              <a:buSzPts val="2400"/>
              <a:buFont typeface="Arial"/>
              <a:buChar char="•"/>
            </a:pPr>
            <a:r>
              <a:rPr lang="fr-FR" sz="2400" i="0" u="none" strike="noStrike">
                <a:solidFill>
                  <a:srgbClr val="000000"/>
                </a:solidFill>
                <a:latin typeface="Calibri"/>
                <a:ea typeface="Calibri"/>
                <a:cs typeface="Calibri"/>
                <a:sym typeface="Calibri"/>
              </a:rPr>
              <a:t>Pages non vérifiées prétendant représenter une grande organisation ou une personnalité publique.</a:t>
            </a:r>
            <a:endParaRPr/>
          </a:p>
          <a:p>
            <a:pPr marL="342900" marR="0" lvl="0" indent="-342900" algn="l" rtl="0">
              <a:spcBef>
                <a:spcPts val="1000"/>
              </a:spcBef>
              <a:spcAft>
                <a:spcPts val="0"/>
              </a:spcAft>
              <a:buClr>
                <a:srgbClr val="000000"/>
              </a:buClr>
              <a:buSzPts val="2400"/>
              <a:buFont typeface="Arial"/>
              <a:buChar char="•"/>
            </a:pPr>
            <a:r>
              <a:rPr lang="fr-FR" sz="2400" i="0" u="none" strike="noStrike">
                <a:solidFill>
                  <a:srgbClr val="000000"/>
                </a:solidFill>
                <a:latin typeface="Calibri"/>
                <a:ea typeface="Calibri"/>
                <a:cs typeface="Calibri"/>
                <a:sym typeface="Calibri"/>
              </a:rPr>
              <a:t>Les personnes qui vous demandent de poursuivre votre conversation en dehors de Facebook, dans un cadre moins public ou moins sécurisé, comme une adresse e-mail distincte.</a:t>
            </a:r>
            <a:endParaRPr/>
          </a:p>
          <a:p>
            <a:pPr marL="342900" marR="0" lvl="0" indent="-342900" algn="l" rtl="0">
              <a:spcBef>
                <a:spcPts val="1000"/>
              </a:spcBef>
              <a:spcAft>
                <a:spcPts val="0"/>
              </a:spcAft>
              <a:buClr>
                <a:srgbClr val="000000"/>
              </a:buClr>
              <a:buSzPts val="2400"/>
              <a:buFont typeface="Arial"/>
              <a:buChar char="•"/>
            </a:pPr>
            <a:r>
              <a:rPr lang="fr-FR" sz="2400" i="0" u="none" strike="noStrike">
                <a:solidFill>
                  <a:srgbClr val="000000"/>
                </a:solidFill>
                <a:latin typeface="Calibri"/>
                <a:ea typeface="Calibri"/>
                <a:cs typeface="Calibri"/>
                <a:sym typeface="Calibri"/>
              </a:rPr>
              <a:t>Les personnes vous demandant de leur transmettre vos coordonnées bancaires afin de recevoir une récompense.</a:t>
            </a:r>
            <a:endParaRPr/>
          </a:p>
          <a:p>
            <a:pPr marL="342900" marR="0" lvl="0" indent="-342900" algn="l" rtl="0">
              <a:spcBef>
                <a:spcPts val="1000"/>
              </a:spcBef>
              <a:spcAft>
                <a:spcPts val="0"/>
              </a:spcAft>
              <a:buClr>
                <a:srgbClr val="000000"/>
              </a:buClr>
              <a:buSzPts val="2400"/>
              <a:buFont typeface="Arial"/>
              <a:buChar char="•"/>
            </a:pPr>
            <a:r>
              <a:rPr lang="fr-FR" sz="2400" i="0" u="none" strike="noStrike">
                <a:solidFill>
                  <a:srgbClr val="000000"/>
                </a:solidFill>
                <a:latin typeface="Calibri"/>
                <a:ea typeface="Calibri"/>
                <a:cs typeface="Calibri"/>
                <a:sym typeface="Calibri"/>
              </a:rPr>
              <a:t>Toute personne prétendant être un ami ou un parent en détresse.</a:t>
            </a:r>
            <a:endParaRPr/>
          </a:p>
          <a:p>
            <a:pPr marL="342900" marR="0" lvl="0" indent="-342900" algn="l" rtl="0">
              <a:spcBef>
                <a:spcPts val="1000"/>
              </a:spcBef>
              <a:spcAft>
                <a:spcPts val="0"/>
              </a:spcAft>
              <a:buClr>
                <a:srgbClr val="000000"/>
              </a:buClr>
              <a:buSzPts val="2400"/>
              <a:buFont typeface="Arial"/>
              <a:buChar char="•"/>
            </a:pPr>
            <a:r>
              <a:rPr lang="fr-FR" sz="2400" i="0" u="none" strike="noStrike">
                <a:solidFill>
                  <a:srgbClr val="000000"/>
                </a:solidFill>
                <a:latin typeface="Calibri"/>
                <a:ea typeface="Calibri"/>
                <a:cs typeface="Calibri"/>
                <a:sym typeface="Calibri"/>
              </a:rPr>
              <a:t>Les gens qui mentent sur leur lieu de résidence.</a:t>
            </a:r>
            <a:endParaRPr/>
          </a:p>
          <a:p>
            <a:pPr marL="342900" marR="0" lvl="0" indent="-342900" algn="l" rtl="0">
              <a:spcBef>
                <a:spcPts val="1000"/>
              </a:spcBef>
              <a:spcAft>
                <a:spcPts val="0"/>
              </a:spcAft>
              <a:buClr>
                <a:srgbClr val="000000"/>
              </a:buClr>
              <a:buSzPts val="2400"/>
              <a:buFont typeface="Arial"/>
              <a:buChar char="•"/>
            </a:pPr>
            <a:r>
              <a:rPr lang="fr-FR" sz="2400" i="0" u="none" strike="noStrike">
                <a:solidFill>
                  <a:srgbClr val="000000"/>
                </a:solidFill>
                <a:latin typeface="Calibri"/>
                <a:ea typeface="Calibri"/>
                <a:cs typeface="Calibri"/>
                <a:sym typeface="Calibri"/>
              </a:rPr>
              <a:t>Messages ou publications contenant des fautes d'orthographe et des erreurs grammaticales.</a:t>
            </a:r>
            <a:endParaRPr/>
          </a:p>
          <a:p>
            <a:pPr marL="342900" marR="0" lvl="0" indent="-342900" algn="l" rtl="0">
              <a:spcBef>
                <a:spcPts val="1000"/>
              </a:spcBef>
              <a:spcAft>
                <a:spcPts val="0"/>
              </a:spcAft>
              <a:buClr>
                <a:srgbClr val="000000"/>
              </a:buClr>
              <a:buSzPts val="2400"/>
              <a:buFont typeface="Arial"/>
              <a:buChar char="•"/>
            </a:pPr>
            <a:r>
              <a:rPr lang="fr-FR" sz="2400" i="0" u="none" strike="noStrike">
                <a:solidFill>
                  <a:srgbClr val="000000"/>
                </a:solidFill>
                <a:latin typeface="Calibri"/>
                <a:ea typeface="Calibri"/>
                <a:cs typeface="Calibri"/>
                <a:sym typeface="Calibri"/>
              </a:rPr>
              <a:t>Personnes ou comptes qui vous redirigent vers une Page pour réclamer un prix</a:t>
            </a:r>
            <a:endParaRPr sz="2400" i="0" u="none" strike="noStrike">
              <a:solidFill>
                <a:srgbClr val="000000"/>
              </a:solidFill>
              <a:latin typeface="Calibri"/>
              <a:ea typeface="Calibri"/>
              <a:cs typeface="Calibri"/>
              <a:sym typeface="Calibri"/>
            </a:endParaRPr>
          </a:p>
        </p:txBody>
      </p:sp>
      <p:pic>
        <p:nvPicPr>
          <p:cNvPr id="87" name="Google Shape;87;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90" name="Google Shape;90;p4" descr="Black and Red Plastic Toy Blocks"/>
          <p:cNvPicPr preferRelativeResize="0"/>
          <p:nvPr/>
        </p:nvPicPr>
        <p:blipFill rotWithShape="1">
          <a:blip r:embed="rId4">
            <a:alphaModFix/>
          </a:blip>
          <a:srcRect t="28666" b="27599"/>
          <a:stretch/>
        </p:blipFill>
        <p:spPr>
          <a:xfrm>
            <a:off x="12604295" y="5981700"/>
            <a:ext cx="4762500" cy="3124201"/>
          </a:xfrm>
          <a:prstGeom prst="rect">
            <a:avLst/>
          </a:prstGeom>
          <a:noFill/>
          <a:ln>
            <a:noFill/>
          </a:ln>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945427" y="9488866"/>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558491"/>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39732"/>
            <a:ext cx="1453337" cy="495465"/>
          </a:xfrm>
          <a:prstGeom prst="rect">
            <a:avLst/>
          </a:prstGeom>
          <a:noFill/>
        </p:spPr>
      </p:pic>
      <p:sp>
        <p:nvSpPr>
          <p:cNvPr id="10" name="CasellaDiTesto 22"/>
          <p:cNvSpPr txBox="1"/>
          <p:nvPr/>
        </p:nvSpPr>
        <p:spPr>
          <a:xfrm>
            <a:off x="10117536" y="9488866"/>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txBox="1"/>
          <p:nvPr/>
        </p:nvSpPr>
        <p:spPr>
          <a:xfrm>
            <a:off x="777887" y="2863236"/>
            <a:ext cx="15436825" cy="6434454"/>
          </a:xfrm>
          <a:prstGeom prst="rect">
            <a:avLst/>
          </a:prstGeom>
          <a:noFill/>
          <a:ln>
            <a:noFill/>
          </a:ln>
        </p:spPr>
        <p:txBody>
          <a:bodyPr spcFirstLastPara="1" wrap="square" lIns="0" tIns="12050" rIns="0" bIns="0" anchor="t" anchorCtr="0">
            <a:spAutoFit/>
          </a:bodyPr>
          <a:lstStyle/>
          <a:p>
            <a:pPr marL="457200" marR="0" lvl="0" indent="-304800" algn="just" rtl="0">
              <a:spcBef>
                <a:spcPts val="0"/>
              </a:spcBef>
              <a:spcAft>
                <a:spcPts val="0"/>
              </a:spcAft>
              <a:buClr>
                <a:schemeClr val="dk1"/>
              </a:buClr>
              <a:buSzPts val="2400"/>
              <a:buFont typeface="Calibri"/>
              <a:buNone/>
            </a:pPr>
            <a:endParaRPr sz="2400" i="0" u="none" strike="noStrike">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400"/>
              <a:buFont typeface="Calibri"/>
              <a:buAutoNum type="arabicPeriod"/>
            </a:pPr>
            <a:r>
              <a:rPr lang="fr-FR" sz="2400" b="1" i="0" u="none" strike="noStrike">
                <a:solidFill>
                  <a:srgbClr val="000000"/>
                </a:solidFill>
                <a:latin typeface="Calibri"/>
                <a:ea typeface="Calibri"/>
                <a:cs typeface="Calibri"/>
                <a:sym typeface="Calibri"/>
              </a:rPr>
              <a:t>Protégez l'accès à vos comptes : </a:t>
            </a:r>
            <a:r>
              <a:rPr lang="fr-FR" sz="2400" i="0" u="none" strike="noStrike">
                <a:solidFill>
                  <a:srgbClr val="000000"/>
                </a:solidFill>
                <a:latin typeface="Calibri"/>
                <a:ea typeface="Calibri"/>
                <a:cs typeface="Calibri"/>
                <a:sym typeface="Calibri"/>
              </a:rPr>
              <a:t>Utilisez des mots de passe forts qui sont différents d'un compte à l'autre. Les applications de gestion de mots de passe peuvent vous aider à enregistrer facilement vos mots de passe. Par exemple </a:t>
            </a:r>
            <a:r>
              <a:rPr lang="fr-FR" sz="2400" i="0" u="sng" strike="noStrike">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https://keepassxc.org/</a:t>
            </a:r>
            <a:endParaRPr sz="2400" i="0" u="none" strike="noStrike">
              <a:solidFill>
                <a:srgbClr val="000000"/>
              </a:solidFill>
              <a:latin typeface="Calibri"/>
              <a:ea typeface="Calibri"/>
              <a:cs typeface="Calibri"/>
              <a:sym typeface="Calibri"/>
            </a:endParaRPr>
          </a:p>
          <a:p>
            <a:pPr marL="457200" marR="0" lvl="0" indent="-457200" algn="just" rtl="0">
              <a:spcBef>
                <a:spcPts val="1000"/>
              </a:spcBef>
              <a:spcAft>
                <a:spcPts val="0"/>
              </a:spcAft>
              <a:buClr>
                <a:srgbClr val="000000"/>
              </a:buClr>
              <a:buSzPts val="2400"/>
              <a:buFont typeface="Calibri"/>
              <a:buAutoNum type="arabicPeriod"/>
            </a:pPr>
            <a:r>
              <a:rPr lang="fr-FR" sz="2400" b="1" i="0" u="none" strike="noStrike">
                <a:solidFill>
                  <a:srgbClr val="000000"/>
                </a:solidFill>
                <a:latin typeface="Calibri"/>
                <a:ea typeface="Calibri"/>
                <a:cs typeface="Calibri"/>
                <a:sym typeface="Calibri"/>
              </a:rPr>
              <a:t>Vérifiez vos paramètres de confidentialité : </a:t>
            </a:r>
            <a:r>
              <a:rPr lang="fr-FR" sz="2400" i="0" u="none" strike="noStrike">
                <a:solidFill>
                  <a:srgbClr val="000000"/>
                </a:solidFill>
                <a:latin typeface="Calibri"/>
                <a:ea typeface="Calibri"/>
                <a:cs typeface="Calibri"/>
                <a:sym typeface="Calibri"/>
              </a:rPr>
              <a:t>Par défaut, les paramètres de confidentialité sont souvent ouverts (sur les informations personnelles telles que le nom, le numéro de téléphone, l'adresse e-mail). Ces données peuvent être accessibles à tous les abonnés du réseau social. Il est possible de limiter cette visibilité en ajustant la configuration du compte pour garder le contrôle de ce que voient les autres utilisateurs.</a:t>
            </a:r>
            <a:endParaRPr/>
          </a:p>
          <a:p>
            <a:pPr marL="457200" marR="0" lvl="0" indent="-457200" algn="just" rtl="0">
              <a:spcBef>
                <a:spcPts val="1000"/>
              </a:spcBef>
              <a:spcAft>
                <a:spcPts val="0"/>
              </a:spcAft>
              <a:buClr>
                <a:srgbClr val="000000"/>
              </a:buClr>
              <a:buSzPts val="2400"/>
              <a:buFont typeface="Calibri"/>
              <a:buAutoNum type="arabicPeriod"/>
            </a:pPr>
            <a:r>
              <a:rPr lang="fr-FR" sz="2400" b="1" i="0" u="none" strike="noStrike">
                <a:solidFill>
                  <a:srgbClr val="000000"/>
                </a:solidFill>
                <a:latin typeface="Calibri"/>
                <a:ea typeface="Calibri"/>
                <a:cs typeface="Calibri"/>
                <a:sym typeface="Calibri"/>
              </a:rPr>
              <a:t>Contrôlez vos messages : </a:t>
            </a:r>
            <a:r>
              <a:rPr lang="fr-FR" sz="2400" i="0" u="none" strike="noStrike">
                <a:solidFill>
                  <a:srgbClr val="000000"/>
                </a:solidFill>
                <a:latin typeface="Calibri"/>
                <a:ea typeface="Calibri"/>
                <a:cs typeface="Calibri"/>
                <a:sym typeface="Calibri"/>
              </a:rPr>
              <a:t>vos messages peuvent devenir incontrôlables et être republiés ou interprétés plus que vous ne le souhaitiez. Ne publiez pas d'informations personnelles ou sensibles.</a:t>
            </a:r>
            <a:endParaRPr/>
          </a:p>
          <a:p>
            <a:pPr marL="457200" marR="0" lvl="0" indent="-457200" algn="just" rtl="0">
              <a:spcBef>
                <a:spcPts val="1000"/>
              </a:spcBef>
              <a:spcAft>
                <a:spcPts val="0"/>
              </a:spcAft>
              <a:buClr>
                <a:srgbClr val="000000"/>
              </a:buClr>
              <a:buSzPts val="2400"/>
              <a:buFont typeface="Calibri"/>
              <a:buAutoNum type="arabicPeriod"/>
            </a:pPr>
            <a:r>
              <a:rPr lang="fr-FR" sz="2400" b="1" i="0" u="none" strike="noStrike">
                <a:solidFill>
                  <a:srgbClr val="000000"/>
                </a:solidFill>
                <a:latin typeface="Calibri"/>
                <a:ea typeface="Calibri"/>
                <a:cs typeface="Calibri"/>
                <a:sym typeface="Calibri"/>
              </a:rPr>
              <a:t>Faites attention à qui vous parlez, </a:t>
            </a:r>
            <a:r>
              <a:rPr lang="fr-FR" sz="2400" i="0" u="none" strike="noStrike">
                <a:solidFill>
                  <a:srgbClr val="000000"/>
                </a:solidFill>
                <a:latin typeface="Calibri"/>
                <a:ea typeface="Calibri"/>
                <a:cs typeface="Calibri"/>
                <a:sym typeface="Calibri"/>
              </a:rPr>
              <a:t>vos amis peuvent partager du contenu malveillant sans le savoir, ou peuvent avoir été eux-mêmes piratés. N'envoyez jamais d'argent sans vérifier l'identité de la personne, n'envoyez pas de vidéos privées, ne vous méfiez pas des concours, des gains inattendus ou des « bonnes affaires » qui pourraient cacher des arnaques.</a:t>
            </a:r>
            <a:endParaRPr/>
          </a:p>
          <a:p>
            <a:pPr marL="457200" marR="0" lvl="0" indent="-457200" algn="just" rtl="0">
              <a:spcBef>
                <a:spcPts val="1000"/>
              </a:spcBef>
              <a:spcAft>
                <a:spcPts val="0"/>
              </a:spcAft>
              <a:buClr>
                <a:srgbClr val="000000"/>
              </a:buClr>
              <a:buSzPts val="2400"/>
              <a:buFont typeface="Calibri"/>
              <a:buAutoNum type="arabicPeriod"/>
            </a:pPr>
            <a:r>
              <a:rPr lang="fr-FR" sz="2400" b="1" i="0" u="none" strike="noStrike">
                <a:solidFill>
                  <a:srgbClr val="000000"/>
                </a:solidFill>
                <a:latin typeface="Calibri"/>
                <a:ea typeface="Calibri"/>
                <a:cs typeface="Calibri"/>
                <a:sym typeface="Calibri"/>
              </a:rPr>
              <a:t>Contrôler les applications tierces : </a:t>
            </a:r>
            <a:r>
              <a:rPr lang="fr-FR" sz="2400" i="0" u="none" strike="noStrike">
                <a:solidFill>
                  <a:srgbClr val="000000"/>
                </a:solidFill>
                <a:latin typeface="Calibri"/>
                <a:ea typeface="Calibri"/>
                <a:cs typeface="Calibri"/>
                <a:sym typeface="Calibri"/>
              </a:rPr>
              <a:t>Certaines applications proposent d'interagir avec l'un de vos comptes de réseaux sociaux. Ils nécessitent des autorisations qui doivent être examinées attentivement, car certains d'entre eux peuvent alors avoir accès à vos données. Veillez à ne pas installer d'applications que vous soupçonnez d'être malveillantes.</a:t>
            </a:r>
            <a:endParaRPr sz="2400" i="0" u="none" strike="noStrike">
              <a:solidFill>
                <a:srgbClr val="000000"/>
              </a:solidFill>
              <a:latin typeface="Calibri"/>
              <a:ea typeface="Calibri"/>
              <a:cs typeface="Calibri"/>
              <a:sym typeface="Calibri"/>
            </a:endParaRPr>
          </a:p>
        </p:txBody>
      </p:sp>
      <p:pic>
        <p:nvPicPr>
          <p:cNvPr id="96" name="Google Shape;96;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99" name="Google Shape;99;p5"/>
          <p:cNvSpPr txBox="1"/>
          <p:nvPr/>
        </p:nvSpPr>
        <p:spPr>
          <a:xfrm>
            <a:off x="1447800" y="266700"/>
            <a:ext cx="14097000"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800" b="1">
                <a:solidFill>
                  <a:srgbClr val="343433"/>
                </a:solidFill>
                <a:latin typeface="Tahoma"/>
                <a:ea typeface="Tahoma"/>
                <a:cs typeface="Tahoma"/>
                <a:sym typeface="Tahoma"/>
              </a:rPr>
              <a:t>Unité 3.2: 10 bonnes pratiques à adopter pour la sécurité sur les réseaux sociaux</a:t>
            </a:r>
            <a:endParaRPr sz="4800" b="1">
              <a:solidFill>
                <a:srgbClr val="000000"/>
              </a:solidFill>
              <a:latin typeface="Tahoma"/>
              <a:ea typeface="Tahoma"/>
              <a:cs typeface="Tahoma"/>
              <a:sym typeface="Tahoma"/>
            </a:endParaRPr>
          </a:p>
        </p:txBody>
      </p:sp>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945427" y="9488866"/>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558491"/>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39732"/>
            <a:ext cx="1453337" cy="495465"/>
          </a:xfrm>
          <a:prstGeom prst="rect">
            <a:avLst/>
          </a:prstGeom>
          <a:noFill/>
        </p:spPr>
      </p:pic>
      <p:sp>
        <p:nvSpPr>
          <p:cNvPr id="10" name="CasellaDiTesto 22"/>
          <p:cNvSpPr txBox="1"/>
          <p:nvPr/>
        </p:nvSpPr>
        <p:spPr>
          <a:xfrm>
            <a:off x="10117536" y="9488866"/>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6"/>
          <p:cNvSpPr txBox="1"/>
          <p:nvPr/>
        </p:nvSpPr>
        <p:spPr>
          <a:xfrm>
            <a:off x="777887" y="3238500"/>
            <a:ext cx="15436825" cy="5695790"/>
          </a:xfrm>
          <a:prstGeom prst="rect">
            <a:avLst/>
          </a:prstGeom>
          <a:noFill/>
          <a:ln>
            <a:noFill/>
          </a:ln>
        </p:spPr>
        <p:txBody>
          <a:bodyPr spcFirstLastPara="1" wrap="square" lIns="0" tIns="12050" rIns="0" bIns="0" anchor="t" anchorCtr="0">
            <a:spAutoFit/>
          </a:bodyPr>
          <a:lstStyle/>
          <a:p>
            <a:pPr marL="457200" marR="0" lvl="0" indent="-304800" algn="just" rtl="0">
              <a:spcBef>
                <a:spcPts val="0"/>
              </a:spcBef>
              <a:spcAft>
                <a:spcPts val="0"/>
              </a:spcAft>
              <a:buClr>
                <a:schemeClr val="dk1"/>
              </a:buClr>
              <a:buSzPts val="2400"/>
              <a:buFont typeface="Calibri"/>
              <a:buNone/>
            </a:pPr>
            <a:endParaRPr sz="2400" i="0" u="none" strike="noStrike">
              <a:solidFill>
                <a:srgbClr val="000000"/>
              </a:solidFill>
              <a:latin typeface="Calibri"/>
              <a:ea typeface="Calibri"/>
              <a:cs typeface="Calibri"/>
              <a:sym typeface="Calibri"/>
            </a:endParaRPr>
          </a:p>
          <a:p>
            <a:pPr marL="0" marR="0" lvl="0" indent="0" algn="just" rtl="0">
              <a:spcBef>
                <a:spcPts val="0"/>
              </a:spcBef>
              <a:spcAft>
                <a:spcPts val="0"/>
              </a:spcAft>
              <a:buNone/>
            </a:pPr>
            <a:r>
              <a:rPr lang="fr-FR" sz="2400">
                <a:solidFill>
                  <a:srgbClr val="000000"/>
                </a:solidFill>
                <a:latin typeface="Calibri"/>
                <a:ea typeface="Calibri"/>
                <a:cs typeface="Calibri"/>
                <a:sym typeface="Calibri"/>
              </a:rPr>
              <a:t>6</a:t>
            </a:r>
            <a:r>
              <a:rPr lang="fr-FR" sz="2400" b="1">
                <a:solidFill>
                  <a:srgbClr val="000000"/>
                </a:solidFill>
                <a:latin typeface="Calibri"/>
                <a:ea typeface="Calibri"/>
                <a:cs typeface="Calibri"/>
                <a:sym typeface="Calibri"/>
              </a:rPr>
              <a:t>. </a:t>
            </a:r>
            <a:r>
              <a:rPr lang="fr-FR" sz="2400" b="1" i="0" u="none" strike="noStrike">
                <a:solidFill>
                  <a:srgbClr val="000000"/>
                </a:solidFill>
                <a:latin typeface="Calibri"/>
                <a:ea typeface="Calibri"/>
                <a:cs typeface="Calibri"/>
                <a:sym typeface="Calibri"/>
              </a:rPr>
              <a:t>Évitez les ordinateurs et les réseaux publics : </a:t>
            </a:r>
            <a:r>
              <a:rPr lang="fr-FR" sz="2400" i="0" u="none" strike="noStrike">
                <a:solidFill>
                  <a:srgbClr val="000000"/>
                </a:solidFill>
                <a:latin typeface="Calibri"/>
                <a:ea typeface="Calibri"/>
                <a:cs typeface="Calibri"/>
                <a:sym typeface="Calibri"/>
              </a:rPr>
              <a:t>l'utilisation d'un ordinateur à accès ouvert ou d'un réseau Wi-Fi public est risquée, car ils peuvent être compromis ou sous le contrôle de cybercriminels. Évitez de saisir des informations sensibles ou de les utiliser si possible.</a:t>
            </a:r>
            <a:endParaRPr/>
          </a:p>
          <a:p>
            <a:pPr marL="0" marR="0" lvl="0" indent="0" algn="just" rtl="0">
              <a:spcBef>
                <a:spcPts val="1000"/>
              </a:spcBef>
              <a:spcAft>
                <a:spcPts val="0"/>
              </a:spcAft>
              <a:buNone/>
            </a:pPr>
            <a:r>
              <a:rPr lang="fr-FR" sz="2400" i="0" u="none" strike="noStrike">
                <a:solidFill>
                  <a:srgbClr val="000000"/>
                </a:solidFill>
                <a:latin typeface="Calibri"/>
                <a:ea typeface="Calibri"/>
                <a:cs typeface="Calibri"/>
                <a:sym typeface="Calibri"/>
              </a:rPr>
              <a:t>7. </a:t>
            </a:r>
            <a:r>
              <a:rPr lang="fr-FR" sz="2400" b="1" i="0" u="none" strike="noStrike">
                <a:solidFill>
                  <a:srgbClr val="000000"/>
                </a:solidFill>
                <a:latin typeface="Calibri"/>
                <a:ea typeface="Calibri"/>
                <a:cs typeface="Calibri"/>
                <a:sym typeface="Calibri"/>
              </a:rPr>
              <a:t>Vérifiez régulièrement les connexions à votre compte </a:t>
            </a:r>
            <a:r>
              <a:rPr lang="fr-FR" sz="2400" i="0" u="none" strike="noStrike">
                <a:solidFill>
                  <a:srgbClr val="000000"/>
                </a:solidFill>
                <a:latin typeface="Calibri"/>
                <a:ea typeface="Calibri"/>
                <a:cs typeface="Calibri"/>
                <a:sym typeface="Calibri"/>
              </a:rPr>
              <a:t>: la plupart des réseaux sociaux vous permettent de voir les connexions ou les sessions actives de votre compte. Vérifiez régulièrement ces informations pour vous assurer qu'aucun autre appareil n'est connecté à l'un de vos comptes. Si c'est le cas, déconnectez-le et changez votre mot de passe.</a:t>
            </a:r>
            <a:endParaRPr/>
          </a:p>
          <a:p>
            <a:pPr marL="0" marR="0" lvl="0" indent="0" algn="just" rtl="0">
              <a:spcBef>
                <a:spcPts val="1000"/>
              </a:spcBef>
              <a:spcAft>
                <a:spcPts val="0"/>
              </a:spcAft>
              <a:buNone/>
            </a:pPr>
            <a:r>
              <a:rPr lang="fr-FR" sz="2400" i="0" u="none" strike="noStrike">
                <a:solidFill>
                  <a:srgbClr val="000000"/>
                </a:solidFill>
                <a:latin typeface="Calibri"/>
                <a:ea typeface="Calibri"/>
                <a:cs typeface="Calibri"/>
                <a:sym typeface="Calibri"/>
              </a:rPr>
              <a:t>8. </a:t>
            </a:r>
            <a:r>
              <a:rPr lang="fr-FR" sz="2400" b="1" i="0" u="none" strike="noStrike">
                <a:solidFill>
                  <a:srgbClr val="000000"/>
                </a:solidFill>
                <a:latin typeface="Calibri"/>
                <a:ea typeface="Calibri"/>
                <a:cs typeface="Calibri"/>
                <a:sym typeface="Calibri"/>
              </a:rPr>
              <a:t>Soyez conscient des fausses nouvelles : </a:t>
            </a:r>
            <a:r>
              <a:rPr lang="fr-FR" sz="2400" i="0" u="none" strike="noStrike">
                <a:solidFill>
                  <a:srgbClr val="000000"/>
                </a:solidFill>
                <a:latin typeface="Calibri"/>
                <a:ea typeface="Calibri"/>
                <a:cs typeface="Calibri"/>
                <a:sym typeface="Calibri"/>
              </a:rPr>
              <a:t>certaines informations publiées peuvent être fausses, délibérément ou non. Avant d'envisager ou de relayer une information, vérifiez son authenticité.</a:t>
            </a:r>
            <a:endParaRPr/>
          </a:p>
          <a:p>
            <a:pPr marL="0" marR="0" lvl="0" indent="0" algn="just" rtl="0">
              <a:spcBef>
                <a:spcPts val="1000"/>
              </a:spcBef>
              <a:spcAft>
                <a:spcPts val="0"/>
              </a:spcAft>
              <a:buNone/>
            </a:pPr>
            <a:r>
              <a:rPr lang="fr-FR" sz="2400" i="0" u="none" strike="noStrike">
                <a:solidFill>
                  <a:srgbClr val="000000"/>
                </a:solidFill>
                <a:latin typeface="Calibri"/>
                <a:ea typeface="Calibri"/>
                <a:cs typeface="Calibri"/>
                <a:sym typeface="Calibri"/>
              </a:rPr>
              <a:t>9</a:t>
            </a:r>
            <a:r>
              <a:rPr lang="fr-FR" sz="2400" b="1" i="0" u="none" strike="noStrike">
                <a:solidFill>
                  <a:srgbClr val="000000"/>
                </a:solidFill>
                <a:latin typeface="Calibri"/>
                <a:ea typeface="Calibri"/>
                <a:cs typeface="Calibri"/>
                <a:sym typeface="Calibri"/>
              </a:rPr>
              <a:t>. Vérifier vos identifications avec vos comptes </a:t>
            </a:r>
            <a:r>
              <a:rPr lang="fr-FR" sz="2400" i="0" u="none" strike="noStrike">
                <a:solidFill>
                  <a:srgbClr val="000000"/>
                </a:solidFill>
                <a:latin typeface="Calibri"/>
                <a:ea typeface="Calibri"/>
                <a:cs typeface="Calibri"/>
                <a:sym typeface="Calibri"/>
              </a:rPr>
              <a:t>: Certains sites proposent de vous inscrire avec votre compte de réseau social. Cela évite d'avoir à créer un mot de passe, par exemple, mais peut fournir des données personnelles au site ou permettre à un cybercriminel qui a piraté votre réseau social d'accéder également à votre compte sur ce site.</a:t>
            </a:r>
            <a:endParaRPr/>
          </a:p>
          <a:p>
            <a:pPr marL="0" marR="0" lvl="0" indent="0" algn="just" rtl="0">
              <a:spcBef>
                <a:spcPts val="1000"/>
              </a:spcBef>
              <a:spcAft>
                <a:spcPts val="0"/>
              </a:spcAft>
              <a:buNone/>
            </a:pPr>
            <a:r>
              <a:rPr lang="fr-FR" sz="2400" i="0" u="none" strike="noStrike">
                <a:solidFill>
                  <a:srgbClr val="000000"/>
                </a:solidFill>
                <a:latin typeface="Calibri"/>
                <a:ea typeface="Calibri"/>
                <a:cs typeface="Calibri"/>
                <a:sym typeface="Calibri"/>
              </a:rPr>
              <a:t>10</a:t>
            </a:r>
            <a:r>
              <a:rPr lang="fr-FR" sz="2400" b="1" i="0" u="none" strike="noStrike">
                <a:solidFill>
                  <a:srgbClr val="000000"/>
                </a:solidFill>
                <a:latin typeface="Calibri"/>
                <a:ea typeface="Calibri"/>
                <a:cs typeface="Calibri"/>
                <a:sym typeface="Calibri"/>
              </a:rPr>
              <a:t>. Supprimer votre compte si vous ne l'utilisez plus </a:t>
            </a:r>
            <a:r>
              <a:rPr lang="fr-FR" sz="2400" i="0" u="none" strike="noStrike">
                <a:solidFill>
                  <a:srgbClr val="000000"/>
                </a:solidFill>
                <a:latin typeface="Calibri"/>
                <a:ea typeface="Calibri"/>
                <a:cs typeface="Calibri"/>
                <a:sym typeface="Calibri"/>
              </a:rPr>
              <a:t>: Pour éviter tous les risques décrits ci-dessus, pour vous assurer que votre compte ne soit pas utilisé à votre insu, supprimez votre compte lorsque vous n'en avez plus besoin.</a:t>
            </a:r>
            <a:endParaRPr sz="2400" i="0" u="none" strike="noStrike">
              <a:solidFill>
                <a:srgbClr val="000000"/>
              </a:solidFill>
              <a:latin typeface="Calibri"/>
              <a:ea typeface="Calibri"/>
              <a:cs typeface="Calibri"/>
              <a:sym typeface="Calibri"/>
            </a:endParaRPr>
          </a:p>
        </p:txBody>
      </p:sp>
      <p:pic>
        <p:nvPicPr>
          <p:cNvPr id="105" name="Google Shape;10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108" name="Google Shape;108;p6"/>
          <p:cNvSpPr txBox="1"/>
          <p:nvPr/>
        </p:nvSpPr>
        <p:spPr>
          <a:xfrm>
            <a:off x="1447800" y="266700"/>
            <a:ext cx="14097000" cy="3139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6600" b="1">
                <a:solidFill>
                  <a:srgbClr val="343433"/>
                </a:solidFill>
                <a:latin typeface="Tahoma"/>
                <a:ea typeface="Tahoma"/>
                <a:cs typeface="Tahoma"/>
                <a:sym typeface="Tahoma"/>
              </a:rPr>
              <a:t>Unité 3.2: 10 bonnes pratiques à adopter pour la sécurité sur les réseaux sociaux</a:t>
            </a:r>
            <a:endParaRPr sz="6600" b="1">
              <a:solidFill>
                <a:srgbClr val="000000"/>
              </a:solidFill>
              <a:latin typeface="Tahoma"/>
              <a:ea typeface="Tahoma"/>
              <a:cs typeface="Tahoma"/>
              <a:sym typeface="Tahoma"/>
            </a:endParaRPr>
          </a:p>
        </p:txBody>
      </p:sp>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945427" y="9488866"/>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56" y="9558491"/>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3636" y="9639732"/>
            <a:ext cx="1453337" cy="495465"/>
          </a:xfrm>
          <a:prstGeom prst="rect">
            <a:avLst/>
          </a:prstGeom>
          <a:noFill/>
        </p:spPr>
      </p:pic>
      <p:sp>
        <p:nvSpPr>
          <p:cNvPr id="10" name="CasellaDiTesto 22"/>
          <p:cNvSpPr txBox="1"/>
          <p:nvPr/>
        </p:nvSpPr>
        <p:spPr>
          <a:xfrm>
            <a:off x="10117536" y="9488866"/>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56655"/>
            <a:ext cx="1838324" cy="1066799"/>
          </a:xfrm>
          <a:prstGeom prst="rect">
            <a:avLst/>
          </a:prstGeom>
          <a:noFill/>
          <a:ln>
            <a:noFill/>
          </a:ln>
        </p:spPr>
      </p:pic>
      <p:pic>
        <p:nvPicPr>
          <p:cNvPr id="116" name="Google Shape;116;p7"/>
          <p:cNvPicPr preferRelativeResize="0"/>
          <p:nvPr/>
        </p:nvPicPr>
        <p:blipFill rotWithShape="1">
          <a:blip r:embed="rId4">
            <a:alphaModFix/>
          </a:blip>
          <a:srcRect/>
          <a:stretch/>
        </p:blipFill>
        <p:spPr>
          <a:xfrm>
            <a:off x="8220807" y="3393878"/>
            <a:ext cx="2055338" cy="2968821"/>
          </a:xfrm>
          <a:prstGeom prst="rect">
            <a:avLst/>
          </a:prstGeom>
          <a:noFill/>
          <a:ln>
            <a:noFill/>
          </a:ln>
        </p:spPr>
      </p:pic>
      <p:sp>
        <p:nvSpPr>
          <p:cNvPr id="117" name="Google Shape;117;p7"/>
          <p:cNvSpPr txBox="1"/>
          <p:nvPr/>
        </p:nvSpPr>
        <p:spPr>
          <a:xfrm>
            <a:off x="12039600" y="7960864"/>
            <a:ext cx="27432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800" b="1">
                <a:solidFill>
                  <a:srgbClr val="3F3F3F"/>
                </a:solidFill>
                <a:latin typeface="Calibri"/>
                <a:ea typeface="Calibri"/>
                <a:cs typeface="Calibri"/>
                <a:sym typeface="Calibri"/>
              </a:rPr>
              <a:t>Anonymat</a:t>
            </a:r>
            <a:endParaRPr sz="1800" b="1">
              <a:solidFill>
                <a:srgbClr val="3F3F3F"/>
              </a:solidFill>
              <a:latin typeface="Calibri"/>
              <a:ea typeface="Calibri"/>
              <a:cs typeface="Calibri"/>
              <a:sym typeface="Calibri"/>
            </a:endParaRPr>
          </a:p>
        </p:txBody>
      </p:sp>
      <p:sp>
        <p:nvSpPr>
          <p:cNvPr id="118" name="Google Shape;118;p7"/>
          <p:cNvSpPr txBox="1"/>
          <p:nvPr/>
        </p:nvSpPr>
        <p:spPr>
          <a:xfrm>
            <a:off x="10667999" y="4700041"/>
            <a:ext cx="274320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800" b="1">
                <a:solidFill>
                  <a:srgbClr val="3F3F3F"/>
                </a:solidFill>
                <a:latin typeface="Calibri"/>
                <a:ea typeface="Calibri"/>
                <a:cs typeface="Calibri"/>
                <a:sym typeface="Calibri"/>
              </a:rPr>
              <a:t>Cybercriminels</a:t>
            </a:r>
            <a:endParaRPr sz="1800" b="1">
              <a:solidFill>
                <a:srgbClr val="3F3F3F"/>
              </a:solidFill>
              <a:latin typeface="Calibri"/>
              <a:ea typeface="Calibri"/>
              <a:cs typeface="Calibri"/>
              <a:sym typeface="Calibri"/>
            </a:endParaRPr>
          </a:p>
        </p:txBody>
      </p:sp>
      <p:sp>
        <p:nvSpPr>
          <p:cNvPr id="119" name="Google Shape;119;p7"/>
          <p:cNvSpPr txBox="1"/>
          <p:nvPr/>
        </p:nvSpPr>
        <p:spPr>
          <a:xfrm>
            <a:off x="4110032" y="7683865"/>
            <a:ext cx="2017210" cy="92333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800" b="1">
                <a:solidFill>
                  <a:srgbClr val="3F3F3F"/>
                </a:solidFill>
                <a:latin typeface="Calibri"/>
                <a:ea typeface="Calibri"/>
                <a:cs typeface="Calibri"/>
                <a:sym typeface="Calibri"/>
              </a:rPr>
              <a:t>La confidentialité pas toujours garantie</a:t>
            </a:r>
            <a:endParaRPr sz="1800" b="1">
              <a:solidFill>
                <a:srgbClr val="3F3F3F"/>
              </a:solidFill>
              <a:latin typeface="Calibri"/>
              <a:ea typeface="Calibri"/>
              <a:cs typeface="Calibri"/>
              <a:sym typeface="Calibri"/>
            </a:endParaRPr>
          </a:p>
        </p:txBody>
      </p:sp>
      <p:sp>
        <p:nvSpPr>
          <p:cNvPr id="120" name="Google Shape;120;p7"/>
          <p:cNvSpPr txBox="1"/>
          <p:nvPr/>
        </p:nvSpPr>
        <p:spPr>
          <a:xfrm>
            <a:off x="4038600" y="4186452"/>
            <a:ext cx="27432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800" b="1">
                <a:solidFill>
                  <a:srgbClr val="3F3F3F"/>
                </a:solidFill>
                <a:latin typeface="Calibri"/>
                <a:ea typeface="Calibri"/>
                <a:cs typeface="Calibri"/>
                <a:sym typeface="Calibri"/>
              </a:rPr>
              <a:t>De nombreuses menaces</a:t>
            </a:r>
            <a:endParaRPr sz="1800" b="1">
              <a:solidFill>
                <a:srgbClr val="3F3F3F"/>
              </a:solidFill>
              <a:latin typeface="Calibri"/>
              <a:ea typeface="Calibri"/>
              <a:cs typeface="Calibri"/>
              <a:sym typeface="Calibri"/>
            </a:endParaRPr>
          </a:p>
        </p:txBody>
      </p:sp>
      <p:sp>
        <p:nvSpPr>
          <p:cNvPr id="121" name="Google Shape;121;p7"/>
          <p:cNvSpPr txBox="1"/>
          <p:nvPr/>
        </p:nvSpPr>
        <p:spPr>
          <a:xfrm>
            <a:off x="5410200" y="851390"/>
            <a:ext cx="70104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7200" b="1">
                <a:solidFill>
                  <a:srgbClr val="343433"/>
                </a:solidFill>
                <a:latin typeface="Tahoma"/>
                <a:ea typeface="Tahoma"/>
                <a:cs typeface="Tahoma"/>
                <a:sym typeface="Tahoma"/>
              </a:rPr>
              <a:t>Résumé</a:t>
            </a:r>
            <a:endParaRPr sz="1800">
              <a:solidFill>
                <a:schemeClr val="dk1"/>
              </a:solidFill>
              <a:latin typeface="Calibri"/>
              <a:ea typeface="Calibri"/>
              <a:cs typeface="Calibri"/>
              <a:sym typeface="Calibri"/>
            </a:endParaRPr>
          </a:p>
        </p:txBody>
      </p:sp>
      <p:sp>
        <p:nvSpPr>
          <p:cNvPr id="122" name="Google Shape;122;p7"/>
          <p:cNvSpPr txBox="1"/>
          <p:nvPr/>
        </p:nvSpPr>
        <p:spPr>
          <a:xfrm>
            <a:off x="7787890" y="6360426"/>
            <a:ext cx="2921171" cy="132343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fr-FR" sz="2000" b="1">
                <a:solidFill>
                  <a:srgbClr val="3F3F3F"/>
                </a:solidFill>
                <a:latin typeface="Calibri"/>
                <a:ea typeface="Calibri"/>
                <a:cs typeface="Calibri"/>
                <a:sym typeface="Calibri"/>
              </a:rPr>
              <a:t>L'utilisation des médias sociaux implique beaucoup de choses, y compris plusieurs risques</a:t>
            </a:r>
            <a:endParaRPr sz="2000" b="1">
              <a:solidFill>
                <a:srgbClr val="3F3F3F"/>
              </a:solidFill>
              <a:latin typeface="Calibri"/>
              <a:ea typeface="Calibri"/>
              <a:cs typeface="Calibri"/>
              <a:sym typeface="Calibri"/>
            </a:endParaRPr>
          </a:p>
        </p:txBody>
      </p:sp>
      <p:pic>
        <p:nvPicPr>
          <p:cNvPr id="123" name="Google Shape;123;p7" descr="La Cyber-Sécurité Chiffrement - Image gratuite sur Pixaba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600717" y="2115313"/>
            <a:ext cx="2072683" cy="2392409"/>
          </a:xfrm>
          <a:prstGeom prst="rect">
            <a:avLst/>
          </a:prstGeom>
          <a:noFill/>
          <a:ln>
            <a:noFill/>
          </a:ln>
        </p:spPr>
      </p:pic>
      <p:pic>
        <p:nvPicPr>
          <p:cNvPr id="124" name="Google Shape;124;p7" descr="Anonymous user icon | Free SV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980946" y="5497267"/>
            <a:ext cx="2394043" cy="2394043"/>
          </a:xfrm>
          <a:prstGeom prst="rect">
            <a:avLst/>
          </a:prstGeom>
          <a:noFill/>
          <a:ln>
            <a:noFill/>
          </a:ln>
        </p:spPr>
      </p:pic>
      <p:pic>
        <p:nvPicPr>
          <p:cNvPr id="125" name="Google Shape;125;p7" descr="La Cyber-Sécurité Sécurité Serrure - Image gratuite sur Pixabay"/>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845522" y="5256293"/>
            <a:ext cx="2536356" cy="2536356"/>
          </a:xfrm>
          <a:prstGeom prst="rect">
            <a:avLst/>
          </a:prstGeom>
          <a:noFill/>
          <a:ln>
            <a:noFill/>
          </a:ln>
        </p:spPr>
      </p:pic>
      <p:pic>
        <p:nvPicPr>
          <p:cNvPr id="126" name="Google Shape;126;p7" descr="Attention Signer Danger - Images vectorielles gratuites sur Pixabay"/>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888594" y="2190483"/>
            <a:ext cx="2345653" cy="2096528"/>
          </a:xfrm>
          <a:prstGeom prst="rect">
            <a:avLst/>
          </a:prstGeom>
          <a:noFill/>
          <a:ln>
            <a:noFill/>
          </a:ln>
        </p:spPr>
      </p:pic>
      <p:sp>
        <p:nvSpPr>
          <p:cNvPr id="16"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945427" y="9488866"/>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17"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056" y="9558491"/>
            <a:ext cx="866849" cy="576706"/>
          </a:xfrm>
          <a:prstGeom prst="rect">
            <a:avLst/>
          </a:prstGeom>
        </p:spPr>
      </p:pic>
      <p:pic>
        <p:nvPicPr>
          <p:cNvPr id="18" name="Immagine 17"/>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33636" y="9639732"/>
            <a:ext cx="1453337" cy="495465"/>
          </a:xfrm>
          <a:prstGeom prst="rect">
            <a:avLst/>
          </a:prstGeom>
          <a:noFill/>
        </p:spPr>
      </p:pic>
      <p:sp>
        <p:nvSpPr>
          <p:cNvPr id="19" name="CasellaDiTesto 22"/>
          <p:cNvSpPr txBox="1"/>
          <p:nvPr/>
        </p:nvSpPr>
        <p:spPr>
          <a:xfrm>
            <a:off x="10117536" y="9488866"/>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2843074" y="2520861"/>
            <a:ext cx="15063926" cy="1243289"/>
          </a:xfrm>
          <a:prstGeom prst="rect">
            <a:avLst/>
          </a:prstGeom>
          <a:noFill/>
          <a:ln>
            <a:noFill/>
          </a:ln>
        </p:spPr>
        <p:txBody>
          <a:bodyPr spcFirstLastPara="1" wrap="square" lIns="0" tIns="12050" rIns="0" bIns="0" anchor="t" anchorCtr="0">
            <a:spAutoFit/>
          </a:bodyPr>
          <a:lstStyle/>
          <a:p>
            <a:pPr marL="7780019" lvl="0" indent="0" algn="l" rtl="0">
              <a:lnSpc>
                <a:spcPct val="100000"/>
              </a:lnSpc>
              <a:spcBef>
                <a:spcPts val="0"/>
              </a:spcBef>
              <a:spcAft>
                <a:spcPts val="0"/>
              </a:spcAft>
              <a:buNone/>
            </a:pPr>
            <a:r>
              <a:rPr lang="fr-FR" sz="8000"/>
              <a:t>MERCI!</a:t>
            </a:r>
            <a:endParaRPr/>
          </a:p>
        </p:txBody>
      </p:sp>
      <p:sp>
        <p:nvSpPr>
          <p:cNvPr id="134" name="Google Shape;134;p8"/>
          <p:cNvSpPr txBox="1"/>
          <p:nvPr/>
        </p:nvSpPr>
        <p:spPr>
          <a:xfrm>
            <a:off x="11156975" y="5524500"/>
            <a:ext cx="6019800" cy="1520929"/>
          </a:xfrm>
          <a:prstGeom prst="rect">
            <a:avLst/>
          </a:prstGeom>
          <a:noFill/>
          <a:ln>
            <a:noFill/>
          </a:ln>
        </p:spPr>
        <p:txBody>
          <a:bodyPr spcFirstLastPara="1" wrap="square" lIns="91425" tIns="45700" rIns="91425" bIns="45700" anchor="t" anchorCtr="0">
            <a:spAutoFit/>
          </a:bodyPr>
          <a:lstStyle/>
          <a:p>
            <a:pPr marL="12700" marR="0" lvl="0" indent="0" algn="ctr" rtl="0">
              <a:spcBef>
                <a:spcPts val="0"/>
              </a:spcBef>
              <a:spcAft>
                <a:spcPts val="0"/>
              </a:spcAft>
              <a:buNone/>
            </a:pPr>
            <a:r>
              <a:rPr lang="fr-FR" sz="4600" b="1">
                <a:solidFill>
                  <a:schemeClr val="dk1"/>
                </a:solidFill>
                <a:latin typeface="Tahoma"/>
                <a:ea typeface="Tahoma"/>
                <a:cs typeface="Tahoma"/>
                <a:sym typeface="Tahoma"/>
              </a:rPr>
              <a:t>E-Seniors</a:t>
            </a:r>
            <a:endParaRPr/>
          </a:p>
          <a:p>
            <a:pPr marL="12700" marR="0" lvl="0" indent="0" algn="l" rtl="0">
              <a:spcBef>
                <a:spcPts val="100"/>
              </a:spcBef>
              <a:spcAft>
                <a:spcPts val="0"/>
              </a:spcAft>
              <a:buNone/>
            </a:pPr>
            <a:endParaRPr sz="4600" b="1">
              <a:solidFill>
                <a:schemeClr val="dk1"/>
              </a:solidFill>
              <a:latin typeface="Tahoma"/>
              <a:ea typeface="Tahoma"/>
              <a:cs typeface="Tahoma"/>
              <a:sym typeface="Tahoma"/>
            </a:endParaRPr>
          </a:p>
        </p:txBody>
      </p:sp>
      <p:pic>
        <p:nvPicPr>
          <p:cNvPr id="135" name="Google Shape;135;p8"/>
          <p:cNvPicPr preferRelativeResize="0"/>
          <p:nvPr/>
        </p:nvPicPr>
        <p:blipFill rotWithShape="1">
          <a:blip r:embed="rId3">
            <a:alphaModFix/>
          </a:blip>
          <a:srcRect/>
          <a:stretch/>
        </p:blipFill>
        <p:spPr>
          <a:xfrm>
            <a:off x="13154285" y="6667500"/>
            <a:ext cx="2025180" cy="2025180"/>
          </a:xfrm>
          <a:prstGeom prst="rect">
            <a:avLst/>
          </a:prstGeom>
          <a:noFill/>
          <a:ln>
            <a:noFill/>
          </a:ln>
        </p:spPr>
      </p:pic>
      <p:sp>
        <p:nvSpPr>
          <p:cNvPr id="7" name="CuadroTexto 34">
            <a:extLst>
              <a:ext uri="{FF2B5EF4-FFF2-40B4-BE49-F238E27FC236}">
                <a16:creationId xmlns="" xmlns:a16="http://schemas.microsoft.com/office/drawing/2014/main" xmlns:lc="http://schemas.openxmlformats.org/drawingml/2006/lockedCanvas" id="{44E54EA5-B936-477F-B276-BB60E2C6703D}"/>
              </a:ext>
            </a:extLst>
          </p:cNvPr>
          <p:cNvSpPr txBox="1"/>
          <p:nvPr/>
        </p:nvSpPr>
        <p:spPr>
          <a:xfrm>
            <a:off x="945427" y="9488866"/>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1200" dirty="0">
                <a:solidFill>
                  <a:srgbClr val="000000"/>
                </a:solidFill>
                <a:ea typeface="Arial"/>
                <a:cs typeface="Arial"/>
              </a:rPr>
              <a:t>Avec le soutien du programme Erasmus+ de l'Union Européenne. Ce document et son contenu n'engagent que leurs auteurs et la Commission ne peut être tenue responsable de l'usage qui pourrait être fait des informations qu'il contient.</a:t>
            </a:r>
            <a:endParaRPr lang="fr-FR" sz="1100" dirty="0">
              <a:solidFill>
                <a:schemeClr val="dk1"/>
              </a:solidFill>
              <a:latin typeface="Calibri"/>
              <a:ea typeface="Calibri"/>
              <a:cs typeface="Calibri"/>
              <a:sym typeface="Calibri"/>
            </a:endParaRPr>
          </a:p>
        </p:txBody>
      </p:sp>
      <p:pic>
        <p:nvPicPr>
          <p:cNvPr id="8" name="Imagen 36">
            <a:extLst>
              <a:ext uri="{FF2B5EF4-FFF2-40B4-BE49-F238E27FC236}">
                <a16:creationId xmlns:a16="http://schemas.microsoft.com/office/drawing/2014/main" xmlns=""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56" y="9558491"/>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3636" y="9639732"/>
            <a:ext cx="1453337" cy="495465"/>
          </a:xfrm>
          <a:prstGeom prst="rect">
            <a:avLst/>
          </a:prstGeom>
          <a:noFill/>
        </p:spPr>
      </p:pic>
      <p:sp>
        <p:nvSpPr>
          <p:cNvPr id="10" name="CasellaDiTesto 22"/>
          <p:cNvSpPr txBox="1"/>
          <p:nvPr/>
        </p:nvSpPr>
        <p:spPr>
          <a:xfrm>
            <a:off x="10117536" y="9488866"/>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1216</Words>
  <Application>Microsoft Office PowerPoint</Application>
  <PresentationFormat>Personalizzato</PresentationFormat>
  <Paragraphs>66</Paragraphs>
  <Slides>8</Slides>
  <Notes>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Verdana</vt:lpstr>
      <vt:lpstr>Calibri</vt:lpstr>
      <vt:lpstr>Arial</vt:lpstr>
      <vt:lpstr>Tahoma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MERCI!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Windows User</cp:lastModifiedBy>
  <cp:revision>2</cp:revision>
  <dcterms:created xsi:type="dcterms:W3CDTF">2021-03-23T16:52:22Z</dcterms:created>
  <dcterms:modified xsi:type="dcterms:W3CDTF">2022-08-09T07:21:53Z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Canva</vt:lpwstr>
  </property>
  <property fmtid="{D5CDD505-2E9C-101B-9397-08002B2CF9AE}" pid="4" name="LastSaved">
    <vt:filetime>2021-03-23T00:00:00Z</vt:filetime>
  </property>
</Properties>
</file>