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18288000" cy="10287000"/>
  <p:embeddedFontLst>
    <p:embeddedFont>
      <p:font typeface="Verdana" panose="020B060403050404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f4WIz4D3uKbwFjsv/PmAhPsBg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3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3328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extLst>
      <p:ext uri="{BB962C8B-B14F-4D97-AF65-F5344CB8AC3E}">
        <p14:creationId xmlns:p14="http://schemas.microsoft.com/office/powerpoint/2010/main" val="220582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36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69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20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59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01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1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622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74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52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73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9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01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84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39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696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323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5"/>
        <p:cNvGrpSpPr/>
        <p:nvPr/>
      </p:nvGrpSpPr>
      <p:grpSpPr>
        <a:xfrm>
          <a:off x="0" y="0"/>
          <a:ext cx="0" cy="0"/>
          <a:chOff x="0" y="0"/>
          <a:chExt cx="0" cy="0"/>
        </a:xfrm>
      </p:grpSpPr>
      <p:sp>
        <p:nvSpPr>
          <p:cNvPr id="16" name="Google Shape;16;p19"/>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19"/>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1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1"/>
        <p:cNvGrpSpPr/>
        <p:nvPr/>
      </p:nvGrpSpPr>
      <p:grpSpPr>
        <a:xfrm>
          <a:off x="0" y="0"/>
          <a:ext cx="0" cy="0"/>
          <a:chOff x="0" y="0"/>
          <a:chExt cx="0" cy="0"/>
        </a:xfrm>
      </p:grpSpPr>
      <p:sp>
        <p:nvSpPr>
          <p:cNvPr id="22" name="Google Shape;22;p20"/>
          <p:cNvSpPr/>
          <p:nvPr/>
        </p:nvSpPr>
        <p:spPr>
          <a:xfrm>
            <a:off x="0" y="9378183"/>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0"/>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0"/>
          <p:cNvSpPr txBox="1">
            <a:spLocks noGrp="1"/>
          </p:cNvSpPr>
          <p:nvPr>
            <p:ph type="ctrTitle"/>
          </p:nvPr>
        </p:nvSpPr>
        <p:spPr>
          <a:xfrm>
            <a:off x="1016000" y="972668"/>
            <a:ext cx="16256000"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9"/>
        <p:cNvGrpSpPr/>
        <p:nvPr/>
      </p:nvGrpSpPr>
      <p:grpSpPr>
        <a:xfrm>
          <a:off x="0" y="0"/>
          <a:ext cx="0" cy="0"/>
          <a:chOff x="0" y="0"/>
          <a:chExt cx="0" cy="0"/>
        </a:xfrm>
      </p:grpSpPr>
      <p:sp>
        <p:nvSpPr>
          <p:cNvPr id="30" name="Google Shape;30;p21"/>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 name="Google Shape;31;p21"/>
          <p:cNvPicPr preferRelativeResize="0"/>
          <p:nvPr/>
        </p:nvPicPr>
        <p:blipFill rotWithShape="1">
          <a:blip r:embed="rId2">
            <a:alphaModFix/>
          </a:blip>
          <a:srcRect/>
          <a:stretch/>
        </p:blipFill>
        <p:spPr>
          <a:xfrm>
            <a:off x="1028700" y="1028700"/>
            <a:ext cx="6067424" cy="3533774"/>
          </a:xfrm>
          <a:prstGeom prst="rect">
            <a:avLst/>
          </a:prstGeom>
          <a:noFill/>
          <a:ln>
            <a:noFill/>
          </a:ln>
        </p:spPr>
      </p:pic>
      <p:sp>
        <p:nvSpPr>
          <p:cNvPr id="32" name="Google Shape;32;p21"/>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2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3"/>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23"/>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2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1" i="0" u="none" strike="noStrike" cap="none">
                <a:solidFill>
                  <a:srgbClr val="343433"/>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p:nvPr/>
        </p:nvSpPr>
        <p:spPr>
          <a:xfrm>
            <a:off x="1188166" y="7171360"/>
            <a:ext cx="8929500" cy="351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fr-FR" sz="2200">
                <a:solidFill>
                  <a:srgbClr val="16204A"/>
                </a:solidFill>
                <a:latin typeface="Verdana"/>
                <a:ea typeface="Verdana"/>
                <a:cs typeface="Verdana"/>
                <a:sym typeface="Verdana"/>
              </a:rPr>
              <a:t>LA SÉCURITÉ EN LIGNE DES SENIORS POUR LA CRÉATIVITÉ</a:t>
            </a:r>
            <a:endParaRPr sz="2200">
              <a:solidFill>
                <a:schemeClr val="dk1"/>
              </a:solidFill>
              <a:latin typeface="Verdana"/>
              <a:ea typeface="Verdana"/>
              <a:cs typeface="Verdana"/>
              <a:sym typeface="Verdana"/>
            </a:endParaRPr>
          </a:p>
        </p:txBody>
      </p:sp>
      <p:pic>
        <p:nvPicPr>
          <p:cNvPr id="55" name="Google Shape;55;p1"/>
          <p:cNvPicPr preferRelativeResize="0"/>
          <p:nvPr/>
        </p:nvPicPr>
        <p:blipFill rotWithShape="1">
          <a:blip r:embed="rId3">
            <a:alphaModFix/>
          </a:blip>
          <a:srcRect/>
          <a:stretch/>
        </p:blipFill>
        <p:spPr>
          <a:xfrm>
            <a:off x="1028700" y="1028700"/>
            <a:ext cx="9058274" cy="5276849"/>
          </a:xfrm>
          <a:prstGeom prst="rect">
            <a:avLst/>
          </a:prstGeom>
          <a:noFill/>
          <a:ln>
            <a:noFill/>
          </a:ln>
        </p:spPr>
      </p:pic>
      <p:sp>
        <p:nvSpPr>
          <p:cNvPr id="56" name="Google Shape;56;p1"/>
          <p:cNvSpPr txBox="1"/>
          <p:nvPr/>
        </p:nvSpPr>
        <p:spPr>
          <a:xfrm>
            <a:off x="12436101" y="1784180"/>
            <a:ext cx="5181600" cy="3191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100"/>
              </a:spcBef>
              <a:spcAft>
                <a:spcPts val="0"/>
              </a:spcAft>
              <a:buNone/>
            </a:pPr>
            <a:r>
              <a:rPr lang="fr-FR" sz="2800" b="1">
                <a:solidFill>
                  <a:schemeClr val="dk1"/>
                </a:solidFill>
                <a:latin typeface="Tahoma"/>
                <a:ea typeface="Tahoma"/>
                <a:cs typeface="Tahoma"/>
                <a:sym typeface="Tahoma"/>
              </a:rPr>
              <a:t>Sécurité en ligne et créativité : quoi de neuf ?</a:t>
            </a:r>
            <a:endParaRPr sz="1800" b="1">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600" b="1">
              <a:solidFill>
                <a:schemeClr val="dk1"/>
              </a:solidFill>
              <a:latin typeface="Tahoma"/>
              <a:ea typeface="Tahoma"/>
              <a:cs typeface="Tahoma"/>
              <a:sym typeface="Tahoma"/>
            </a:endParaRPr>
          </a:p>
          <a:p>
            <a:pPr marL="12700" marR="0" lvl="0" indent="0" algn="l" rtl="0">
              <a:spcBef>
                <a:spcPts val="100"/>
              </a:spcBef>
              <a:spcAft>
                <a:spcPts val="0"/>
              </a:spcAft>
              <a:buNone/>
            </a:pPr>
            <a:r>
              <a:rPr lang="fr-FR" sz="2800" b="1">
                <a:solidFill>
                  <a:schemeClr val="dk1"/>
                </a:solidFill>
                <a:latin typeface="Tahoma"/>
                <a:ea typeface="Tahoma"/>
                <a:cs typeface="Tahoma"/>
                <a:sym typeface="Tahoma"/>
              </a:rPr>
              <a:t>PARTNAIRE: Internet Web Solutions </a:t>
            </a:r>
            <a:endParaRPr/>
          </a:p>
          <a:p>
            <a:pPr marL="12700" marR="0" lvl="0" indent="0" algn="l" rtl="0">
              <a:lnSpc>
                <a:spcPct val="100000"/>
              </a:lnSpc>
              <a:spcBef>
                <a:spcPts val="100"/>
              </a:spcBef>
              <a:spcAft>
                <a:spcPts val="0"/>
              </a:spcAft>
              <a:buNone/>
            </a:pPr>
            <a:endParaRPr sz="4600" b="1">
              <a:solidFill>
                <a:schemeClr val="dk1"/>
              </a:solidFill>
              <a:latin typeface="Tahoma"/>
              <a:ea typeface="Tahoma"/>
              <a:cs typeface="Tahoma"/>
              <a:sym typeface="Tahoma"/>
            </a:endParaRPr>
          </a:p>
        </p:txBody>
      </p:sp>
      <p:pic>
        <p:nvPicPr>
          <p:cNvPr id="59" name="Google Shape;59;p1"/>
          <p:cNvPicPr preferRelativeResize="0"/>
          <p:nvPr/>
        </p:nvPicPr>
        <p:blipFill rotWithShape="1">
          <a:blip r:embed="rId4">
            <a:alphaModFix/>
          </a:blip>
          <a:srcRect/>
          <a:stretch/>
        </p:blipFill>
        <p:spPr>
          <a:xfrm>
            <a:off x="12957016" y="6379677"/>
            <a:ext cx="4139770" cy="2122958"/>
          </a:xfrm>
          <a:prstGeom prst="rect">
            <a:avLst/>
          </a:prstGeom>
          <a:noFill/>
          <a:ln>
            <a:noFill/>
          </a:ln>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p:nvPr/>
        </p:nvSpPr>
        <p:spPr>
          <a:xfrm>
            <a:off x="793775" y="1046510"/>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SMS de votre banque</a:t>
            </a:r>
            <a:endParaRPr sz="7200" b="1">
              <a:solidFill>
                <a:srgbClr val="343433"/>
              </a:solidFill>
              <a:latin typeface="Tahoma"/>
              <a:ea typeface="Tahoma"/>
              <a:cs typeface="Tahoma"/>
              <a:sym typeface="Tahoma"/>
            </a:endParaRPr>
          </a:p>
        </p:txBody>
      </p:sp>
      <p:pic>
        <p:nvPicPr>
          <p:cNvPr id="153" name="Google Shape;153;p10"/>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56" name="Google Shape;156;p10"/>
          <p:cNvSpPr txBox="1"/>
          <p:nvPr/>
        </p:nvSpPr>
        <p:spPr>
          <a:xfrm>
            <a:off x="1066800" y="3504453"/>
            <a:ext cx="15001039" cy="37856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Un SMS arrive sur votre téléphone portable de votre supposée banque indiquant qu'il y a une erreur avec votre compte bancaire et que vous devez remplir un formulaire.</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Une personne se fait passer pour un modérateur d'un réseau social et vous demande de lui donner votre mot de passe pour régler un problème.</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Sur un site Web d'offres d'emploi tiers, ils offrent le double du montant d'un salaire normal.</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Lorsque vous essayez d'effectuer un achat auprès d'un particulier, il vous demande de lui verser l'argent avant de pouvoir expédier le produit, ou il ne peut vous donner aucune information sur l'expédition.</a:t>
            </a:r>
            <a:endParaRPr sz="2400">
              <a:solidFill>
                <a:schemeClr val="dk1"/>
              </a:solidFill>
              <a:latin typeface="Calibri"/>
              <a:ea typeface="Calibri"/>
              <a:cs typeface="Calibri"/>
              <a:sym typeface="Calibri"/>
            </a:endParaRP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0"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p:nvPr/>
        </p:nvSpPr>
        <p:spPr>
          <a:xfrm>
            <a:off x="793775" y="1046510"/>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 à la loterie</a:t>
            </a:r>
            <a:endParaRPr sz="2400">
              <a:solidFill>
                <a:schemeClr val="dk1"/>
              </a:solidFill>
              <a:latin typeface="Calibri"/>
              <a:ea typeface="Calibri"/>
              <a:cs typeface="Calibri"/>
              <a:sym typeface="Calibri"/>
            </a:endParaRPr>
          </a:p>
        </p:txBody>
      </p:sp>
      <p:pic>
        <p:nvPicPr>
          <p:cNvPr id="162" name="Google Shape;162;p11"/>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65" name="Google Shape;165;p11"/>
          <p:cNvSpPr txBox="1"/>
          <p:nvPr/>
        </p:nvSpPr>
        <p:spPr>
          <a:xfrm>
            <a:off x="1145433" y="3156950"/>
            <a:ext cx="7414567"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Une escroquerie à la loterie est un type de fraude à l'avance qui commence par une notification inattendue par e-mail, un appel téléphonique ou un envoi postal (incluant parfois un gros chèque) expliquant que "Vous avez gagné!" une grosse somme d'argent dans une loterie. Le destinataire du message - la cible de l'escroquerie - est généralement invité à garder l'avis secret, "en raison d'une confusion dans certains noms et numéros", et à contacter un "agent de réclamation". Après avoir contacté l'agent, la cible de l'escroquerie se verra demander de payer des "frais de traitement" ou des "frais de transfert" afin que les gains puissent être distribués, mais ne recevra jamais de paiement de loterie</a:t>
            </a:r>
            <a:endParaRPr sz="2400">
              <a:solidFill>
                <a:schemeClr val="dk1"/>
              </a:solidFill>
              <a:latin typeface="Calibri"/>
              <a:ea typeface="Calibri"/>
              <a:cs typeface="Calibri"/>
              <a:sym typeface="Calibri"/>
            </a:endParaRPr>
          </a:p>
        </p:txBody>
      </p:sp>
      <p:pic>
        <p:nvPicPr>
          <p:cNvPr id="166" name="Google Shape;166;p11"/>
          <p:cNvPicPr preferRelativeResize="0"/>
          <p:nvPr/>
        </p:nvPicPr>
        <p:blipFill rotWithShape="1">
          <a:blip r:embed="rId4">
            <a:alphaModFix/>
          </a:blip>
          <a:srcRect/>
          <a:stretch/>
        </p:blipFill>
        <p:spPr>
          <a:xfrm>
            <a:off x="10896600" y="2995937"/>
            <a:ext cx="4343400" cy="431599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p:nvPr/>
        </p:nvSpPr>
        <p:spPr>
          <a:xfrm>
            <a:off x="793775" y="1046510"/>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Faux organismes de bienfaisance</a:t>
            </a:r>
            <a:endParaRPr sz="2400" b="1">
              <a:solidFill>
                <a:schemeClr val="dk1"/>
              </a:solidFill>
              <a:latin typeface="Calibri"/>
              <a:ea typeface="Calibri"/>
              <a:cs typeface="Calibri"/>
              <a:sym typeface="Calibri"/>
            </a:endParaRPr>
          </a:p>
        </p:txBody>
      </p:sp>
      <p:pic>
        <p:nvPicPr>
          <p:cNvPr id="172" name="Google Shape;172;p12"/>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75" name="Google Shape;175;p12"/>
          <p:cNvSpPr txBox="1"/>
          <p:nvPr/>
        </p:nvSpPr>
        <p:spPr>
          <a:xfrm>
            <a:off x="1219199" y="2781300"/>
            <a:ext cx="7921753" cy="6370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Les escrocs se font passer pour de véritables organismes de bienfaisance et demandent des dons ou vous contactent en prétendant collecter de l'argent après des catastrophes naturelles ou des événements majeurs.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Les fausses organisations caritatives essaient de profiter de votre générosité et de votre compassion pour les personnes dans le besoin. Les escrocs voleront votre argent en se faisant passer pour un véritable organisme de bienfaisance. Non seulement ces escroqueries vous coûtent de l'argent, mais elles détournent également des dons indispensables d'organismes de bienfaisance et de causes légitimes.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Les fausses approches caritatives se produisent toute l'année et prennent souvent la forme d'une réponse à de véritables catastrophes ou urgences, telles que des inondations, des cyclones, des tremblements de terre et des feux de brousse.</a:t>
            </a:r>
            <a:endParaRPr sz="2400">
              <a:solidFill>
                <a:schemeClr val="dk1"/>
              </a:solidFill>
              <a:latin typeface="Calibri"/>
              <a:ea typeface="Calibri"/>
              <a:cs typeface="Calibri"/>
              <a:sym typeface="Calibri"/>
            </a:endParaRPr>
          </a:p>
        </p:txBody>
      </p:sp>
      <p:pic>
        <p:nvPicPr>
          <p:cNvPr id="176" name="Google Shape;176;p12"/>
          <p:cNvPicPr preferRelativeResize="0"/>
          <p:nvPr/>
        </p:nvPicPr>
        <p:blipFill rotWithShape="1">
          <a:blip r:embed="rId4">
            <a:alphaModFix/>
          </a:blip>
          <a:srcRect/>
          <a:stretch/>
        </p:blipFill>
        <p:spPr>
          <a:xfrm>
            <a:off x="9147048" y="3695700"/>
            <a:ext cx="5632247" cy="36957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p:nvPr/>
        </p:nvSpPr>
        <p:spPr>
          <a:xfrm>
            <a:off x="793775" y="1046510"/>
            <a:ext cx="14293825" cy="148951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Sécurité en ligne dans le monde culturel, comment éviter les arnaques spécifiques au monde culturel (faux billets, piratage ou hameçonnage)</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Comment les escrocs fonctionnent</a:t>
            </a:r>
            <a:endParaRPr sz="2400" b="1">
              <a:solidFill>
                <a:schemeClr val="dk1"/>
              </a:solidFill>
              <a:latin typeface="Calibri"/>
              <a:ea typeface="Calibri"/>
              <a:cs typeface="Calibri"/>
              <a:sym typeface="Calibri"/>
            </a:endParaRPr>
          </a:p>
        </p:txBody>
      </p:sp>
      <p:pic>
        <p:nvPicPr>
          <p:cNvPr id="182" name="Google Shape;182;p13"/>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85" name="Google Shape;185;p13"/>
          <p:cNvSpPr txBox="1"/>
          <p:nvPr/>
        </p:nvSpPr>
        <p:spPr>
          <a:xfrm>
            <a:off x="1371599" y="2985269"/>
            <a:ext cx="7673400" cy="489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Les escrocs peuvent :</a:t>
            </a:r>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créer de faux sites </a:t>
            </a:r>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Utiliser des sites Web authentiques pour publier de fausses annonces pour un billet de concert et un laissez-passer pour le musée</a:t>
            </a:r>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offrir de faux V.I.P. forfaits d'entrée et de billets</a:t>
            </a:r>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Pour éviter une arnaque au ticket :faites un choix réfléchi lorsque vous consultez le site Web du revendeur de billets</a:t>
            </a:r>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utiliser un site Web réputé</a:t>
            </a:r>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Il existe des revendeurs de billets légaux, mais si une offre semble trop belle pour être vraie, c'est probablement le cas.</a:t>
            </a:r>
            <a:endParaRPr sz="2400">
              <a:solidFill>
                <a:schemeClr val="dk1"/>
              </a:solidFill>
              <a:latin typeface="Calibri"/>
              <a:ea typeface="Calibri"/>
              <a:cs typeface="Calibri"/>
              <a:sym typeface="Calibri"/>
            </a:endParaRPr>
          </a:p>
        </p:txBody>
      </p:sp>
      <p:pic>
        <p:nvPicPr>
          <p:cNvPr id="186" name="Google Shape;186;p13"/>
          <p:cNvPicPr preferRelativeResize="0"/>
          <p:nvPr/>
        </p:nvPicPr>
        <p:blipFill rotWithShape="1">
          <a:blip r:embed="rId4">
            <a:alphaModFix/>
          </a:blip>
          <a:srcRect/>
          <a:stretch/>
        </p:blipFill>
        <p:spPr>
          <a:xfrm rot="771093">
            <a:off x="9310891" y="4473452"/>
            <a:ext cx="5968006" cy="3063077"/>
          </a:xfrm>
          <a:prstGeom prst="rect">
            <a:avLst/>
          </a:prstGeom>
          <a:noFill/>
          <a:ln>
            <a:noFill/>
          </a:ln>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p:nvPr/>
        </p:nvSpPr>
        <p:spPr>
          <a:xfrm>
            <a:off x="932901" y="664325"/>
            <a:ext cx="14293800" cy="148980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Sécurité en ligne dans le monde culturel, comment éviter les arnaques spécifiques au monde culturel (faux billets, piratage ou hameçonnage)</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Mesures pour vous protéger</a:t>
            </a:r>
            <a:endParaRPr sz="2400" b="1">
              <a:solidFill>
                <a:schemeClr val="dk1"/>
              </a:solidFill>
              <a:latin typeface="Calibri"/>
              <a:ea typeface="Calibri"/>
              <a:cs typeface="Calibri"/>
              <a:sym typeface="Calibri"/>
            </a:endParaRPr>
          </a:p>
        </p:txBody>
      </p:sp>
      <p:pic>
        <p:nvPicPr>
          <p:cNvPr id="192" name="Google Shape;192;p14"/>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95" name="Google Shape;195;p14"/>
          <p:cNvSpPr txBox="1"/>
          <p:nvPr/>
        </p:nvSpPr>
        <p:spPr>
          <a:xfrm>
            <a:off x="1371600" y="2985269"/>
            <a:ext cx="5943600" cy="45243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Faites preuve de bon sens avant de transmettre des informations sensibles.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Ne faites jamais confiance aux messages alarmants.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N'ouvrez pas les pièces jointes de ces e-mails suspects ou étranges, en particulier les pièces jointes Word, Excel, PowerPoint ou PDF.</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Utilisez un site Web réputé</a:t>
            </a:r>
            <a:endParaRPr sz="2400">
              <a:solidFill>
                <a:schemeClr val="dk1"/>
              </a:solidFill>
              <a:latin typeface="Calibri"/>
              <a:ea typeface="Calibri"/>
              <a:cs typeface="Calibri"/>
              <a:sym typeface="Calibri"/>
            </a:endParaRPr>
          </a:p>
        </p:txBody>
      </p:sp>
      <p:pic>
        <p:nvPicPr>
          <p:cNvPr id="196" name="Google Shape;196;p14"/>
          <p:cNvPicPr preferRelativeResize="0"/>
          <p:nvPr/>
        </p:nvPicPr>
        <p:blipFill rotWithShape="1">
          <a:blip r:embed="rId4">
            <a:alphaModFix/>
          </a:blip>
          <a:srcRect/>
          <a:stretch/>
        </p:blipFill>
        <p:spPr>
          <a:xfrm rot="771093">
            <a:off x="9181304" y="3921333"/>
            <a:ext cx="5968006" cy="3063077"/>
          </a:xfrm>
          <a:prstGeom prst="rect">
            <a:avLst/>
          </a:prstGeom>
          <a:noFill/>
          <a:ln>
            <a:noFill/>
          </a:ln>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5"/>
          <p:cNvSpPr txBox="1"/>
          <p:nvPr/>
        </p:nvSpPr>
        <p:spPr>
          <a:xfrm>
            <a:off x="1038607" y="1133247"/>
            <a:ext cx="11734801" cy="381515"/>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Conseils de sécurité en ligne</a:t>
            </a:r>
            <a:endParaRPr sz="7200" b="1">
              <a:solidFill>
                <a:srgbClr val="343433"/>
              </a:solidFill>
              <a:latin typeface="Tahoma"/>
              <a:ea typeface="Tahoma"/>
              <a:cs typeface="Tahoma"/>
              <a:sym typeface="Tahoma"/>
            </a:endParaRPr>
          </a:p>
        </p:txBody>
      </p:sp>
      <p:pic>
        <p:nvPicPr>
          <p:cNvPr id="202" name="Google Shape;202;p15"/>
          <p:cNvPicPr preferRelativeResize="0"/>
          <p:nvPr/>
        </p:nvPicPr>
        <p:blipFill rotWithShape="1">
          <a:blip r:embed="rId3">
            <a:alphaModFix/>
          </a:blip>
          <a:srcRect/>
          <a:stretch/>
        </p:blipFill>
        <p:spPr>
          <a:xfrm>
            <a:off x="15423261" y="1056655"/>
            <a:ext cx="1838324" cy="1066799"/>
          </a:xfrm>
          <a:prstGeom prst="rect">
            <a:avLst/>
          </a:prstGeom>
          <a:noFill/>
          <a:ln>
            <a:noFill/>
          </a:ln>
        </p:spPr>
      </p:pic>
      <p:pic>
        <p:nvPicPr>
          <p:cNvPr id="205" name="Google Shape;205;p15"/>
          <p:cNvPicPr preferRelativeResize="0"/>
          <p:nvPr/>
        </p:nvPicPr>
        <p:blipFill rotWithShape="1">
          <a:blip r:embed="rId4">
            <a:alphaModFix/>
          </a:blip>
          <a:srcRect/>
          <a:stretch/>
        </p:blipFill>
        <p:spPr>
          <a:xfrm>
            <a:off x="9144000" y="3238500"/>
            <a:ext cx="5268783" cy="3516340"/>
          </a:xfrm>
          <a:prstGeom prst="rect">
            <a:avLst/>
          </a:prstGeom>
          <a:noFill/>
          <a:ln>
            <a:noFill/>
          </a:ln>
        </p:spPr>
      </p:pic>
      <p:sp>
        <p:nvSpPr>
          <p:cNvPr id="206" name="Google Shape;206;p15"/>
          <p:cNvSpPr txBox="1"/>
          <p:nvPr/>
        </p:nvSpPr>
        <p:spPr>
          <a:xfrm>
            <a:off x="1050799" y="3769485"/>
            <a:ext cx="7171495"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Une fois que vous avez un compte de réseau social, vous pouvez l'utiliser uniquement pour parler à des personnes que vous connaissez dans la vraie vie et publier des opinions ou des photos (mieux sans données sensibles).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Veillez toujours à respecter les conditions d'utilisation du site et à ne pas commettre d'actes répréhensibles.</a:t>
            </a:r>
            <a:endParaRPr sz="2400">
              <a:solidFill>
                <a:schemeClr val="dk1"/>
              </a:solidFill>
              <a:latin typeface="Calibri"/>
              <a:ea typeface="Calibri"/>
              <a:cs typeface="Calibri"/>
              <a:sym typeface="Calibri"/>
            </a:endParaRPr>
          </a:p>
        </p:txBody>
      </p:sp>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p:nvPr/>
        </p:nvSpPr>
        <p:spPr>
          <a:xfrm>
            <a:off x="1038607" y="1133247"/>
            <a:ext cx="11734801" cy="381515"/>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Conseils de sécurité en ligne</a:t>
            </a:r>
            <a:endParaRPr sz="7200" b="1">
              <a:solidFill>
                <a:srgbClr val="343433"/>
              </a:solidFill>
              <a:latin typeface="Tahoma"/>
              <a:ea typeface="Tahoma"/>
              <a:cs typeface="Tahoma"/>
              <a:sym typeface="Tahoma"/>
            </a:endParaRPr>
          </a:p>
        </p:txBody>
      </p:sp>
      <p:pic>
        <p:nvPicPr>
          <p:cNvPr id="212" name="Google Shape;212;p16"/>
          <p:cNvPicPr preferRelativeResize="0"/>
          <p:nvPr/>
        </p:nvPicPr>
        <p:blipFill rotWithShape="1">
          <a:blip r:embed="rId3">
            <a:alphaModFix/>
          </a:blip>
          <a:srcRect/>
          <a:stretch/>
        </p:blipFill>
        <p:spPr>
          <a:xfrm>
            <a:off x="15423261" y="1056655"/>
            <a:ext cx="1838324" cy="1066799"/>
          </a:xfrm>
          <a:prstGeom prst="rect">
            <a:avLst/>
          </a:prstGeom>
          <a:noFill/>
          <a:ln>
            <a:noFill/>
          </a:ln>
        </p:spPr>
      </p:pic>
      <p:sp>
        <p:nvSpPr>
          <p:cNvPr id="215" name="Google Shape;215;p16"/>
          <p:cNvSpPr txBox="1"/>
          <p:nvPr/>
        </p:nvSpPr>
        <p:spPr>
          <a:xfrm>
            <a:off x="1038607" y="2824700"/>
            <a:ext cx="16487400" cy="341700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Arrêtez de croire des images inconnues. </a:t>
            </a:r>
            <a:endParaRPr/>
          </a:p>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Vous devriez arrêter de croire les images comme les chats et les captures d'écran.</a:t>
            </a:r>
            <a:endParaRPr/>
          </a:p>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Ne cliquez pas sur des pièces jointes inconnues.</a:t>
            </a:r>
            <a:endParaRPr/>
          </a:p>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Vérifiez la source de vos messages.</a:t>
            </a:r>
            <a:endParaRPr/>
          </a:p>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Ne partagez jamais de données personnelles.</a:t>
            </a:r>
            <a:endParaRPr/>
          </a:p>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Méfiez-vous des arnaques possibles.</a:t>
            </a:r>
            <a:endParaRPr/>
          </a:p>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Protégez vos données financières.</a:t>
            </a:r>
            <a:endParaRPr/>
          </a:p>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Évitez de partager des détails de base.</a:t>
            </a:r>
            <a:endParaRPr/>
          </a:p>
          <a:p>
            <a:pPr marL="457200" marR="0" lvl="0" indent="-457200" algn="just" rtl="0">
              <a:spcBef>
                <a:spcPts val="0"/>
              </a:spcBef>
              <a:spcAft>
                <a:spcPts val="0"/>
              </a:spcAft>
              <a:buClr>
                <a:schemeClr val="dk1"/>
              </a:buClr>
              <a:buSzPts val="2400"/>
              <a:buFont typeface="Calibri"/>
              <a:buAutoNum type="arabicPeriod"/>
            </a:pPr>
            <a:r>
              <a:rPr lang="fr-FR" sz="2400">
                <a:solidFill>
                  <a:schemeClr val="dk1"/>
                </a:solidFill>
                <a:latin typeface="Calibri"/>
                <a:ea typeface="Calibri"/>
                <a:cs typeface="Calibri"/>
                <a:sym typeface="Calibri"/>
              </a:rPr>
              <a:t>Utilisez des mots de passe ou des codes PIN avec des caractères tels que &amp;, *. __, minuscule et MAJUSCULE.</a:t>
            </a:r>
            <a:endParaRPr sz="2400">
              <a:solidFill>
                <a:schemeClr val="dk1"/>
              </a:solidFill>
              <a:latin typeface="Calibri"/>
              <a:ea typeface="Calibri"/>
              <a:cs typeface="Calibri"/>
              <a:sym typeface="Calibri"/>
            </a:endParaRP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0"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7"/>
          <p:cNvSpPr txBox="1">
            <a:spLocks noGrp="1"/>
          </p:cNvSpPr>
          <p:nvPr>
            <p:ph type="title"/>
          </p:nvPr>
        </p:nvSpPr>
        <p:spPr>
          <a:xfrm>
            <a:off x="2514600" y="2757783"/>
            <a:ext cx="15063926" cy="1243289"/>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None/>
            </a:pPr>
            <a:r>
              <a:rPr lang="fr-FR" sz="8000"/>
              <a:t>MERCI!</a:t>
            </a:r>
            <a:endParaRPr/>
          </a:p>
        </p:txBody>
      </p:sp>
      <p:sp>
        <p:nvSpPr>
          <p:cNvPr id="223" name="Google Shape;223;p17"/>
          <p:cNvSpPr txBox="1"/>
          <p:nvPr/>
        </p:nvSpPr>
        <p:spPr>
          <a:xfrm>
            <a:off x="9683400" y="4572000"/>
            <a:ext cx="7315200" cy="1244100"/>
          </a:xfrm>
          <a:prstGeom prst="rect">
            <a:avLst/>
          </a:prstGeom>
          <a:noFill/>
          <a:ln>
            <a:noFill/>
          </a:ln>
        </p:spPr>
        <p:txBody>
          <a:bodyPr spcFirstLastPara="1" wrap="square" lIns="91425" tIns="45700" rIns="91425" bIns="45700" anchor="t" anchorCtr="0">
            <a:spAutoFit/>
          </a:bodyPr>
          <a:lstStyle/>
          <a:p>
            <a:pPr marL="12700" marR="0" lvl="0" indent="0" algn="l" rtl="0">
              <a:spcBef>
                <a:spcPts val="0"/>
              </a:spcBef>
              <a:spcAft>
                <a:spcPts val="0"/>
              </a:spcAft>
              <a:buNone/>
            </a:pPr>
            <a:r>
              <a:rPr lang="fr-FR" sz="2800" b="1">
                <a:solidFill>
                  <a:schemeClr val="dk1"/>
                </a:solidFill>
                <a:latin typeface="Tahoma"/>
                <a:ea typeface="Tahoma"/>
                <a:cs typeface="Tahoma"/>
                <a:sym typeface="Tahoma"/>
              </a:rPr>
              <a:t>PARTENAIRE: Internet Web Solutions </a:t>
            </a:r>
            <a:endParaRPr/>
          </a:p>
          <a:p>
            <a:pPr marL="12700" marR="0" lvl="0" indent="0" algn="l" rtl="0">
              <a:spcBef>
                <a:spcPts val="100"/>
              </a:spcBef>
              <a:spcAft>
                <a:spcPts val="0"/>
              </a:spcAft>
              <a:buNone/>
            </a:pPr>
            <a:endParaRPr sz="4600" b="1">
              <a:solidFill>
                <a:schemeClr val="dk1"/>
              </a:solidFill>
              <a:latin typeface="Tahoma"/>
              <a:ea typeface="Tahoma"/>
              <a:cs typeface="Tahoma"/>
              <a:sym typeface="Tahoma"/>
            </a:endParaRPr>
          </a:p>
        </p:txBody>
      </p:sp>
      <p:pic>
        <p:nvPicPr>
          <p:cNvPr id="224" name="Google Shape;224;p17"/>
          <p:cNvPicPr preferRelativeResize="0"/>
          <p:nvPr/>
        </p:nvPicPr>
        <p:blipFill rotWithShape="1">
          <a:blip r:embed="rId3">
            <a:alphaModFix/>
          </a:blip>
          <a:srcRect/>
          <a:stretch/>
        </p:blipFill>
        <p:spPr>
          <a:xfrm>
            <a:off x="11125200" y="5868656"/>
            <a:ext cx="4139770" cy="2122958"/>
          </a:xfrm>
          <a:prstGeom prst="rect">
            <a:avLst/>
          </a:prstGeom>
          <a:noFill/>
          <a:ln>
            <a:noFill/>
          </a:ln>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0"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p:nvPr/>
        </p:nvSpPr>
        <p:spPr>
          <a:xfrm>
            <a:off x="838200" y="2575950"/>
            <a:ext cx="12090400" cy="443711"/>
          </a:xfrm>
          <a:prstGeom prst="rect">
            <a:avLst/>
          </a:prstGeom>
          <a:noFill/>
          <a:ln>
            <a:noFill/>
          </a:ln>
        </p:spPr>
        <p:txBody>
          <a:bodyPr spcFirstLastPara="1" wrap="square" lIns="0" tIns="12700" rIns="0" bIns="0" anchor="t" anchorCtr="0">
            <a:spAutoFit/>
          </a:bodyPr>
          <a:lstStyle/>
          <a:p>
            <a:pPr marL="0" marR="0" lvl="0" indent="0" algn="just" rtl="0">
              <a:spcBef>
                <a:spcPts val="0"/>
              </a:spcBef>
              <a:spcAft>
                <a:spcPts val="0"/>
              </a:spcAft>
              <a:buNone/>
            </a:pPr>
            <a:r>
              <a:rPr lang="fr-FR" sz="2800" b="1">
                <a:solidFill>
                  <a:schemeClr val="dk1"/>
                </a:solidFill>
                <a:latin typeface="Calibri"/>
                <a:ea typeface="Calibri"/>
                <a:cs typeface="Calibri"/>
                <a:sym typeface="Calibri"/>
              </a:rPr>
              <a:t>A la fin de ce module vous serez capable de :</a:t>
            </a:r>
            <a:endParaRPr sz="2800" b="1">
              <a:solidFill>
                <a:schemeClr val="dk1"/>
              </a:solidFill>
              <a:latin typeface="Calibri"/>
              <a:ea typeface="Calibri"/>
              <a:cs typeface="Calibri"/>
              <a:sym typeface="Calibri"/>
            </a:endParaRPr>
          </a:p>
        </p:txBody>
      </p:sp>
      <p:sp>
        <p:nvSpPr>
          <p:cNvPr id="65" name="Google Shape;65;p2"/>
          <p:cNvSpPr txBox="1"/>
          <p:nvPr/>
        </p:nvSpPr>
        <p:spPr>
          <a:xfrm>
            <a:off x="1016000" y="972671"/>
            <a:ext cx="10871200" cy="1120178"/>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fr-FR" sz="7200" b="1">
                <a:solidFill>
                  <a:srgbClr val="343433"/>
                </a:solidFill>
                <a:latin typeface="Tahoma"/>
                <a:ea typeface="Tahoma"/>
                <a:cs typeface="Tahoma"/>
                <a:sym typeface="Tahoma"/>
              </a:rPr>
              <a:t>Objectifs et buts</a:t>
            </a:r>
            <a:endParaRPr sz="7200">
              <a:solidFill>
                <a:schemeClr val="dk1"/>
              </a:solidFill>
              <a:latin typeface="Tahoma"/>
              <a:ea typeface="Tahoma"/>
              <a:cs typeface="Tahoma"/>
              <a:sym typeface="Tahoma"/>
            </a:endParaRPr>
          </a:p>
        </p:txBody>
      </p:sp>
      <p:pic>
        <p:nvPicPr>
          <p:cNvPr id="66" name="Google Shape;66;p2"/>
          <p:cNvPicPr preferRelativeResize="0"/>
          <p:nvPr/>
        </p:nvPicPr>
        <p:blipFill rotWithShape="1">
          <a:blip r:embed="rId3">
            <a:alphaModFix/>
          </a:blip>
          <a:srcRect/>
          <a:stretch/>
        </p:blipFill>
        <p:spPr>
          <a:xfrm>
            <a:off x="15423261" y="1046746"/>
            <a:ext cx="1838324" cy="1066799"/>
          </a:xfrm>
          <a:prstGeom prst="rect">
            <a:avLst/>
          </a:prstGeom>
          <a:noFill/>
          <a:ln>
            <a:noFill/>
          </a:ln>
        </p:spPr>
      </p:pic>
      <p:grpSp>
        <p:nvGrpSpPr>
          <p:cNvPr id="69" name="Google Shape;69;p2"/>
          <p:cNvGrpSpPr/>
          <p:nvPr/>
        </p:nvGrpSpPr>
        <p:grpSpPr>
          <a:xfrm>
            <a:off x="762000" y="3234466"/>
            <a:ext cx="16154400" cy="1648538"/>
            <a:chOff x="4349588" y="624065"/>
            <a:chExt cx="16154400" cy="1648538"/>
          </a:xfrm>
        </p:grpSpPr>
        <p:sp>
          <p:nvSpPr>
            <p:cNvPr id="70" name="Google Shape;70;p2"/>
            <p:cNvSpPr txBox="1"/>
            <p:nvPr/>
          </p:nvSpPr>
          <p:spPr>
            <a:xfrm>
              <a:off x="4349588" y="624065"/>
              <a:ext cx="16154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Avoir conscience de la sécurité en ligne dans le monde culturel numérique. Cette unité portera sur :</a:t>
              </a:r>
              <a:endParaRPr sz="1200">
                <a:solidFill>
                  <a:schemeClr val="dk1"/>
                </a:solidFill>
                <a:latin typeface="Calibri"/>
                <a:ea typeface="Calibri"/>
                <a:cs typeface="Calibri"/>
                <a:sym typeface="Calibri"/>
              </a:endParaRPr>
            </a:p>
          </p:txBody>
        </p:sp>
        <p:sp>
          <p:nvSpPr>
            <p:cNvPr id="71" name="Google Shape;71;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2" name="Google Shape;72;p2"/>
          <p:cNvGrpSpPr/>
          <p:nvPr/>
        </p:nvGrpSpPr>
        <p:grpSpPr>
          <a:xfrm>
            <a:off x="1283827" y="5537432"/>
            <a:ext cx="6153295" cy="923330"/>
            <a:chOff x="4834470" y="1420540"/>
            <a:chExt cx="6153295" cy="923330"/>
          </a:xfrm>
        </p:grpSpPr>
        <p:sp>
          <p:nvSpPr>
            <p:cNvPr id="73" name="Google Shape;73;p2"/>
            <p:cNvSpPr txBox="1"/>
            <p:nvPr/>
          </p:nvSpPr>
          <p:spPr>
            <a:xfrm>
              <a:off x="5862840" y="1420540"/>
              <a:ext cx="512492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Sécurité en ligne dans le monde culturel, comment éviter les arnaques spécifiques au monde culturel (faux billets, piratage ou hameçonnage)</a:t>
              </a:r>
              <a:endParaRPr sz="1200">
                <a:solidFill>
                  <a:schemeClr val="dk1"/>
                </a:solidFill>
                <a:latin typeface="Calibri"/>
                <a:ea typeface="Calibri"/>
                <a:cs typeface="Calibri"/>
                <a:sym typeface="Calibri"/>
              </a:endParaRPr>
            </a:p>
          </p:txBody>
        </p:sp>
        <p:sp>
          <p:nvSpPr>
            <p:cNvPr id="74" name="Google Shape;74;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75;p2"/>
          <p:cNvGrpSpPr/>
          <p:nvPr/>
        </p:nvGrpSpPr>
        <p:grpSpPr>
          <a:xfrm>
            <a:off x="1283827" y="7057082"/>
            <a:ext cx="7555373" cy="780795"/>
            <a:chOff x="4834470" y="1491808"/>
            <a:chExt cx="7555373" cy="780795"/>
          </a:xfrm>
        </p:grpSpPr>
        <p:sp>
          <p:nvSpPr>
            <p:cNvPr id="76" name="Google Shape;76;p2"/>
            <p:cNvSpPr txBox="1"/>
            <p:nvPr/>
          </p:nvSpPr>
          <p:spPr>
            <a:xfrm>
              <a:off x="5895648" y="1591134"/>
              <a:ext cx="64941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Conseils de sécurité en ligne</a:t>
              </a:r>
              <a:endParaRPr sz="1800">
                <a:solidFill>
                  <a:schemeClr val="dk1"/>
                </a:solidFill>
                <a:latin typeface="Calibri"/>
                <a:ea typeface="Calibri"/>
                <a:cs typeface="Calibri"/>
                <a:sym typeface="Calibri"/>
              </a:endParaRPr>
            </a:p>
          </p:txBody>
        </p:sp>
        <p:sp>
          <p:nvSpPr>
            <p:cNvPr id="77" name="Google Shape;77;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78" name="Google Shape;78;p2"/>
          <p:cNvPicPr preferRelativeResize="0"/>
          <p:nvPr/>
        </p:nvPicPr>
        <p:blipFill rotWithShape="1">
          <a:blip r:embed="rId4">
            <a:alphaModFix/>
          </a:blip>
          <a:srcRect/>
          <a:stretch/>
        </p:blipFill>
        <p:spPr>
          <a:xfrm>
            <a:off x="9501305" y="4210402"/>
            <a:ext cx="7213876" cy="4122402"/>
          </a:xfrm>
          <a:prstGeom prst="rect">
            <a:avLst/>
          </a:prstGeom>
          <a:noFill/>
          <a:ln>
            <a:noFill/>
          </a:ln>
        </p:spPr>
      </p:pic>
      <p:sp>
        <p:nvSpPr>
          <p:cNvPr id="79" name="Google Shape;79;p2"/>
          <p:cNvSpPr txBox="1"/>
          <p:nvPr/>
        </p:nvSpPr>
        <p:spPr>
          <a:xfrm>
            <a:off x="2345005" y="4152900"/>
            <a:ext cx="68328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Escroqueries en ligne les plus courantes : exemples des escroqueries en ligne les plus courantes, protection de vos informations en ligne</a:t>
            </a:r>
            <a:endParaRPr sz="1800">
              <a:solidFill>
                <a:schemeClr val="dk1"/>
              </a:solidFill>
              <a:latin typeface="Calibri"/>
              <a:ea typeface="Calibri"/>
              <a:cs typeface="Calibri"/>
              <a:sym typeface="Calibri"/>
            </a:endParaRPr>
          </a:p>
        </p:txBody>
      </p:sp>
      <p:sp>
        <p:nvSpPr>
          <p:cNvPr id="1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20" name="Immagine 1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2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62000" y="1256319"/>
            <a:ext cx="14293825" cy="750847"/>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protection de vos informations en ligne.</a:t>
            </a:r>
            <a:endParaRPr sz="7200" b="1">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88" name="Google Shape;88;p3"/>
          <p:cNvSpPr txBox="1"/>
          <p:nvPr/>
        </p:nvSpPr>
        <p:spPr>
          <a:xfrm>
            <a:off x="914400" y="2758653"/>
            <a:ext cx="7597500" cy="5633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La fraude sur Internet devient de plus en plus courante en raison du nombre croissant de personnes utilisant Internet quotidiennement.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Ces escroqueries ne visent pas seulement votre argent, elles veulent aussi vos informations, et ces dernières sont plus difficiles à détecter.</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Le fonctionnement de base des escrocs n'a pas changé, ils proposent des produits ou des services en échange d'une somme d'argent "trop belle pour être vraie" ou en échange de quelques questions pour obtenir des informations.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Ils peuvent également proposer des prêts ou des offres d'emploi pour vous inciter à mordre à l'hameçon.</a:t>
            </a:r>
            <a:endParaRPr sz="2400">
              <a:solidFill>
                <a:schemeClr val="dk1"/>
              </a:solidFill>
              <a:latin typeface="Calibri"/>
              <a:ea typeface="Calibri"/>
              <a:cs typeface="Calibri"/>
              <a:sym typeface="Calibri"/>
            </a:endParaRPr>
          </a:p>
        </p:txBody>
      </p:sp>
      <p:pic>
        <p:nvPicPr>
          <p:cNvPr id="89" name="Google Shape;89;p3"/>
          <p:cNvPicPr preferRelativeResize="0"/>
          <p:nvPr/>
        </p:nvPicPr>
        <p:blipFill rotWithShape="1">
          <a:blip r:embed="rId4">
            <a:alphaModFix/>
          </a:blip>
          <a:srcRect/>
          <a:stretch/>
        </p:blipFill>
        <p:spPr>
          <a:xfrm>
            <a:off x="10363200" y="4381500"/>
            <a:ext cx="6416040" cy="43510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p:nvPr/>
        </p:nvSpPr>
        <p:spPr>
          <a:xfrm>
            <a:off x="762000" y="1256319"/>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aux offres d'emploi</a:t>
            </a:r>
            <a:endParaRPr sz="7200" b="1">
              <a:solidFill>
                <a:srgbClr val="343433"/>
              </a:solidFill>
              <a:latin typeface="Tahoma"/>
              <a:ea typeface="Tahoma"/>
              <a:cs typeface="Tahoma"/>
              <a:sym typeface="Tahoma"/>
            </a:endParaRPr>
          </a:p>
        </p:txBody>
      </p:sp>
      <p:pic>
        <p:nvPicPr>
          <p:cNvPr id="95" name="Google Shape;95;p4"/>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98" name="Google Shape;98;p4"/>
          <p:cNvSpPr txBox="1"/>
          <p:nvPr/>
        </p:nvSpPr>
        <p:spPr>
          <a:xfrm>
            <a:off x="914400" y="2694758"/>
            <a:ext cx="8915400" cy="60016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Par exemple, une offre d'emploi propose un salaire à temps plein uniquement avec des heures quotidiennes à temps partiel et n'exige aucune expérience préalable. </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Le salaire est trop élevé et cela pourrait être considéré comme une première indication que l'annonce pourrait être une arnaque.</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Avant de remplir le formulaire ou de fournir des informations, il est toujours bon :</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de vérifier l'authenticité du site internet sur lequel l'annonce est publiée </a:t>
            </a:r>
            <a:endParaRPr/>
          </a:p>
          <a:p>
            <a:pPr marL="342900" marR="0" lvl="0" indent="-342900" algn="just"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la qualité des images ou des commentaires en cas de vente de produits</a:t>
            </a:r>
            <a:endParaRPr/>
          </a:p>
          <a:p>
            <a:pPr marL="342900" marR="0" lvl="0" indent="-342900" algn="just"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la société qui publie l'annonce</a:t>
            </a:r>
            <a:endParaRPr/>
          </a:p>
          <a:p>
            <a:pPr marL="342900" marR="0" lvl="0" indent="-342900" algn="just" rtl="0">
              <a:spcBef>
                <a:spcPts val="0"/>
              </a:spcBef>
              <a:spcAft>
                <a:spcPts val="0"/>
              </a:spcAft>
              <a:buClr>
                <a:schemeClr val="dk1"/>
              </a:buClr>
              <a:buSzPts val="2400"/>
              <a:buFont typeface="Arial"/>
              <a:buChar char="•"/>
            </a:pPr>
            <a:r>
              <a:rPr lang="fr-FR" sz="2400">
                <a:solidFill>
                  <a:schemeClr val="dk1"/>
                </a:solidFill>
                <a:latin typeface="Calibri"/>
                <a:ea typeface="Calibri"/>
                <a:cs typeface="Calibri"/>
                <a:sym typeface="Calibri"/>
              </a:rPr>
              <a:t>les allocations de travail offertes</a:t>
            </a:r>
            <a:endParaRPr sz="2400">
              <a:solidFill>
                <a:schemeClr val="dk1"/>
              </a:solidFill>
              <a:latin typeface="Calibri"/>
              <a:ea typeface="Calibri"/>
              <a:cs typeface="Calibri"/>
              <a:sym typeface="Calibri"/>
            </a:endParaRPr>
          </a:p>
        </p:txBody>
      </p:sp>
      <p:pic>
        <p:nvPicPr>
          <p:cNvPr id="99" name="Google Shape;99;p4"/>
          <p:cNvPicPr preferRelativeResize="0"/>
          <p:nvPr/>
        </p:nvPicPr>
        <p:blipFill rotWithShape="1">
          <a:blip r:embed="rId4">
            <a:alphaModFix/>
          </a:blip>
          <a:srcRect/>
          <a:stretch/>
        </p:blipFill>
        <p:spPr>
          <a:xfrm>
            <a:off x="10363200" y="3619500"/>
            <a:ext cx="5600700" cy="401574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p:nvPr/>
        </p:nvSpPr>
        <p:spPr>
          <a:xfrm>
            <a:off x="793775" y="1046510"/>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Arnaque bancaire</a:t>
            </a:r>
            <a:endParaRPr sz="2400" b="1">
              <a:solidFill>
                <a:schemeClr val="dk1"/>
              </a:solidFill>
              <a:latin typeface="Calibri"/>
              <a:ea typeface="Calibri"/>
              <a:cs typeface="Calibri"/>
              <a:sym typeface="Calibri"/>
            </a:endParaRPr>
          </a:p>
        </p:txBody>
      </p:sp>
      <p:pic>
        <p:nvPicPr>
          <p:cNvPr id="105" name="Google Shape;105;p5"/>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08" name="Google Shape;108;p5"/>
          <p:cNvSpPr txBox="1"/>
          <p:nvPr/>
        </p:nvSpPr>
        <p:spPr>
          <a:xfrm>
            <a:off x="1229561" y="3238500"/>
            <a:ext cx="9296400"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D'autres tentatives de fraude peuvent usurper l'identité d'une entité telle que votre banque ou un site que vous fréquentez sous prétexte qu'il existe une offre intéressante ou qu'il y a un problème avec un lien suspect.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Si vous pensez que cela pourrait être important, comme dans le cas de votre banque, appelez-les au lieu de cliquer sur le lien.</a:t>
            </a:r>
            <a:endParaRPr sz="2400">
              <a:solidFill>
                <a:schemeClr val="dk1"/>
              </a:solidFill>
              <a:latin typeface="Calibri"/>
              <a:ea typeface="Calibri"/>
              <a:cs typeface="Calibri"/>
              <a:sym typeface="Calibri"/>
            </a:endParaRPr>
          </a:p>
        </p:txBody>
      </p:sp>
      <p:pic>
        <p:nvPicPr>
          <p:cNvPr id="109" name="Google Shape;109;p5"/>
          <p:cNvPicPr preferRelativeResize="0"/>
          <p:nvPr/>
        </p:nvPicPr>
        <p:blipFill rotWithShape="1">
          <a:blip r:embed="rId4">
            <a:alphaModFix/>
          </a:blip>
          <a:srcRect/>
          <a:stretch/>
        </p:blipFill>
        <p:spPr>
          <a:xfrm>
            <a:off x="11658600" y="3238500"/>
            <a:ext cx="5128260" cy="48234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p:nvPr/>
        </p:nvSpPr>
        <p:spPr>
          <a:xfrm>
            <a:off x="793775" y="1046510"/>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Shopping en ligne</a:t>
            </a:r>
            <a:endParaRPr sz="7200" b="1">
              <a:solidFill>
                <a:srgbClr val="343433"/>
              </a:solidFill>
              <a:latin typeface="Tahoma"/>
              <a:ea typeface="Tahoma"/>
              <a:cs typeface="Tahoma"/>
              <a:sym typeface="Tahoma"/>
            </a:endParaRPr>
          </a:p>
        </p:txBody>
      </p:sp>
      <p:pic>
        <p:nvPicPr>
          <p:cNvPr id="115" name="Google Shape;115;p6"/>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18" name="Google Shape;118;p6"/>
          <p:cNvSpPr txBox="1"/>
          <p:nvPr/>
        </p:nvSpPr>
        <p:spPr>
          <a:xfrm>
            <a:off x="1220417" y="3425130"/>
            <a:ext cx="9296400" cy="37856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Les achats en ligne sont de plus en plus courants, alors voici quelques conseils pour acheter en ligne en toute sécurité.</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Le site Web doit avoir une connexion cryptée sécurisée, le protocole Web doit être https.</a:t>
            </a:r>
            <a:endParaRPr/>
          </a:p>
          <a:p>
            <a:pPr marL="342900" marR="0" lvl="0" indent="-190500" algn="just"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Assurez-vous que vous êtes sur un site Web de confiance. Un site Web qui propose des prix anormalement bas, tous les prix sont identiques, aucune critique ou des images de produits suspectes indiquent que le site Web est une arnaque.</a:t>
            </a:r>
            <a:endParaRPr sz="2400">
              <a:solidFill>
                <a:schemeClr val="dk1"/>
              </a:solidFill>
              <a:latin typeface="Calibri"/>
              <a:ea typeface="Calibri"/>
              <a:cs typeface="Calibri"/>
              <a:sym typeface="Calibri"/>
            </a:endParaRPr>
          </a:p>
        </p:txBody>
      </p:sp>
      <p:pic>
        <p:nvPicPr>
          <p:cNvPr id="119" name="Google Shape;119;p6"/>
          <p:cNvPicPr preferRelativeResize="0"/>
          <p:nvPr/>
        </p:nvPicPr>
        <p:blipFill rotWithShape="1">
          <a:blip r:embed="rId4">
            <a:alphaModFix/>
          </a:blip>
          <a:srcRect/>
          <a:stretch/>
        </p:blipFill>
        <p:spPr>
          <a:xfrm>
            <a:off x="11734800" y="3425130"/>
            <a:ext cx="5128260" cy="48234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p:nvPr/>
        </p:nvSpPr>
        <p:spPr>
          <a:xfrm>
            <a:off x="793775" y="1046510"/>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Produits tiers</a:t>
            </a:r>
            <a:endParaRPr sz="7200" b="1">
              <a:solidFill>
                <a:srgbClr val="343433"/>
              </a:solidFill>
              <a:latin typeface="Tahoma"/>
              <a:ea typeface="Tahoma"/>
              <a:cs typeface="Tahoma"/>
              <a:sym typeface="Tahoma"/>
            </a:endParaRPr>
          </a:p>
        </p:txBody>
      </p:sp>
      <p:pic>
        <p:nvPicPr>
          <p:cNvPr id="125" name="Google Shape;125;p7"/>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28" name="Google Shape;128;p7"/>
          <p:cNvSpPr txBox="1"/>
          <p:nvPr/>
        </p:nvSpPr>
        <p:spPr>
          <a:xfrm>
            <a:off x="990600" y="2791828"/>
            <a:ext cx="15163800" cy="37856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Certains sites Web vendent des produits tiers. Dans ces cas, vous devez également enquêter sur la société d'où provient le produit.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C'est un bon signe si le site affiche clairement les informations de coût et d'expédition, accepte plusieurs modes de paiement et envoie une facture d'achat.- Si vous pensez que le site est authentique et que vous effectuez un achat, n'enregistrez jamais les informations de votre carte de crédit. Cela empêchera quelqu'un d'accéder à votre appareil et de faire des achats non désirés.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Vérifiez périodiquement votre solde et si vous constatez des mouvements suspects, signalez-les rapidement à votre banque.- Si le produit n'arrive pas, essayez de contacter le vendeur ou la plateforme où il est vendu.</a:t>
            </a:r>
            <a:endParaRPr sz="2400">
              <a:solidFill>
                <a:schemeClr val="dk1"/>
              </a:solidFill>
              <a:latin typeface="Calibri"/>
              <a:ea typeface="Calibri"/>
              <a:cs typeface="Calibri"/>
              <a:sym typeface="Calibri"/>
            </a:endParaRP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0"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p:nvPr/>
        </p:nvSpPr>
        <p:spPr>
          <a:xfrm>
            <a:off x="793775" y="1046510"/>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Héritage via WhatsApp.</a:t>
            </a:r>
            <a:endParaRPr sz="7200" b="1">
              <a:solidFill>
                <a:srgbClr val="343433"/>
              </a:solidFill>
              <a:latin typeface="Tahoma"/>
              <a:ea typeface="Tahoma"/>
              <a:cs typeface="Tahoma"/>
              <a:sym typeface="Tahoma"/>
            </a:endParaRPr>
          </a:p>
        </p:txBody>
      </p:sp>
      <p:pic>
        <p:nvPicPr>
          <p:cNvPr id="134" name="Google Shape;134;p8"/>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37" name="Google Shape;137;p8"/>
          <p:cNvSpPr txBox="1"/>
          <p:nvPr/>
        </p:nvSpPr>
        <p:spPr>
          <a:xfrm>
            <a:off x="10210800" y="3848100"/>
            <a:ext cx="6695239"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Sur WhatsApp une personne vous parle en vous disant qu'elle est très âgée et qu'elle a un héritage sans héritiers, et vous propose d'en hériter vous-même.</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Une autre personne vous parle directement d'une astuce pour investir sans risque en vous promettant de gagner 100 000 € en un mois seulement.</a:t>
            </a:r>
            <a:endParaRPr sz="2400">
              <a:solidFill>
                <a:schemeClr val="dk1"/>
              </a:solidFill>
              <a:latin typeface="Calibri"/>
              <a:ea typeface="Calibri"/>
              <a:cs typeface="Calibri"/>
              <a:sym typeface="Calibri"/>
            </a:endParaRPr>
          </a:p>
        </p:txBody>
      </p:sp>
      <p:pic>
        <p:nvPicPr>
          <p:cNvPr id="138" name="Google Shape;138;p8"/>
          <p:cNvPicPr preferRelativeResize="0"/>
          <p:nvPr/>
        </p:nvPicPr>
        <p:blipFill rotWithShape="1">
          <a:blip r:embed="rId4">
            <a:alphaModFix/>
          </a:blip>
          <a:srcRect/>
          <a:stretch/>
        </p:blipFill>
        <p:spPr>
          <a:xfrm>
            <a:off x="3200400" y="3162300"/>
            <a:ext cx="5181600" cy="5462699"/>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1"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p:nvPr/>
        </p:nvSpPr>
        <p:spPr>
          <a:xfrm>
            <a:off x="793775" y="1046510"/>
            <a:ext cx="14293825" cy="1120178"/>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2400" b="1">
                <a:solidFill>
                  <a:schemeClr val="dk1"/>
                </a:solidFill>
                <a:latin typeface="Calibri"/>
                <a:ea typeface="Calibri"/>
                <a:cs typeface="Calibri"/>
                <a:sym typeface="Calibri"/>
              </a:rPr>
              <a:t>Escroqueries en ligne les plus courantes : exemples des escroqueries en ligne les plus courantes, protégeant vos informations en ligne.</a:t>
            </a:r>
            <a:endParaRPr/>
          </a:p>
          <a:p>
            <a:pPr marL="0" marR="0" lvl="0" indent="0" algn="l" rtl="0">
              <a:spcBef>
                <a:spcPts val="0"/>
              </a:spcBef>
              <a:spcAft>
                <a:spcPts val="0"/>
              </a:spcAft>
              <a:buNone/>
            </a:pPr>
            <a:r>
              <a:rPr lang="fr-FR" sz="2400" b="1">
                <a:solidFill>
                  <a:schemeClr val="dk1"/>
                </a:solidFill>
                <a:latin typeface="Calibri"/>
                <a:ea typeface="Calibri"/>
                <a:cs typeface="Calibri"/>
                <a:sym typeface="Calibri"/>
              </a:rPr>
              <a:t>Homme/femme séduisant(e) amoureux(se) de vous</a:t>
            </a:r>
            <a:endParaRPr sz="7200" b="1">
              <a:solidFill>
                <a:srgbClr val="343433"/>
              </a:solidFill>
              <a:latin typeface="Tahoma"/>
              <a:ea typeface="Tahoma"/>
              <a:cs typeface="Tahoma"/>
              <a:sym typeface="Tahoma"/>
            </a:endParaRPr>
          </a:p>
        </p:txBody>
      </p:sp>
      <p:pic>
        <p:nvPicPr>
          <p:cNvPr id="144" name="Google Shape;144;p9"/>
          <p:cNvPicPr preferRelativeResize="0"/>
          <p:nvPr/>
        </p:nvPicPr>
        <p:blipFill rotWithShape="1">
          <a:blip r:embed="rId3">
            <a:alphaModFix/>
          </a:blip>
          <a:srcRect/>
          <a:stretch/>
        </p:blipFill>
        <p:spPr>
          <a:xfrm>
            <a:off x="15544800" y="266700"/>
            <a:ext cx="1838324" cy="1066799"/>
          </a:xfrm>
          <a:prstGeom prst="rect">
            <a:avLst/>
          </a:prstGeom>
          <a:noFill/>
          <a:ln>
            <a:noFill/>
          </a:ln>
        </p:spPr>
      </p:pic>
      <p:sp>
        <p:nvSpPr>
          <p:cNvPr id="147" name="Google Shape;147;p9"/>
          <p:cNvSpPr txBox="1"/>
          <p:nvPr/>
        </p:nvSpPr>
        <p:spPr>
          <a:xfrm>
            <a:off x="1447800" y="3238500"/>
            <a:ext cx="15153439"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a:solidFill>
                  <a:schemeClr val="dk1"/>
                </a:solidFill>
                <a:latin typeface="Calibri"/>
                <a:ea typeface="Calibri"/>
                <a:cs typeface="Calibri"/>
                <a:sym typeface="Calibri"/>
              </a:rPr>
              <a:t>Une personne avec une photo attrayante que vous ne connaissez pas du tout essaie de vous parler et vous parle de sujets suggestifs.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Méfiez-vous des personnes que vous rencontrez en ligne depuis l'étranger.</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Apprenez les signes d'une arnaque relationnelle. Sachez quoi surveiller.</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N'envoyez jamais d'argent.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Si vous leur avez déjà donné de l'argent, n'allez pas à l'étranger pour essayer de le récupérer</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2400">
                <a:solidFill>
                  <a:schemeClr val="dk1"/>
                </a:solidFill>
                <a:latin typeface="Calibri"/>
                <a:ea typeface="Calibri"/>
                <a:cs typeface="Calibri"/>
                <a:sym typeface="Calibri"/>
              </a:rPr>
              <a:t>Confirmez toujours leur identité et ils sont légitimes avant d'aller à l'étranger pour les rencontrer.</a:t>
            </a:r>
            <a:endParaRPr sz="2400">
              <a:solidFill>
                <a:schemeClr val="dk1"/>
              </a:solidFill>
              <a:latin typeface="Calibri"/>
              <a:ea typeface="Calibri"/>
              <a:cs typeface="Calibri"/>
              <a:sym typeface="Calibri"/>
            </a:endParaRP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548754"/>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8379"/>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9620"/>
            <a:ext cx="1453337" cy="495465"/>
          </a:xfrm>
          <a:prstGeom prst="rect">
            <a:avLst/>
          </a:prstGeom>
          <a:noFill/>
        </p:spPr>
      </p:pic>
      <p:sp>
        <p:nvSpPr>
          <p:cNvPr id="10" name="CasellaDiTesto 22"/>
          <p:cNvSpPr txBox="1"/>
          <p:nvPr/>
        </p:nvSpPr>
        <p:spPr>
          <a:xfrm>
            <a:off x="10181331" y="9548754"/>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3136</Words>
  <Application>Microsoft Office PowerPoint</Application>
  <PresentationFormat>Personalizzato</PresentationFormat>
  <Paragraphs>157</Paragraphs>
  <Slides>17</Slides>
  <Notes>17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Verdana</vt:lpstr>
      <vt:lpstr>Calibri</vt:lpstr>
      <vt:lpstr>Arial</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Windows User</cp:lastModifiedBy>
  <cp:revision>1</cp:revision>
  <dcterms:created xsi:type="dcterms:W3CDTF">2021-03-23T16:52:22Z</dcterms:created>
  <dcterms:modified xsi:type="dcterms:W3CDTF">2022-08-09T07:20:20Z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