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3" r:id="rId4"/>
    <p:sldId id="289" r:id="rId5"/>
    <p:sldId id="266" r:id="rId6"/>
    <p:sldId id="268" r:id="rId7"/>
    <p:sldId id="267" r:id="rId8"/>
    <p:sldId id="269" r:id="rId9"/>
    <p:sldId id="270" r:id="rId10"/>
    <p:sldId id="273" r:id="rId11"/>
    <p:sldId id="274" r:id="rId12"/>
    <p:sldId id="275" r:id="rId13"/>
    <p:sldId id="276" r:id="rId14"/>
    <p:sldId id="277" r:id="rId15"/>
    <p:sldId id="271" r:id="rId16"/>
    <p:sldId id="272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65" r:id="rId36"/>
    <p:sldId id="262" r:id="rId37"/>
  </p:sldIdLst>
  <p:sldSz cx="18288000" cy="10287000"/>
  <p:notesSz cx="18288000" cy="10287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732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9378183"/>
            <a:ext cx="18288000" cy="904875"/>
          </a:xfrm>
          <a:custGeom>
            <a:avLst/>
            <a:gdLst/>
            <a:ahLst/>
            <a:cxnLst/>
            <a:rect l="l" t="t" r="r" b="b"/>
            <a:pathLst>
              <a:path w="18288000" h="904875">
                <a:moveTo>
                  <a:pt x="18287998" y="904874"/>
                </a:moveTo>
                <a:lnTo>
                  <a:pt x="0" y="904874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904874"/>
                </a:lnTo>
                <a:close/>
              </a:path>
            </a:pathLst>
          </a:custGeom>
          <a:solidFill>
            <a:srgbClr val="FDCF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28700" y="2318456"/>
            <a:ext cx="781050" cy="104775"/>
          </a:xfrm>
          <a:custGeom>
            <a:avLst/>
            <a:gdLst/>
            <a:ahLst/>
            <a:cxnLst/>
            <a:rect l="l" t="t" r="r" b="b"/>
            <a:pathLst>
              <a:path w="781050" h="104775">
                <a:moveTo>
                  <a:pt x="781049" y="104774"/>
                </a:moveTo>
                <a:lnTo>
                  <a:pt x="0" y="104774"/>
                </a:lnTo>
                <a:lnTo>
                  <a:pt x="0" y="0"/>
                </a:lnTo>
                <a:lnTo>
                  <a:pt x="781049" y="0"/>
                </a:lnTo>
                <a:lnTo>
                  <a:pt x="781049" y="104774"/>
                </a:lnTo>
                <a:close/>
              </a:path>
            </a:pathLst>
          </a:custGeom>
          <a:solidFill>
            <a:srgbClr val="3434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16000" y="972668"/>
            <a:ext cx="16256000" cy="1122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1" i="0">
                <a:solidFill>
                  <a:srgbClr val="343433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1" i="0">
                <a:solidFill>
                  <a:srgbClr val="343433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8/9/2022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463323" y="0"/>
            <a:ext cx="9820275" cy="10287000"/>
          </a:xfrm>
          <a:custGeom>
            <a:avLst/>
            <a:gdLst/>
            <a:ahLst/>
            <a:cxnLst/>
            <a:rect l="l" t="t" r="r" b="b"/>
            <a:pathLst>
              <a:path w="9820275" h="10287000">
                <a:moveTo>
                  <a:pt x="9820274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9820274" y="0"/>
                </a:lnTo>
                <a:lnTo>
                  <a:pt x="9820274" y="10286999"/>
                </a:lnTo>
                <a:close/>
              </a:path>
            </a:pathLst>
          </a:custGeom>
          <a:solidFill>
            <a:srgbClr val="FDCF6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700" y="1028700"/>
            <a:ext cx="6067424" cy="353377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1" i="0">
                <a:solidFill>
                  <a:srgbClr val="343433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8/9/2022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1688150" y="0"/>
            <a:ext cx="6600825" cy="10287000"/>
          </a:xfrm>
          <a:custGeom>
            <a:avLst/>
            <a:gdLst/>
            <a:ahLst/>
            <a:cxnLst/>
            <a:rect l="l" t="t" r="r" b="b"/>
            <a:pathLst>
              <a:path w="6600825" h="10287000">
                <a:moveTo>
                  <a:pt x="6600824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6600824" y="0"/>
                </a:lnTo>
                <a:lnTo>
                  <a:pt x="6600824" y="10286999"/>
                </a:lnTo>
                <a:close/>
              </a:path>
            </a:pathLst>
          </a:custGeom>
          <a:solidFill>
            <a:srgbClr val="FDCF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28700" y="6802415"/>
            <a:ext cx="781050" cy="104775"/>
          </a:xfrm>
          <a:custGeom>
            <a:avLst/>
            <a:gdLst/>
            <a:ahLst/>
            <a:cxnLst/>
            <a:rect l="l" t="t" r="r" b="b"/>
            <a:pathLst>
              <a:path w="781050" h="104775">
                <a:moveTo>
                  <a:pt x="781049" y="104774"/>
                </a:moveTo>
                <a:lnTo>
                  <a:pt x="0" y="104774"/>
                </a:lnTo>
                <a:lnTo>
                  <a:pt x="0" y="0"/>
                </a:lnTo>
                <a:lnTo>
                  <a:pt x="781049" y="0"/>
                </a:lnTo>
                <a:lnTo>
                  <a:pt x="781049" y="104774"/>
                </a:lnTo>
                <a:close/>
              </a:path>
            </a:pathLst>
          </a:custGeom>
          <a:solidFill>
            <a:srgbClr val="3434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8/9/2022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55687" y="1641740"/>
            <a:ext cx="13776625" cy="1122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00" b="1" i="0">
                <a:solidFill>
                  <a:srgbClr val="343433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135080" y="2203962"/>
            <a:ext cx="14017839" cy="25063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ec.europa.eu/info/law/law-topic/data-protection/reform/rights-citizens/redress/what-should-i-do-if-i-think-my-personal-data-protection-rights-havent-been-respected_en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edpb.europa.eu/about-edpb/about-edpb/members_en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hyperlink" Target="https://eur-lex.europa.eu/legal-content/EN/TXT/?uri=CELEX:02016R0679-2016050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european-union.europa.eu/institutions-law-budget/law/types-legislation_en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8166" y="7171360"/>
            <a:ext cx="892937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98650" algn="l"/>
                <a:tab pos="3552190" algn="l"/>
                <a:tab pos="5646420" algn="l"/>
                <a:tab pos="6562090" algn="l"/>
              </a:tabLst>
            </a:pPr>
            <a:r>
              <a:rPr lang="pl-PL" sz="2200" spc="-140" dirty="0">
                <a:solidFill>
                  <a:srgbClr val="16204A"/>
                </a:solidFill>
                <a:latin typeface="Verdana"/>
                <a:cs typeface="Verdana"/>
              </a:rPr>
              <a:t>BEZPIECZENSTWO ONLINE SENIOROW CELEM KREATYWNOSCI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700" y="1028700"/>
            <a:ext cx="9058274" cy="527684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2573000" y="3009900"/>
            <a:ext cx="5181600" cy="50449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600" b="1" i="1" spc="-65" dirty="0">
                <a:latin typeface="Tahoma"/>
                <a:cs typeface="Tahoma"/>
              </a:rPr>
              <a:t>Co to jest RODO?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4600" b="1" spc="-65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4600" b="1" spc="-65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4600" b="1" spc="-65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4600" b="1" spc="-65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4600" b="1" spc="-65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600" b="1" spc="-65" dirty="0">
                <a:latin typeface="Tahoma"/>
                <a:cs typeface="Tahoma"/>
              </a:rPr>
              <a:t>PARTNER: ESSEI</a:t>
            </a:r>
          </a:p>
        </p:txBody>
      </p:sp>
      <p:sp>
        <p:nvSpPr>
          <p:cNvPr id="7" name="CuadroTexto 34">
            <a:extLst>
              <a:ext uri="{FF2B5EF4-FFF2-40B4-BE49-F238E27FC236}">
                <a16:creationId xmlns:a16="http://schemas.microsoft.com/office/drawing/2014/main" xmlns="" xmlns:lc="http://schemas.openxmlformats.org/drawingml/2006/lockedCanvas" id="{44E54EA5-B936-477F-B276-BB60E2C6703D}"/>
              </a:ext>
            </a:extLst>
          </p:cNvPr>
          <p:cNvSpPr txBox="1"/>
          <p:nvPr/>
        </p:nvSpPr>
        <p:spPr>
          <a:xfrm>
            <a:off x="956060" y="9613202"/>
            <a:ext cx="768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>
                <a:latin typeface="YADLjI9qxTA 0"/>
              </a:rPr>
              <a:t>Przy wsparciu programu Erasmus+ Unii Europejskiej. Niniejszy dokument i jego treść odzwierciedla wyłącznie poglądy autorów, a Komisja nie ponosi odpowiedzialności za jakiekolwiek wykorzystanie informacji w nim zawartych</a:t>
            </a:r>
            <a:r>
              <a:rPr lang="en-US" sz="1200" dirty="0">
                <a:latin typeface="YADLjI9qxTA 0"/>
              </a:rPr>
              <a:t>. </a:t>
            </a:r>
            <a:endParaRPr lang="en-US" sz="1200" dirty="0">
              <a:latin typeface="YADLjI9qxTA 0"/>
            </a:endParaRPr>
          </a:p>
        </p:txBody>
      </p:sp>
      <p:pic>
        <p:nvPicPr>
          <p:cNvPr id="8" name="Imagen 3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96883D8-3971-4A12-BAF9-1968501B41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9" y="9682827"/>
            <a:ext cx="866849" cy="576706"/>
          </a:xfrm>
          <a:prstGeom prst="rect">
            <a:avLst/>
          </a:prstGeom>
        </p:spPr>
      </p:pic>
      <p:pic>
        <p:nvPicPr>
          <p:cNvPr id="9" name="Immagin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269" y="9764068"/>
            <a:ext cx="1453337" cy="495465"/>
          </a:xfrm>
          <a:prstGeom prst="rect">
            <a:avLst/>
          </a:prstGeom>
          <a:noFill/>
        </p:spPr>
      </p:pic>
      <p:sp>
        <p:nvSpPr>
          <p:cNvPr id="10" name="CasellaDiTesto 22"/>
          <p:cNvSpPr txBox="1"/>
          <p:nvPr/>
        </p:nvSpPr>
        <p:spPr>
          <a:xfrm>
            <a:off x="10128169" y="9613202"/>
            <a:ext cx="817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Legal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description – Creative Commons licensing: The materials published on the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SOS project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93775" y="1046510"/>
            <a:ext cx="16589349" cy="72757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defRPr/>
            </a:pPr>
            <a:r>
              <a:rPr sz="7200" b="1" spc="-400" dirty="0">
                <a:solidFill>
                  <a:srgbClr val="343433"/>
                </a:solidFill>
                <a:latin typeface="Tahoma"/>
                <a:cs typeface="Tahoma"/>
              </a:rPr>
              <a:t>2</a:t>
            </a:r>
            <a:r>
              <a:rPr sz="7200" b="1" spc="-500" dirty="0">
                <a:solidFill>
                  <a:srgbClr val="343433"/>
                </a:solidFill>
                <a:latin typeface="Tahoma"/>
                <a:cs typeface="Tahoma"/>
              </a:rPr>
              <a:t>.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7200" b="1" spc="-85" dirty="0" err="1">
                <a:solidFill>
                  <a:srgbClr val="343433"/>
                </a:solidFill>
                <a:latin typeface="Tahoma"/>
                <a:cs typeface="Tahoma"/>
              </a:rPr>
              <a:t>Kluczowe</a:t>
            </a:r>
            <a:r>
              <a:rPr lang="es-ES" sz="7200" b="1" spc="-85" dirty="0">
                <a:solidFill>
                  <a:srgbClr val="343433"/>
                </a:solidFill>
                <a:latin typeface="Tahoma"/>
                <a:cs typeface="Tahoma"/>
              </a:rPr>
              <a:t> </a:t>
            </a:r>
            <a:r>
              <a:rPr lang="es-ES" sz="7200" b="1" spc="-85" dirty="0" err="1">
                <a:solidFill>
                  <a:srgbClr val="343433"/>
                </a:solidFill>
                <a:latin typeface="Tahoma"/>
                <a:cs typeface="Tahoma"/>
              </a:rPr>
              <a:t>informacje</a:t>
            </a:r>
            <a:endParaRPr lang="es-ES" sz="7200" b="1" spc="-85" dirty="0">
              <a:solidFill>
                <a:srgbClr val="343433"/>
              </a:solidFill>
              <a:latin typeface="Tahoma"/>
              <a:cs typeface="Tahoma"/>
            </a:endParaRPr>
          </a:p>
          <a:p>
            <a:pPr>
              <a:defRPr/>
            </a:pPr>
            <a:endParaRPr lang="en-GB" altLang="es-E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pl-PL" sz="4000" b="1" i="1" spc="-85" dirty="0">
                <a:latin typeface="Calibri" panose="020F0502020204030204" pitchFamily="34" charset="0"/>
                <a:cs typeface="Calibri" panose="020F0502020204030204" pitchFamily="34" charset="0"/>
              </a:rPr>
              <a:t>Słowniczek i terminy odniesienia – Artykuł 4, Definicje </a:t>
            </a:r>
            <a:r>
              <a:rPr lang="en-GB" sz="4000" b="1" i="1" spc="-85" dirty="0">
                <a:latin typeface="Calibri" panose="020F0502020204030204" pitchFamily="34" charset="0"/>
                <a:cs typeface="Calibri" panose="020F0502020204030204" pitchFamily="34" charset="0"/>
              </a:rPr>
              <a:t>(1)</a:t>
            </a:r>
            <a:endParaRPr lang="en-GB" sz="4000" spc="-8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  <a:defRPr/>
            </a:pPr>
            <a:r>
              <a:rPr lang="pl-PL" sz="4000" spc="-85" dirty="0">
                <a:latin typeface="Calibri" panose="020F0502020204030204" pitchFamily="34" charset="0"/>
                <a:cs typeface="Calibri" panose="020F0502020204030204" pitchFamily="34" charset="0"/>
              </a:rPr>
              <a:t>Dane osobiste → Wszelkie informacje dotyczące zidentyfikowanej lub możliwej do zidentyfikowania osoby fizycznej („osoba, której dane dotyczą”); możliwa do zidentyfikowania osoba fizyczna to osoba, którą można bezpośrednio lub pośrednio zidentyfikować, w szczególności na podstawie identyfikatora takiego jak </a:t>
            </a:r>
            <a:r>
              <a:rPr lang="pl-PL" sz="4000" i="1" spc="-85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imię i nazwisko, numer identyfikacyjny, dane o lokalizacji, identyfikator internetowy</a:t>
            </a:r>
            <a:r>
              <a:rPr lang="pl-PL" sz="4000" spc="-85" dirty="0">
                <a:latin typeface="Calibri" panose="020F0502020204030204" pitchFamily="34" charset="0"/>
                <a:cs typeface="Calibri" panose="020F0502020204030204" pitchFamily="34" charset="0"/>
              </a:rPr>
              <a:t> lub jeden lub więcej szczególnych </a:t>
            </a:r>
            <a:r>
              <a:rPr lang="pl-PL" sz="4000" i="1" spc="-85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czynników fizycznych, fizjologicznych, genetycznej, psychicznej, ekonomicznej, kulturowej lub społecznej tożsamości</a:t>
            </a:r>
            <a:r>
              <a:rPr lang="pl-PL" sz="4000" spc="-85" dirty="0">
                <a:latin typeface="Calibri" panose="020F0502020204030204" pitchFamily="34" charset="0"/>
                <a:cs typeface="Calibri" panose="020F0502020204030204" pitchFamily="34" charset="0"/>
              </a:rPr>
              <a:t> tej osoby fizycznej</a:t>
            </a:r>
            <a:r>
              <a:rPr lang="en-GB" sz="4000" i="1" spc="-85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44800" y="266700"/>
            <a:ext cx="1838324" cy="1066799"/>
          </a:xfrm>
          <a:prstGeom prst="rect">
            <a:avLst/>
          </a:prstGeom>
        </p:spPr>
      </p:pic>
      <p:sp>
        <p:nvSpPr>
          <p:cNvPr id="7" name="CuadroTexto 34">
            <a:extLst>
              <a:ext uri="{FF2B5EF4-FFF2-40B4-BE49-F238E27FC236}">
                <a16:creationId xmlns:a16="http://schemas.microsoft.com/office/drawing/2014/main" xmlns="" xmlns:lc="http://schemas.openxmlformats.org/drawingml/2006/lockedCanvas" id="{44E54EA5-B936-477F-B276-BB60E2C6703D}"/>
              </a:ext>
            </a:extLst>
          </p:cNvPr>
          <p:cNvSpPr txBox="1"/>
          <p:nvPr/>
        </p:nvSpPr>
        <p:spPr>
          <a:xfrm>
            <a:off x="964920" y="9493475"/>
            <a:ext cx="768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>
                <a:latin typeface="YADLjI9qxTA 0"/>
              </a:rPr>
              <a:t>Przy wsparciu programu Erasmus+ Unii Europejskiej. Niniejszy dokument i jego treść odzwierciedla wyłącznie poglądy autorów, a Komisja nie ponosi odpowiedzialności za jakiekolwiek wykorzystanie informacji w nim zawartych</a:t>
            </a:r>
            <a:r>
              <a:rPr lang="en-US" sz="1200" dirty="0">
                <a:latin typeface="YADLjI9qxTA 0"/>
              </a:rPr>
              <a:t>. </a:t>
            </a:r>
            <a:endParaRPr lang="en-US" sz="1200" dirty="0">
              <a:latin typeface="YADLjI9qxTA 0"/>
            </a:endParaRPr>
          </a:p>
        </p:txBody>
      </p:sp>
      <p:pic>
        <p:nvPicPr>
          <p:cNvPr id="8" name="Imagen 3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96883D8-3971-4A12-BAF9-1968501B41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49" y="9563100"/>
            <a:ext cx="866849" cy="576706"/>
          </a:xfrm>
          <a:prstGeom prst="rect">
            <a:avLst/>
          </a:prstGeom>
        </p:spPr>
      </p:pic>
      <p:pic>
        <p:nvPicPr>
          <p:cNvPr id="9" name="Immagin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129" y="9644341"/>
            <a:ext cx="1453337" cy="495465"/>
          </a:xfrm>
          <a:prstGeom prst="rect">
            <a:avLst/>
          </a:prstGeom>
          <a:noFill/>
        </p:spPr>
      </p:pic>
      <p:sp>
        <p:nvSpPr>
          <p:cNvPr id="10" name="CasellaDiTesto 22"/>
          <p:cNvSpPr txBox="1"/>
          <p:nvPr/>
        </p:nvSpPr>
        <p:spPr>
          <a:xfrm>
            <a:off x="10137029" y="9493475"/>
            <a:ext cx="817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Legal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description – Creative Commons licensing: The materials published on the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SOS project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58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93775" y="1046510"/>
            <a:ext cx="16589349" cy="66601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defRPr/>
            </a:pPr>
            <a:r>
              <a:rPr sz="7200" b="1" spc="-400" dirty="0">
                <a:solidFill>
                  <a:srgbClr val="343433"/>
                </a:solidFill>
                <a:latin typeface="Tahoma"/>
                <a:cs typeface="Tahoma"/>
              </a:rPr>
              <a:t>2</a:t>
            </a:r>
            <a:r>
              <a:rPr sz="7200" b="1" spc="-500" dirty="0">
                <a:solidFill>
                  <a:srgbClr val="343433"/>
                </a:solidFill>
                <a:latin typeface="Tahoma"/>
                <a:cs typeface="Tahoma"/>
              </a:rPr>
              <a:t>.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7200" b="1" spc="-85" dirty="0" err="1">
                <a:solidFill>
                  <a:srgbClr val="343433"/>
                </a:solidFill>
                <a:latin typeface="Tahoma"/>
                <a:cs typeface="Tahoma"/>
              </a:rPr>
              <a:t>Kluczowe</a:t>
            </a:r>
            <a:r>
              <a:rPr lang="es-ES" sz="7200" b="1" spc="-85" dirty="0">
                <a:solidFill>
                  <a:srgbClr val="343433"/>
                </a:solidFill>
                <a:latin typeface="Tahoma"/>
                <a:cs typeface="Tahoma"/>
              </a:rPr>
              <a:t> </a:t>
            </a:r>
            <a:r>
              <a:rPr lang="es-ES" sz="7200" b="1" spc="-85" dirty="0" err="1">
                <a:solidFill>
                  <a:srgbClr val="343433"/>
                </a:solidFill>
                <a:latin typeface="Tahoma"/>
                <a:cs typeface="Tahoma"/>
              </a:rPr>
              <a:t>informacje</a:t>
            </a:r>
            <a:endParaRPr lang="es-ES" sz="7200" b="1" spc="-85" dirty="0">
              <a:solidFill>
                <a:srgbClr val="343433"/>
              </a:solidFill>
              <a:latin typeface="Tahoma"/>
              <a:cs typeface="Tahoma"/>
            </a:endParaRPr>
          </a:p>
          <a:p>
            <a:pPr>
              <a:defRPr/>
            </a:pPr>
            <a:endParaRPr lang="en-GB" altLang="es-E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pl-PL" sz="4000" b="1" i="1" spc="-85" dirty="0">
                <a:latin typeface="Calibri" panose="020F0502020204030204" pitchFamily="34" charset="0"/>
                <a:cs typeface="Calibri" panose="020F0502020204030204" pitchFamily="34" charset="0"/>
              </a:rPr>
              <a:t>Słowniczek i terminy odniesienia – Artykuł 4, Definicje </a:t>
            </a:r>
            <a:r>
              <a:rPr lang="en-GB" sz="4000" b="1" i="1" spc="-85" dirty="0">
                <a:latin typeface="Calibri" panose="020F0502020204030204" pitchFamily="34" charset="0"/>
                <a:cs typeface="Calibri" panose="020F0502020204030204" pitchFamily="34" charset="0"/>
              </a:rPr>
              <a:t>(2)</a:t>
            </a:r>
            <a:endParaRPr lang="en-GB" sz="4000" spc="-8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  <a:defRPr/>
            </a:pPr>
            <a:r>
              <a:rPr lang="pl-PL" sz="4000" spc="-85" dirty="0">
                <a:latin typeface="Calibri" panose="020F0502020204030204" pitchFamily="34" charset="0"/>
                <a:cs typeface="Calibri" panose="020F0502020204030204" pitchFamily="34" charset="0"/>
              </a:rPr>
              <a:t>Przetwarzanie → Każda </a:t>
            </a:r>
            <a:r>
              <a:rPr lang="pl-PL" sz="4000" i="1" spc="-85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operacja lub zestaw operacji wykonywanych na danych osobowych lub zestawach danych osobowych </a:t>
            </a:r>
            <a:r>
              <a:rPr lang="pl-PL" sz="4000" spc="-85" dirty="0">
                <a:latin typeface="Calibri" panose="020F0502020204030204" pitchFamily="34" charset="0"/>
                <a:cs typeface="Calibri" panose="020F0502020204030204" pitchFamily="34" charset="0"/>
              </a:rPr>
              <a:t>w sposób zautomatyzowany lub nie, takie jak: </a:t>
            </a:r>
            <a:r>
              <a:rPr lang="pl-PL" sz="4000" u="sng" spc="-85" dirty="0">
                <a:latin typeface="Calibri" panose="020F0502020204030204" pitchFamily="34" charset="0"/>
                <a:cs typeface="Calibri" panose="020F0502020204030204" pitchFamily="34" charset="0"/>
              </a:rPr>
              <a:t>zbieranie</a:t>
            </a:r>
            <a:r>
              <a:rPr lang="pl-PL" sz="4000" spc="-85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l-PL" sz="4000" u="sng" spc="-85" dirty="0">
                <a:latin typeface="Calibri" panose="020F0502020204030204" pitchFamily="34" charset="0"/>
                <a:cs typeface="Calibri" panose="020F0502020204030204" pitchFamily="34" charset="0"/>
              </a:rPr>
              <a:t>rejestrowanie</a:t>
            </a:r>
            <a:r>
              <a:rPr lang="pl-PL" sz="4000" spc="-85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l-PL" sz="4000" u="sng" spc="-85" dirty="0">
                <a:latin typeface="Calibri" panose="020F0502020204030204" pitchFamily="34" charset="0"/>
                <a:cs typeface="Calibri" panose="020F0502020204030204" pitchFamily="34" charset="0"/>
              </a:rPr>
              <a:t>organizowanie</a:t>
            </a:r>
            <a:r>
              <a:rPr lang="pl-PL" sz="4000" spc="-85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l-PL" sz="4000" u="sng" spc="-85" dirty="0">
                <a:latin typeface="Calibri" panose="020F0502020204030204" pitchFamily="34" charset="0"/>
                <a:cs typeface="Calibri" panose="020F0502020204030204" pitchFamily="34" charset="0"/>
              </a:rPr>
              <a:t>strukturyzacja</a:t>
            </a:r>
            <a:r>
              <a:rPr lang="pl-PL" sz="4000" spc="-85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l-PL" sz="4000" u="sng" spc="-85" dirty="0">
                <a:latin typeface="Calibri" panose="020F0502020204030204" pitchFamily="34" charset="0"/>
                <a:cs typeface="Calibri" panose="020F0502020204030204" pitchFamily="34" charset="0"/>
              </a:rPr>
              <a:t>przechowywanie</a:t>
            </a:r>
            <a:r>
              <a:rPr lang="pl-PL" sz="4000" spc="-85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l-PL" sz="4000" u="sng" spc="-85" dirty="0">
                <a:latin typeface="Calibri" panose="020F0502020204030204" pitchFamily="34" charset="0"/>
                <a:cs typeface="Calibri" panose="020F0502020204030204" pitchFamily="34" charset="0"/>
              </a:rPr>
              <a:t>adaptacja</a:t>
            </a:r>
            <a:r>
              <a:rPr lang="pl-PL" sz="4000" spc="-85" dirty="0">
                <a:latin typeface="Calibri" panose="020F0502020204030204" pitchFamily="34" charset="0"/>
                <a:cs typeface="Calibri" panose="020F0502020204030204" pitchFamily="34" charset="0"/>
              </a:rPr>
              <a:t> lub </a:t>
            </a:r>
            <a:r>
              <a:rPr lang="pl-PL" sz="4000" u="sng" spc="-85" dirty="0">
                <a:latin typeface="Calibri" panose="020F0502020204030204" pitchFamily="34" charset="0"/>
                <a:cs typeface="Calibri" panose="020F0502020204030204" pitchFamily="34" charset="0"/>
              </a:rPr>
              <a:t>zmiana</a:t>
            </a:r>
            <a:r>
              <a:rPr lang="pl-PL" sz="4000" spc="-85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l-PL" sz="4000" u="sng" spc="-85" dirty="0">
                <a:latin typeface="Calibri" panose="020F0502020204030204" pitchFamily="34" charset="0"/>
                <a:cs typeface="Calibri" panose="020F0502020204030204" pitchFamily="34" charset="0"/>
              </a:rPr>
              <a:t>odzyskiwanie,</a:t>
            </a:r>
            <a:r>
              <a:rPr lang="pl-PL" sz="4000" spc="-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4000" u="sng" spc="-85" dirty="0">
                <a:latin typeface="Calibri" panose="020F0502020204030204" pitchFamily="34" charset="0"/>
                <a:cs typeface="Calibri" panose="020F0502020204030204" pitchFamily="34" charset="0"/>
              </a:rPr>
              <a:t>konsultowanie</a:t>
            </a:r>
            <a:r>
              <a:rPr lang="pl-PL" sz="4000" spc="-85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l-PL" sz="4000" u="sng" spc="-85" dirty="0">
                <a:latin typeface="Calibri" panose="020F0502020204030204" pitchFamily="34" charset="0"/>
                <a:cs typeface="Calibri" panose="020F0502020204030204" pitchFamily="34" charset="0"/>
              </a:rPr>
              <a:t>wykorzystywanie</a:t>
            </a:r>
            <a:r>
              <a:rPr lang="pl-PL" sz="4000" spc="-85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l-PL" sz="4000" u="sng" spc="-85" dirty="0">
                <a:latin typeface="Calibri" panose="020F0502020204030204" pitchFamily="34" charset="0"/>
                <a:cs typeface="Calibri" panose="020F0502020204030204" pitchFamily="34" charset="0"/>
              </a:rPr>
              <a:t>ujawnianie przez transmisję</a:t>
            </a:r>
            <a:r>
              <a:rPr lang="pl-PL" sz="4000" spc="-85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l-PL" sz="4000" u="sng" spc="-85" dirty="0">
                <a:latin typeface="Calibri" panose="020F0502020204030204" pitchFamily="34" charset="0"/>
                <a:cs typeface="Calibri" panose="020F0502020204030204" pitchFamily="34" charset="0"/>
              </a:rPr>
              <a:t>rozpowszechnianie</a:t>
            </a:r>
            <a:r>
              <a:rPr lang="pl-PL" sz="4000" spc="-85" dirty="0">
                <a:latin typeface="Calibri" panose="020F0502020204030204" pitchFamily="34" charset="0"/>
                <a:cs typeface="Calibri" panose="020F0502020204030204" pitchFamily="34" charset="0"/>
              </a:rPr>
              <a:t> lub </a:t>
            </a:r>
            <a:r>
              <a:rPr lang="pl-PL" sz="4000" u="sng" spc="-85" dirty="0">
                <a:latin typeface="Calibri" panose="020F0502020204030204" pitchFamily="34" charset="0"/>
                <a:cs typeface="Calibri" panose="020F0502020204030204" pitchFamily="34" charset="0"/>
              </a:rPr>
              <a:t>udostępnianie</a:t>
            </a:r>
            <a:r>
              <a:rPr lang="pl-PL" sz="4000" spc="-85" dirty="0">
                <a:latin typeface="Calibri" panose="020F0502020204030204" pitchFamily="34" charset="0"/>
                <a:cs typeface="Calibri" panose="020F0502020204030204" pitchFamily="34" charset="0"/>
              </a:rPr>
              <a:t> w inny sposób, </a:t>
            </a:r>
            <a:r>
              <a:rPr lang="pl-PL" sz="4000" u="sng" spc="-85" dirty="0">
                <a:latin typeface="Calibri" panose="020F0502020204030204" pitchFamily="34" charset="0"/>
                <a:cs typeface="Calibri" panose="020F0502020204030204" pitchFamily="34" charset="0"/>
              </a:rPr>
              <a:t>wyrównanie</a:t>
            </a:r>
            <a:r>
              <a:rPr lang="pl-PL" sz="4000" spc="-85" dirty="0">
                <a:latin typeface="Calibri" panose="020F0502020204030204" pitchFamily="34" charset="0"/>
                <a:cs typeface="Calibri" panose="020F0502020204030204" pitchFamily="34" charset="0"/>
              </a:rPr>
              <a:t> lub </a:t>
            </a:r>
            <a:r>
              <a:rPr lang="pl-PL" sz="4000" u="sng" spc="-85" dirty="0">
                <a:latin typeface="Calibri" panose="020F0502020204030204" pitchFamily="34" charset="0"/>
                <a:cs typeface="Calibri" panose="020F0502020204030204" pitchFamily="34" charset="0"/>
              </a:rPr>
              <a:t>połączeni</a:t>
            </a:r>
            <a:r>
              <a:rPr lang="pl-PL" sz="4000" spc="-85" dirty="0">
                <a:latin typeface="Calibri" panose="020F0502020204030204" pitchFamily="34" charset="0"/>
                <a:cs typeface="Calibri" panose="020F0502020204030204" pitchFamily="34" charset="0"/>
              </a:rPr>
              <a:t>e, </a:t>
            </a:r>
            <a:r>
              <a:rPr lang="pl-PL" sz="4000" u="sng" spc="-85" dirty="0">
                <a:latin typeface="Calibri" panose="020F0502020204030204" pitchFamily="34" charset="0"/>
                <a:cs typeface="Calibri" panose="020F0502020204030204" pitchFamily="34" charset="0"/>
              </a:rPr>
              <a:t>ograniczenie</a:t>
            </a:r>
            <a:r>
              <a:rPr lang="pl-PL" sz="4000" spc="-85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l-PL" sz="4000" u="sng" spc="-85" dirty="0">
                <a:latin typeface="Calibri" panose="020F0502020204030204" pitchFamily="34" charset="0"/>
                <a:cs typeface="Calibri" panose="020F0502020204030204" pitchFamily="34" charset="0"/>
              </a:rPr>
              <a:t>usunięcie </a:t>
            </a:r>
            <a:r>
              <a:rPr lang="pl-PL" sz="4000" spc="-85" dirty="0">
                <a:latin typeface="Calibri" panose="020F0502020204030204" pitchFamily="34" charset="0"/>
                <a:cs typeface="Calibri" panose="020F0502020204030204" pitchFamily="34" charset="0"/>
              </a:rPr>
              <a:t>lub </a:t>
            </a:r>
            <a:r>
              <a:rPr lang="pl-PL" sz="4000" u="sng" spc="-85" dirty="0">
                <a:latin typeface="Calibri" panose="020F0502020204030204" pitchFamily="34" charset="0"/>
                <a:cs typeface="Calibri" panose="020F0502020204030204" pitchFamily="34" charset="0"/>
              </a:rPr>
              <a:t>zniszczenie</a:t>
            </a:r>
            <a:r>
              <a:rPr lang="it-IT" sz="4000" u="sng" spc="-85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sz="4000" i="1" spc="-85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44800" y="266700"/>
            <a:ext cx="1838324" cy="1066799"/>
          </a:xfrm>
          <a:prstGeom prst="rect">
            <a:avLst/>
          </a:prstGeom>
        </p:spPr>
      </p:pic>
      <p:sp>
        <p:nvSpPr>
          <p:cNvPr id="7" name="CuadroTexto 34">
            <a:extLst>
              <a:ext uri="{FF2B5EF4-FFF2-40B4-BE49-F238E27FC236}">
                <a16:creationId xmlns:a16="http://schemas.microsoft.com/office/drawing/2014/main" xmlns="" xmlns:lc="http://schemas.openxmlformats.org/drawingml/2006/lockedCanvas" id="{44E54EA5-B936-477F-B276-BB60E2C6703D}"/>
              </a:ext>
            </a:extLst>
          </p:cNvPr>
          <p:cNvSpPr txBox="1"/>
          <p:nvPr/>
        </p:nvSpPr>
        <p:spPr>
          <a:xfrm>
            <a:off x="964920" y="9493475"/>
            <a:ext cx="768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>
                <a:latin typeface="YADLjI9qxTA 0"/>
              </a:rPr>
              <a:t>Przy wsparciu programu Erasmus+ Unii Europejskiej. Niniejszy dokument i jego treść odzwierciedla wyłącznie poglądy autorów, a Komisja nie ponosi odpowiedzialności za jakiekolwiek wykorzystanie informacji w nim zawartych</a:t>
            </a:r>
            <a:r>
              <a:rPr lang="en-US" sz="1200" dirty="0">
                <a:latin typeface="YADLjI9qxTA 0"/>
              </a:rPr>
              <a:t>. </a:t>
            </a:r>
            <a:endParaRPr lang="en-US" sz="1200" dirty="0">
              <a:latin typeface="YADLjI9qxTA 0"/>
            </a:endParaRPr>
          </a:p>
        </p:txBody>
      </p:sp>
      <p:pic>
        <p:nvPicPr>
          <p:cNvPr id="8" name="Imagen 3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96883D8-3971-4A12-BAF9-1968501B41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49" y="9563100"/>
            <a:ext cx="866849" cy="576706"/>
          </a:xfrm>
          <a:prstGeom prst="rect">
            <a:avLst/>
          </a:prstGeom>
        </p:spPr>
      </p:pic>
      <p:pic>
        <p:nvPicPr>
          <p:cNvPr id="9" name="Immagin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129" y="9644341"/>
            <a:ext cx="1453337" cy="495465"/>
          </a:xfrm>
          <a:prstGeom prst="rect">
            <a:avLst/>
          </a:prstGeom>
          <a:noFill/>
        </p:spPr>
      </p:pic>
      <p:sp>
        <p:nvSpPr>
          <p:cNvPr id="10" name="CasellaDiTesto 22"/>
          <p:cNvSpPr txBox="1"/>
          <p:nvPr/>
        </p:nvSpPr>
        <p:spPr>
          <a:xfrm>
            <a:off x="10137029" y="9493475"/>
            <a:ext cx="817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Legal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description – Creative Commons licensing: The materials published on the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SOS project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6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93775" y="1046510"/>
            <a:ext cx="16589349" cy="789126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defRPr/>
            </a:pPr>
            <a:r>
              <a:rPr sz="7200" b="1" spc="-400" dirty="0">
                <a:solidFill>
                  <a:srgbClr val="343433"/>
                </a:solidFill>
                <a:latin typeface="Tahoma"/>
                <a:cs typeface="Tahoma"/>
              </a:rPr>
              <a:t>2</a:t>
            </a:r>
            <a:r>
              <a:rPr sz="7200" b="1" spc="-500" dirty="0">
                <a:solidFill>
                  <a:srgbClr val="343433"/>
                </a:solidFill>
                <a:latin typeface="Tahoma"/>
                <a:cs typeface="Tahoma"/>
              </a:rPr>
              <a:t>.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7200" b="1" spc="-85" dirty="0" err="1">
                <a:solidFill>
                  <a:srgbClr val="343433"/>
                </a:solidFill>
                <a:latin typeface="Tahoma"/>
                <a:cs typeface="Tahoma"/>
              </a:rPr>
              <a:t>Kluczowe</a:t>
            </a:r>
            <a:r>
              <a:rPr lang="es-ES" sz="7200" b="1" spc="-85" dirty="0">
                <a:solidFill>
                  <a:srgbClr val="343433"/>
                </a:solidFill>
                <a:latin typeface="Tahoma"/>
                <a:cs typeface="Tahoma"/>
              </a:rPr>
              <a:t> </a:t>
            </a:r>
            <a:r>
              <a:rPr lang="es-ES" sz="7200" b="1" spc="-85" dirty="0" err="1">
                <a:solidFill>
                  <a:srgbClr val="343433"/>
                </a:solidFill>
                <a:latin typeface="Tahoma"/>
                <a:cs typeface="Tahoma"/>
              </a:rPr>
              <a:t>informacje</a:t>
            </a:r>
            <a:endParaRPr lang="es-ES" sz="7200" b="1" spc="-85" dirty="0">
              <a:solidFill>
                <a:srgbClr val="343433"/>
              </a:solidFill>
              <a:latin typeface="Tahoma"/>
              <a:cs typeface="Tahoma"/>
            </a:endParaRPr>
          </a:p>
          <a:p>
            <a:pPr>
              <a:defRPr/>
            </a:pPr>
            <a:endParaRPr lang="en-GB" altLang="es-E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pl-PL" sz="4000" b="1" i="1" spc="-85" dirty="0">
                <a:latin typeface="Calibri" panose="020F0502020204030204" pitchFamily="34" charset="0"/>
                <a:cs typeface="Calibri" panose="020F0502020204030204" pitchFamily="34" charset="0"/>
              </a:rPr>
              <a:t>Słowniczek i terminy odniesienia – Artykuł 4, Definicje </a:t>
            </a:r>
            <a:r>
              <a:rPr lang="en-GB" sz="4000" b="1" i="1" spc="-85" dirty="0">
                <a:latin typeface="Calibri" panose="020F0502020204030204" pitchFamily="34" charset="0"/>
                <a:cs typeface="Calibri" panose="020F0502020204030204" pitchFamily="34" charset="0"/>
              </a:rPr>
              <a:t>(3, 4)</a:t>
            </a:r>
            <a:endParaRPr lang="en-GB" sz="4000" spc="-8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  <a:defRPr/>
            </a:pPr>
            <a:r>
              <a:rPr lang="pl-PL" sz="4000" spc="-85" dirty="0">
                <a:latin typeface="Calibri" panose="020F0502020204030204" pitchFamily="34" charset="0"/>
                <a:cs typeface="Calibri" panose="020F0502020204030204" pitchFamily="34" charset="0"/>
              </a:rPr>
              <a:t>Ograniczenie przetwarzania → Oznaczenie przechowywanych danych osobowych w celu </a:t>
            </a:r>
            <a:r>
              <a:rPr lang="pl-PL" sz="4000" i="1" spc="-85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ograniczenia ich przetwarzania w przyszłości</a:t>
            </a:r>
            <a:r>
              <a:rPr lang="en-GB" sz="4000" i="1" spc="-85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defRPr/>
            </a:pPr>
            <a:endParaRPr lang="en-GB" sz="4000" i="1" spc="-85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  <a:defRPr/>
            </a:pPr>
            <a:r>
              <a:rPr lang="pl-PL" sz="4000" spc="-85" dirty="0">
                <a:latin typeface="Calibri" panose="020F0502020204030204" pitchFamily="34" charset="0"/>
                <a:cs typeface="Calibri" panose="020F0502020204030204" pitchFamily="34" charset="0"/>
              </a:rPr>
              <a:t>Profilowanie → Dowolna forma </a:t>
            </a:r>
            <a:r>
              <a:rPr lang="pl-PL" sz="4000" i="1" spc="-85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zautomatyzowanego przetwarzania danych osobowych </a:t>
            </a:r>
            <a:r>
              <a:rPr lang="pl-PL" sz="4000" spc="-85" dirty="0">
                <a:latin typeface="Calibri" panose="020F0502020204030204" pitchFamily="34" charset="0"/>
                <a:cs typeface="Calibri" panose="020F0502020204030204" pitchFamily="34" charset="0"/>
              </a:rPr>
              <a:t>polegająca na wykorzystaniu danych osobowych do oceny niektórych aspektów osobistych dotyczących osoby fizycznej, w szczególności do analizy lub przewidywania aspektów dotyczących wyników pracy tej osoby fizycznej, jej </a:t>
            </a:r>
            <a:r>
              <a:rPr lang="pl-PL" sz="4000" u="sng" spc="-85" dirty="0">
                <a:latin typeface="Calibri" panose="020F0502020204030204" pitchFamily="34" charset="0"/>
                <a:cs typeface="Calibri" panose="020F0502020204030204" pitchFamily="34" charset="0"/>
              </a:rPr>
              <a:t>sytuacji ekonomicznej, zdrowia, osobistych preferencji, zainteresowań , niezawodność, zachowanie, lokalizacja lub przemiestrzanie się</a:t>
            </a:r>
            <a:r>
              <a:rPr lang="en-GB" sz="4000" i="1" spc="-85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44800" y="266700"/>
            <a:ext cx="1838324" cy="1066799"/>
          </a:xfrm>
          <a:prstGeom prst="rect">
            <a:avLst/>
          </a:prstGeom>
        </p:spPr>
      </p:pic>
      <p:sp>
        <p:nvSpPr>
          <p:cNvPr id="7" name="CuadroTexto 34">
            <a:extLst>
              <a:ext uri="{FF2B5EF4-FFF2-40B4-BE49-F238E27FC236}">
                <a16:creationId xmlns:a16="http://schemas.microsoft.com/office/drawing/2014/main" xmlns="" xmlns:lc="http://schemas.openxmlformats.org/drawingml/2006/lockedCanvas" id="{44E54EA5-B936-477F-B276-BB60E2C6703D}"/>
              </a:ext>
            </a:extLst>
          </p:cNvPr>
          <p:cNvSpPr txBox="1"/>
          <p:nvPr/>
        </p:nvSpPr>
        <p:spPr>
          <a:xfrm>
            <a:off x="964920" y="9493475"/>
            <a:ext cx="768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>
                <a:latin typeface="YADLjI9qxTA 0"/>
              </a:rPr>
              <a:t>Przy wsparciu programu Erasmus+ Unii Europejskiej. Niniejszy dokument i jego treść odzwierciedla wyłącznie poglądy autorów, a Komisja nie ponosi odpowiedzialności za jakiekolwiek wykorzystanie informacji w nim zawartych</a:t>
            </a:r>
            <a:r>
              <a:rPr lang="en-US" sz="1200" dirty="0">
                <a:latin typeface="YADLjI9qxTA 0"/>
              </a:rPr>
              <a:t>. </a:t>
            </a:r>
            <a:endParaRPr lang="en-US" sz="1200" dirty="0">
              <a:latin typeface="YADLjI9qxTA 0"/>
            </a:endParaRPr>
          </a:p>
        </p:txBody>
      </p:sp>
      <p:pic>
        <p:nvPicPr>
          <p:cNvPr id="8" name="Imagen 3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96883D8-3971-4A12-BAF9-1968501B41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49" y="9563100"/>
            <a:ext cx="866849" cy="576706"/>
          </a:xfrm>
          <a:prstGeom prst="rect">
            <a:avLst/>
          </a:prstGeom>
        </p:spPr>
      </p:pic>
      <p:pic>
        <p:nvPicPr>
          <p:cNvPr id="9" name="Immagin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129" y="9644341"/>
            <a:ext cx="1453337" cy="495465"/>
          </a:xfrm>
          <a:prstGeom prst="rect">
            <a:avLst/>
          </a:prstGeom>
          <a:noFill/>
        </p:spPr>
      </p:pic>
      <p:sp>
        <p:nvSpPr>
          <p:cNvPr id="10" name="CasellaDiTesto 22"/>
          <p:cNvSpPr txBox="1"/>
          <p:nvPr/>
        </p:nvSpPr>
        <p:spPr>
          <a:xfrm>
            <a:off x="10137029" y="9493475"/>
            <a:ext cx="817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Legal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description – Creative Commons licensing: The materials published on the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SOS project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11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93775" y="1046510"/>
            <a:ext cx="16589349" cy="789126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defRPr/>
            </a:pPr>
            <a:r>
              <a:rPr sz="7200" b="1" spc="-400" dirty="0">
                <a:solidFill>
                  <a:srgbClr val="343433"/>
                </a:solidFill>
                <a:latin typeface="Tahoma"/>
                <a:cs typeface="Tahoma"/>
              </a:rPr>
              <a:t>2</a:t>
            </a:r>
            <a:r>
              <a:rPr sz="7200" b="1" spc="-500" dirty="0">
                <a:solidFill>
                  <a:srgbClr val="343433"/>
                </a:solidFill>
                <a:latin typeface="Tahoma"/>
                <a:cs typeface="Tahoma"/>
              </a:rPr>
              <a:t>.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7200" b="1" spc="-85" dirty="0" err="1">
                <a:solidFill>
                  <a:srgbClr val="343433"/>
                </a:solidFill>
                <a:latin typeface="Tahoma"/>
                <a:cs typeface="Tahoma"/>
              </a:rPr>
              <a:t>Kluczowe</a:t>
            </a:r>
            <a:r>
              <a:rPr lang="es-ES" sz="7200" b="1" spc="-85" dirty="0">
                <a:solidFill>
                  <a:srgbClr val="343433"/>
                </a:solidFill>
                <a:latin typeface="Tahoma"/>
                <a:cs typeface="Tahoma"/>
              </a:rPr>
              <a:t> </a:t>
            </a:r>
            <a:r>
              <a:rPr lang="es-ES" sz="7200" b="1" spc="-85" dirty="0" err="1">
                <a:solidFill>
                  <a:srgbClr val="343433"/>
                </a:solidFill>
                <a:latin typeface="Tahoma"/>
                <a:cs typeface="Tahoma"/>
              </a:rPr>
              <a:t>informacje</a:t>
            </a:r>
            <a:endParaRPr lang="es-ES" sz="7200" b="1" spc="-85" dirty="0">
              <a:solidFill>
                <a:srgbClr val="343433"/>
              </a:solidFill>
              <a:latin typeface="Tahoma"/>
              <a:cs typeface="Tahoma"/>
            </a:endParaRPr>
          </a:p>
          <a:p>
            <a:pPr>
              <a:defRPr/>
            </a:pPr>
            <a:endParaRPr lang="en-GB" altLang="es-E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pl-PL" sz="4000" b="1" i="1" spc="-85" dirty="0">
                <a:latin typeface="Calibri" panose="020F0502020204030204" pitchFamily="34" charset="0"/>
                <a:cs typeface="Calibri" panose="020F0502020204030204" pitchFamily="34" charset="0"/>
              </a:rPr>
              <a:t>Słowniczek i terminy odniesienia – Artykuł 4, Definicje </a:t>
            </a:r>
            <a:r>
              <a:rPr lang="en-GB" sz="4000" b="1" i="1" spc="-85" dirty="0">
                <a:latin typeface="Calibri" panose="020F0502020204030204" pitchFamily="34" charset="0"/>
                <a:cs typeface="Calibri" panose="020F0502020204030204" pitchFamily="34" charset="0"/>
              </a:rPr>
              <a:t>(7, 8)</a:t>
            </a:r>
            <a:endParaRPr lang="en-GB" sz="4000" spc="-8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  <a:defRPr/>
            </a:pPr>
            <a:r>
              <a:rPr lang="pl-PL" sz="4000" spc="-85" dirty="0">
                <a:latin typeface="Calibri" panose="020F0502020204030204" pitchFamily="34" charset="0"/>
                <a:cs typeface="Calibri" panose="020F0502020204030204" pitchFamily="34" charset="0"/>
              </a:rPr>
              <a:t>Administrator → Osoba fizyczna lub prawna, organ publiczny, agencja lub inny podmiot, który samodzielnie lub wspólnie z innymi </a:t>
            </a:r>
            <a:r>
              <a:rPr lang="pl-PL" sz="4000" spc="-85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ustala cele i sposoby przetwarzania danych osobowych</a:t>
            </a:r>
            <a:r>
              <a:rPr lang="pl-PL" sz="4000" spc="-85" dirty="0">
                <a:latin typeface="Calibri" panose="020F0502020204030204" pitchFamily="34" charset="0"/>
                <a:cs typeface="Calibri" panose="020F0502020204030204" pitchFamily="34" charset="0"/>
              </a:rPr>
              <a:t>; jeżeli cele i sposoby takiego przetwarzania są określone w prawie Unii lub prawie państwa członkowskiego, administrator lub szczegółowe kryteria jego wyznaczenia mogą być przewidziane w prawie Unii lub w prawie państwa członkowskiego</a:t>
            </a:r>
            <a:r>
              <a:rPr lang="en-GB" sz="4000" i="1" spc="-85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571500" indent="-571500" algn="just">
              <a:buFont typeface="Arial" panose="020B0604020202020204" pitchFamily="34" charset="0"/>
              <a:buChar char="•"/>
              <a:defRPr/>
            </a:pPr>
            <a:endParaRPr lang="en-GB" sz="4000" i="1" spc="-8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  <a:defRPr/>
            </a:pPr>
            <a:r>
              <a:rPr lang="pl-PL" sz="4000" spc="-85" dirty="0">
                <a:latin typeface="Calibri" panose="020F0502020204030204" pitchFamily="34" charset="0"/>
                <a:cs typeface="Calibri" panose="020F0502020204030204" pitchFamily="34" charset="0"/>
              </a:rPr>
              <a:t>Edytor → Osoba fizyczna lub prawna, organ publiczny, agencja lub inny organ </a:t>
            </a:r>
            <a:r>
              <a:rPr lang="pl-PL" sz="4000" spc="-85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przetwarzający dane osobowe w imieniu administratora</a:t>
            </a:r>
            <a:r>
              <a:rPr lang="en-GB" sz="4000" spc="-85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44800" y="266700"/>
            <a:ext cx="1838324" cy="1066799"/>
          </a:xfrm>
          <a:prstGeom prst="rect">
            <a:avLst/>
          </a:prstGeom>
        </p:spPr>
      </p:pic>
      <p:sp>
        <p:nvSpPr>
          <p:cNvPr id="7" name="CuadroTexto 34">
            <a:extLst>
              <a:ext uri="{FF2B5EF4-FFF2-40B4-BE49-F238E27FC236}">
                <a16:creationId xmlns:a16="http://schemas.microsoft.com/office/drawing/2014/main" xmlns="" xmlns:lc="http://schemas.openxmlformats.org/drawingml/2006/lockedCanvas" id="{44E54EA5-B936-477F-B276-BB60E2C6703D}"/>
              </a:ext>
            </a:extLst>
          </p:cNvPr>
          <p:cNvSpPr txBox="1"/>
          <p:nvPr/>
        </p:nvSpPr>
        <p:spPr>
          <a:xfrm>
            <a:off x="964920" y="9493475"/>
            <a:ext cx="768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>
                <a:latin typeface="YADLjI9qxTA 0"/>
              </a:rPr>
              <a:t>Przy wsparciu programu Erasmus+ Unii Europejskiej. Niniejszy dokument i jego treść odzwierciedla wyłącznie poglądy autorów, a Komisja nie ponosi odpowiedzialności za jakiekolwiek wykorzystanie informacji w nim zawartych</a:t>
            </a:r>
            <a:r>
              <a:rPr lang="en-US" sz="1200" dirty="0">
                <a:latin typeface="YADLjI9qxTA 0"/>
              </a:rPr>
              <a:t>. </a:t>
            </a:r>
            <a:endParaRPr lang="en-US" sz="1200" dirty="0">
              <a:latin typeface="YADLjI9qxTA 0"/>
            </a:endParaRPr>
          </a:p>
        </p:txBody>
      </p:sp>
      <p:pic>
        <p:nvPicPr>
          <p:cNvPr id="8" name="Imagen 3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96883D8-3971-4A12-BAF9-1968501B41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49" y="9563100"/>
            <a:ext cx="866849" cy="576706"/>
          </a:xfrm>
          <a:prstGeom prst="rect">
            <a:avLst/>
          </a:prstGeom>
        </p:spPr>
      </p:pic>
      <p:pic>
        <p:nvPicPr>
          <p:cNvPr id="9" name="Immagin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129" y="9644341"/>
            <a:ext cx="1453337" cy="495465"/>
          </a:xfrm>
          <a:prstGeom prst="rect">
            <a:avLst/>
          </a:prstGeom>
          <a:noFill/>
        </p:spPr>
      </p:pic>
      <p:sp>
        <p:nvSpPr>
          <p:cNvPr id="10" name="CasellaDiTesto 22"/>
          <p:cNvSpPr txBox="1"/>
          <p:nvPr/>
        </p:nvSpPr>
        <p:spPr>
          <a:xfrm>
            <a:off x="10137029" y="9493475"/>
            <a:ext cx="817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Legal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description – Creative Commons licensing: The materials published on the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SOS project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14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93775" y="1046510"/>
            <a:ext cx="16589349" cy="789126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defRPr/>
            </a:pPr>
            <a:r>
              <a:rPr sz="7200" b="1" spc="-400" dirty="0">
                <a:solidFill>
                  <a:srgbClr val="343433"/>
                </a:solidFill>
                <a:latin typeface="Tahoma"/>
                <a:cs typeface="Tahoma"/>
              </a:rPr>
              <a:t>2</a:t>
            </a:r>
            <a:r>
              <a:rPr sz="7200" b="1" spc="-500" dirty="0">
                <a:solidFill>
                  <a:srgbClr val="343433"/>
                </a:solidFill>
                <a:latin typeface="Tahoma"/>
                <a:cs typeface="Tahoma"/>
              </a:rPr>
              <a:t>.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7200" b="1" spc="-85" dirty="0" err="1">
                <a:solidFill>
                  <a:srgbClr val="343433"/>
                </a:solidFill>
                <a:latin typeface="Tahoma"/>
                <a:cs typeface="Tahoma"/>
              </a:rPr>
              <a:t>Kluczowe</a:t>
            </a:r>
            <a:r>
              <a:rPr lang="es-ES" sz="7200" b="1" spc="-85" dirty="0">
                <a:solidFill>
                  <a:srgbClr val="343433"/>
                </a:solidFill>
                <a:latin typeface="Tahoma"/>
                <a:cs typeface="Tahoma"/>
              </a:rPr>
              <a:t> </a:t>
            </a:r>
            <a:r>
              <a:rPr lang="es-ES" sz="7200" b="1" spc="-85" dirty="0" err="1">
                <a:solidFill>
                  <a:srgbClr val="343433"/>
                </a:solidFill>
                <a:latin typeface="Tahoma"/>
                <a:cs typeface="Tahoma"/>
              </a:rPr>
              <a:t>informacje</a:t>
            </a:r>
            <a:endParaRPr lang="es-ES" sz="7200" b="1" spc="-85" dirty="0">
              <a:solidFill>
                <a:srgbClr val="343433"/>
              </a:solidFill>
              <a:latin typeface="Tahoma"/>
              <a:cs typeface="Tahoma"/>
            </a:endParaRPr>
          </a:p>
          <a:p>
            <a:pPr>
              <a:defRPr/>
            </a:pPr>
            <a:endParaRPr lang="en-GB" altLang="es-E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pl-PL" sz="4000" b="1" i="1" spc="-85" dirty="0">
                <a:latin typeface="Calibri" panose="020F0502020204030204" pitchFamily="34" charset="0"/>
                <a:cs typeface="Calibri" panose="020F0502020204030204" pitchFamily="34" charset="0"/>
              </a:rPr>
              <a:t>Słowniczek i terminy odniesienia – Artykuł 4, Definicje </a:t>
            </a:r>
            <a:r>
              <a:rPr lang="en-GB" sz="4000" b="1" i="1" spc="-85" dirty="0">
                <a:latin typeface="Calibri" panose="020F0502020204030204" pitchFamily="34" charset="0"/>
                <a:cs typeface="Calibri" panose="020F0502020204030204" pitchFamily="34" charset="0"/>
              </a:rPr>
              <a:t>(11, 12)</a:t>
            </a:r>
            <a:endParaRPr lang="en-GB" sz="4000" spc="-8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  <a:defRPr/>
            </a:pPr>
            <a:r>
              <a:rPr lang="pl-PL" sz="4000" spc="-85" dirty="0">
                <a:latin typeface="Calibri" panose="020F0502020204030204" pitchFamily="34" charset="0"/>
                <a:cs typeface="Calibri" panose="020F0502020204030204" pitchFamily="34" charset="0"/>
              </a:rPr>
              <a:t>Zgoda → Każde </a:t>
            </a:r>
            <a:r>
              <a:rPr lang="pl-PL" sz="4000" i="1" spc="-85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dobrowolne, konkretne, świadome i jednoznaczne wskazanie woli </a:t>
            </a:r>
            <a:r>
              <a:rPr lang="pl-PL" sz="4000" spc="-85" dirty="0">
                <a:latin typeface="Calibri" panose="020F0502020204030204" pitchFamily="34" charset="0"/>
                <a:cs typeface="Calibri" panose="020F0502020204030204" pitchFamily="34" charset="0"/>
              </a:rPr>
              <a:t>osoby, której dane dotyczą, poprzez oświadczenie lub wyraźne działanie potwierdzające, oznacza zgodę na przetwarzanie dotyczących jej danych osobowych</a:t>
            </a:r>
            <a:r>
              <a:rPr lang="en-GB" sz="4000" i="1" spc="-85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defRPr/>
            </a:pPr>
            <a:endParaRPr lang="en-GB" sz="4000" i="1" spc="-8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  <a:defRPr/>
            </a:pPr>
            <a:r>
              <a:rPr lang="pl-PL" sz="4000" spc="-85" dirty="0">
                <a:latin typeface="Calibri" panose="020F0502020204030204" pitchFamily="34" charset="0"/>
                <a:cs typeface="Calibri" panose="020F0502020204030204" pitchFamily="34" charset="0"/>
              </a:rPr>
              <a:t>Naruszenie danych osobowych → Naruszenie bezpieczeństwa prowadzące do przypadkowego lub niezgodnego z prawem </a:t>
            </a:r>
            <a:r>
              <a:rPr lang="pl-PL" sz="4000" i="1" spc="-85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zniszczenia, utraty, zmiany, nieuprawnionego ujawnienia lub dostępu </a:t>
            </a:r>
            <a:r>
              <a:rPr lang="pl-PL" sz="4000" spc="-85" dirty="0">
                <a:latin typeface="Calibri" panose="020F0502020204030204" pitchFamily="34" charset="0"/>
                <a:cs typeface="Calibri" panose="020F0502020204030204" pitchFamily="34" charset="0"/>
              </a:rPr>
              <a:t>do danych osobowych przesyłanych, przechowywanych lub w inny sposób przetwarzanych</a:t>
            </a:r>
            <a:r>
              <a:rPr lang="en-GB" sz="4000" i="1" spc="-85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44800" y="266700"/>
            <a:ext cx="1838324" cy="1066799"/>
          </a:xfrm>
          <a:prstGeom prst="rect">
            <a:avLst/>
          </a:prstGeom>
        </p:spPr>
      </p:pic>
      <p:sp>
        <p:nvSpPr>
          <p:cNvPr id="7" name="CuadroTexto 34">
            <a:extLst>
              <a:ext uri="{FF2B5EF4-FFF2-40B4-BE49-F238E27FC236}">
                <a16:creationId xmlns:a16="http://schemas.microsoft.com/office/drawing/2014/main" xmlns="" xmlns:lc="http://schemas.openxmlformats.org/drawingml/2006/lockedCanvas" id="{44E54EA5-B936-477F-B276-BB60E2C6703D}"/>
              </a:ext>
            </a:extLst>
          </p:cNvPr>
          <p:cNvSpPr txBox="1"/>
          <p:nvPr/>
        </p:nvSpPr>
        <p:spPr>
          <a:xfrm>
            <a:off x="964920" y="9493475"/>
            <a:ext cx="768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>
                <a:latin typeface="YADLjI9qxTA 0"/>
              </a:rPr>
              <a:t>Przy wsparciu programu Erasmus+ Unii Europejskiej. Niniejszy dokument i jego treść odzwierciedla wyłącznie poglądy autorów, a Komisja nie ponosi odpowiedzialności za jakiekolwiek wykorzystanie informacji w nim zawartych</a:t>
            </a:r>
            <a:r>
              <a:rPr lang="en-US" sz="1200" dirty="0">
                <a:latin typeface="YADLjI9qxTA 0"/>
              </a:rPr>
              <a:t>. </a:t>
            </a:r>
            <a:endParaRPr lang="en-US" sz="1200" dirty="0">
              <a:latin typeface="YADLjI9qxTA 0"/>
            </a:endParaRPr>
          </a:p>
        </p:txBody>
      </p:sp>
      <p:pic>
        <p:nvPicPr>
          <p:cNvPr id="8" name="Imagen 3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96883D8-3971-4A12-BAF9-1968501B41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49" y="9563100"/>
            <a:ext cx="866849" cy="576706"/>
          </a:xfrm>
          <a:prstGeom prst="rect">
            <a:avLst/>
          </a:prstGeom>
        </p:spPr>
      </p:pic>
      <p:pic>
        <p:nvPicPr>
          <p:cNvPr id="9" name="Immagin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129" y="9644341"/>
            <a:ext cx="1453337" cy="495465"/>
          </a:xfrm>
          <a:prstGeom prst="rect">
            <a:avLst/>
          </a:prstGeom>
          <a:noFill/>
        </p:spPr>
      </p:pic>
      <p:sp>
        <p:nvSpPr>
          <p:cNvPr id="10" name="CasellaDiTesto 22"/>
          <p:cNvSpPr txBox="1"/>
          <p:nvPr/>
        </p:nvSpPr>
        <p:spPr>
          <a:xfrm>
            <a:off x="10137029" y="9493475"/>
            <a:ext cx="817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Legal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description – Creative Commons licensing: The materials published on the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SOS project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80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93775" y="1046510"/>
            <a:ext cx="16589349" cy="66601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defRPr/>
            </a:pPr>
            <a:r>
              <a:rPr sz="7200" b="1" spc="-400" dirty="0">
                <a:solidFill>
                  <a:srgbClr val="343433"/>
                </a:solidFill>
                <a:latin typeface="Tahoma"/>
                <a:cs typeface="Tahoma"/>
              </a:rPr>
              <a:t>2</a:t>
            </a:r>
            <a:r>
              <a:rPr sz="7200" b="1" spc="-500" dirty="0">
                <a:solidFill>
                  <a:srgbClr val="343433"/>
                </a:solidFill>
                <a:latin typeface="Tahoma"/>
                <a:cs typeface="Tahoma"/>
              </a:rPr>
              <a:t>.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7200" b="1" spc="-85" dirty="0" err="1">
                <a:solidFill>
                  <a:srgbClr val="343433"/>
                </a:solidFill>
                <a:latin typeface="Tahoma"/>
                <a:cs typeface="Tahoma"/>
              </a:rPr>
              <a:t>Kluczowe</a:t>
            </a:r>
            <a:r>
              <a:rPr lang="es-ES" sz="7200" b="1" spc="-85" dirty="0">
                <a:solidFill>
                  <a:srgbClr val="343433"/>
                </a:solidFill>
                <a:latin typeface="Tahoma"/>
                <a:cs typeface="Tahoma"/>
              </a:rPr>
              <a:t> </a:t>
            </a:r>
            <a:r>
              <a:rPr lang="es-ES" sz="7200" b="1" spc="-85" dirty="0" err="1">
                <a:solidFill>
                  <a:srgbClr val="343433"/>
                </a:solidFill>
                <a:latin typeface="Tahoma"/>
                <a:cs typeface="Tahoma"/>
              </a:rPr>
              <a:t>informacje</a:t>
            </a:r>
            <a:endParaRPr lang="es-ES" sz="7200" b="1" spc="-85" dirty="0">
              <a:solidFill>
                <a:srgbClr val="343433"/>
              </a:solidFill>
              <a:latin typeface="Tahoma"/>
              <a:cs typeface="Tahoma"/>
            </a:endParaRPr>
          </a:p>
          <a:p>
            <a:pPr>
              <a:defRPr/>
            </a:pPr>
            <a:endParaRPr lang="en-GB" altLang="es-E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pl-PL" sz="4000" b="1" i="1" spc="-85" dirty="0">
                <a:latin typeface="Calibri" panose="020F0502020204030204" pitchFamily="34" charset="0"/>
                <a:cs typeface="Calibri" panose="020F0502020204030204" pitchFamily="34" charset="0"/>
              </a:rPr>
              <a:t>Siedem zasad ochrony danych – rozdział 2 art</a:t>
            </a:r>
            <a:r>
              <a:rPr lang="it-IT" sz="4000" b="1" i="1" spc="-85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4000" b="1" i="1" spc="-85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endParaRPr lang="en-GB" sz="4000" spc="-8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just">
              <a:buFont typeface="+mj-lt"/>
              <a:buAutoNum type="arabicPeriod"/>
              <a:defRPr/>
            </a:pPr>
            <a:r>
              <a:rPr lang="en-GB" sz="4000" spc="-85" dirty="0" err="1">
                <a:latin typeface="Calibri" panose="020F0502020204030204" pitchFamily="34" charset="0"/>
                <a:cs typeface="Calibri" panose="020F0502020204030204" pitchFamily="34" charset="0"/>
              </a:rPr>
              <a:t>Zgodność</a:t>
            </a:r>
            <a:r>
              <a:rPr lang="en-GB" sz="4000" spc="-85" dirty="0">
                <a:latin typeface="Calibri" panose="020F0502020204030204" pitchFamily="34" charset="0"/>
                <a:cs typeface="Calibri" panose="020F0502020204030204" pitchFamily="34" charset="0"/>
              </a:rPr>
              <a:t> z </a:t>
            </a:r>
            <a:r>
              <a:rPr lang="en-GB" sz="4000" spc="-85" dirty="0" err="1">
                <a:latin typeface="Calibri" panose="020F0502020204030204" pitchFamily="34" charset="0"/>
                <a:cs typeface="Calibri" panose="020F0502020204030204" pitchFamily="34" charset="0"/>
              </a:rPr>
              <a:t>prawem</a:t>
            </a:r>
            <a:endParaRPr lang="en-GB" sz="4000" spc="-8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just">
              <a:buFont typeface="+mj-lt"/>
              <a:buAutoNum type="arabicPeriod"/>
              <a:defRPr/>
            </a:pPr>
            <a:r>
              <a:rPr lang="en-GB" sz="4000" spc="-85" dirty="0" err="1">
                <a:latin typeface="Calibri" panose="020F0502020204030204" pitchFamily="34" charset="0"/>
                <a:cs typeface="Calibri" panose="020F0502020204030204" pitchFamily="34" charset="0"/>
              </a:rPr>
              <a:t>Ograniczenie</a:t>
            </a:r>
            <a:r>
              <a:rPr lang="en-GB" sz="4000" spc="-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spc="-85" dirty="0" err="1">
                <a:latin typeface="Calibri" panose="020F0502020204030204" pitchFamily="34" charset="0"/>
                <a:cs typeface="Calibri" panose="020F0502020204030204" pitchFamily="34" charset="0"/>
              </a:rPr>
              <a:t>celu</a:t>
            </a:r>
            <a:r>
              <a:rPr lang="en-GB" sz="4000" spc="-85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en-GB" sz="4000" i="1" spc="-8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just">
              <a:buFont typeface="+mj-lt"/>
              <a:buAutoNum type="arabicPeriod"/>
              <a:defRPr/>
            </a:pPr>
            <a:r>
              <a:rPr lang="en-GB" sz="4000" spc="-85" dirty="0" err="1">
                <a:latin typeface="Calibri" panose="020F0502020204030204" pitchFamily="34" charset="0"/>
                <a:cs typeface="Calibri" panose="020F0502020204030204" pitchFamily="34" charset="0"/>
              </a:rPr>
              <a:t>Minimalizacja</a:t>
            </a:r>
            <a:r>
              <a:rPr lang="en-GB" sz="4000" spc="-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spc="-85" dirty="0" err="1">
                <a:latin typeface="Calibri" panose="020F0502020204030204" pitchFamily="34" charset="0"/>
                <a:cs typeface="Calibri" panose="020F0502020204030204" pitchFamily="34" charset="0"/>
              </a:rPr>
              <a:t>danych</a:t>
            </a:r>
            <a:r>
              <a:rPr lang="en-GB" sz="4000" spc="-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514350" indent="-514350" algn="just">
              <a:buFont typeface="+mj-lt"/>
              <a:buAutoNum type="arabicPeriod"/>
              <a:defRPr/>
            </a:pPr>
            <a:r>
              <a:rPr lang="en-GB" sz="4000" spc="-85" dirty="0" err="1">
                <a:latin typeface="Calibri" panose="020F0502020204030204" pitchFamily="34" charset="0"/>
                <a:cs typeface="Calibri" panose="020F0502020204030204" pitchFamily="34" charset="0"/>
              </a:rPr>
              <a:t>Dokładność</a:t>
            </a:r>
            <a:r>
              <a:rPr lang="en-GB" sz="4000" spc="-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4000" i="1" spc="-8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just">
              <a:buFont typeface="+mj-lt"/>
              <a:buAutoNum type="arabicPeriod"/>
              <a:defRPr/>
            </a:pPr>
            <a:r>
              <a:rPr lang="en-GB" sz="4000" spc="-85" dirty="0" err="1">
                <a:latin typeface="Calibri" panose="020F0502020204030204" pitchFamily="34" charset="0"/>
                <a:cs typeface="Calibri" panose="020F0502020204030204" pitchFamily="34" charset="0"/>
              </a:rPr>
              <a:t>Ograniczenie</a:t>
            </a:r>
            <a:r>
              <a:rPr lang="en-GB" sz="4000" spc="-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spc="-85" dirty="0" err="1">
                <a:latin typeface="Calibri" panose="020F0502020204030204" pitchFamily="34" charset="0"/>
                <a:cs typeface="Calibri" panose="020F0502020204030204" pitchFamily="34" charset="0"/>
              </a:rPr>
              <a:t>przechowywania</a:t>
            </a:r>
            <a:r>
              <a:rPr lang="en-GB" sz="4000" spc="-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514350" indent="-514350" algn="just">
              <a:buFont typeface="+mj-lt"/>
              <a:buAutoNum type="arabicPeriod"/>
              <a:defRPr/>
            </a:pPr>
            <a:r>
              <a:rPr lang="en-GB" sz="4000" spc="-85" dirty="0" err="1">
                <a:latin typeface="Calibri" panose="020F0502020204030204" pitchFamily="34" charset="0"/>
                <a:cs typeface="Calibri" panose="020F0502020204030204" pitchFamily="34" charset="0"/>
              </a:rPr>
              <a:t>Integralność</a:t>
            </a:r>
            <a:r>
              <a:rPr lang="en-GB" sz="4000" spc="-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spc="-85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sz="4000" spc="-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spc="-85" dirty="0" err="1">
                <a:latin typeface="Calibri" panose="020F0502020204030204" pitchFamily="34" charset="0"/>
                <a:cs typeface="Calibri" panose="020F0502020204030204" pitchFamily="34" charset="0"/>
              </a:rPr>
              <a:t>poufność</a:t>
            </a:r>
            <a:r>
              <a:rPr lang="en-GB" sz="4000" spc="-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514350" indent="-514350" algn="just">
              <a:buFont typeface="+mj-lt"/>
              <a:buAutoNum type="arabicPeriod"/>
              <a:defRPr/>
            </a:pPr>
            <a:r>
              <a:rPr lang="en-GB" sz="4000" spc="-85" dirty="0" err="1">
                <a:latin typeface="Calibri" panose="020F0502020204030204" pitchFamily="34" charset="0"/>
                <a:cs typeface="Calibri" panose="020F0502020204030204" pitchFamily="34" charset="0"/>
              </a:rPr>
              <a:t>Odpowiedzialność</a:t>
            </a:r>
            <a:endParaRPr lang="en-GB" sz="4000" spc="-85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44800" y="266700"/>
            <a:ext cx="1838324" cy="1066799"/>
          </a:xfrm>
          <a:prstGeom prst="rect">
            <a:avLst/>
          </a:prstGeom>
        </p:spPr>
      </p:pic>
      <p:sp>
        <p:nvSpPr>
          <p:cNvPr id="7" name="CuadroTexto 34">
            <a:extLst>
              <a:ext uri="{FF2B5EF4-FFF2-40B4-BE49-F238E27FC236}">
                <a16:creationId xmlns:a16="http://schemas.microsoft.com/office/drawing/2014/main" xmlns="" xmlns:lc="http://schemas.openxmlformats.org/drawingml/2006/lockedCanvas" id="{44E54EA5-B936-477F-B276-BB60E2C6703D}"/>
              </a:ext>
            </a:extLst>
          </p:cNvPr>
          <p:cNvSpPr txBox="1"/>
          <p:nvPr/>
        </p:nvSpPr>
        <p:spPr>
          <a:xfrm>
            <a:off x="964920" y="9493475"/>
            <a:ext cx="768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>
                <a:latin typeface="YADLjI9qxTA 0"/>
              </a:rPr>
              <a:t>Przy wsparciu programu Erasmus+ Unii Europejskiej. Niniejszy dokument i jego treść odzwierciedla wyłącznie poglądy autorów, a Komisja nie ponosi odpowiedzialności za jakiekolwiek wykorzystanie informacji w nim zawartych</a:t>
            </a:r>
            <a:r>
              <a:rPr lang="en-US" sz="1200" dirty="0">
                <a:latin typeface="YADLjI9qxTA 0"/>
              </a:rPr>
              <a:t>. </a:t>
            </a:r>
            <a:endParaRPr lang="en-US" sz="1200" dirty="0">
              <a:latin typeface="YADLjI9qxTA 0"/>
            </a:endParaRPr>
          </a:p>
        </p:txBody>
      </p:sp>
      <p:pic>
        <p:nvPicPr>
          <p:cNvPr id="8" name="Imagen 3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96883D8-3971-4A12-BAF9-1968501B41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49" y="9563100"/>
            <a:ext cx="866849" cy="576706"/>
          </a:xfrm>
          <a:prstGeom prst="rect">
            <a:avLst/>
          </a:prstGeom>
        </p:spPr>
      </p:pic>
      <p:pic>
        <p:nvPicPr>
          <p:cNvPr id="9" name="Immagin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129" y="9644341"/>
            <a:ext cx="1453337" cy="495465"/>
          </a:xfrm>
          <a:prstGeom prst="rect">
            <a:avLst/>
          </a:prstGeom>
          <a:noFill/>
        </p:spPr>
      </p:pic>
      <p:sp>
        <p:nvSpPr>
          <p:cNvPr id="10" name="CasellaDiTesto 22"/>
          <p:cNvSpPr txBox="1"/>
          <p:nvPr/>
        </p:nvSpPr>
        <p:spPr>
          <a:xfrm>
            <a:off x="10137029" y="9493475"/>
            <a:ext cx="817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Legal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description – Creative Commons licensing: The materials published on the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SOS project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76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93775" y="1046510"/>
            <a:ext cx="16884625" cy="789126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defRPr/>
            </a:pPr>
            <a:r>
              <a:rPr sz="7200" b="1" spc="-400" dirty="0">
                <a:solidFill>
                  <a:srgbClr val="343433"/>
                </a:solidFill>
                <a:latin typeface="Tahoma"/>
                <a:cs typeface="Tahoma"/>
              </a:rPr>
              <a:t>2</a:t>
            </a:r>
            <a:r>
              <a:rPr sz="7200" b="1" spc="-500" dirty="0">
                <a:solidFill>
                  <a:srgbClr val="343433"/>
                </a:solidFill>
                <a:latin typeface="Tahoma"/>
                <a:cs typeface="Tahoma"/>
              </a:rPr>
              <a:t>.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7200" b="1" spc="-85" dirty="0" err="1">
                <a:solidFill>
                  <a:srgbClr val="343433"/>
                </a:solidFill>
                <a:latin typeface="Tahoma"/>
                <a:cs typeface="Tahoma"/>
              </a:rPr>
              <a:t>Kluczowe</a:t>
            </a:r>
            <a:r>
              <a:rPr lang="es-ES" sz="7200" b="1" spc="-85" dirty="0">
                <a:solidFill>
                  <a:srgbClr val="343433"/>
                </a:solidFill>
                <a:latin typeface="Tahoma"/>
                <a:cs typeface="Tahoma"/>
              </a:rPr>
              <a:t> </a:t>
            </a:r>
            <a:r>
              <a:rPr lang="es-ES" sz="7200" b="1" spc="-85" dirty="0" err="1">
                <a:solidFill>
                  <a:srgbClr val="343433"/>
                </a:solidFill>
                <a:latin typeface="Tahoma"/>
                <a:cs typeface="Tahoma"/>
              </a:rPr>
              <a:t>informacje</a:t>
            </a:r>
            <a:endParaRPr lang="es-ES" sz="7200" b="1" spc="-85" dirty="0">
              <a:solidFill>
                <a:srgbClr val="343433"/>
              </a:solidFill>
              <a:latin typeface="Tahoma"/>
              <a:cs typeface="Tahoma"/>
            </a:endParaRPr>
          </a:p>
          <a:p>
            <a:pPr>
              <a:defRPr/>
            </a:pPr>
            <a:endParaRPr lang="en-GB" altLang="es-E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pl-PL" sz="4000" b="1" i="1" spc="-85" dirty="0">
                <a:latin typeface="Calibri" panose="020F0502020204030204" pitchFamily="34" charset="0"/>
                <a:cs typeface="Calibri" panose="020F0502020204030204" pitchFamily="34" charset="0"/>
              </a:rPr>
              <a:t>Osiem praw do prywatności, które muszą być chronione – rozdział 3, artykuł </a:t>
            </a:r>
            <a:r>
              <a:rPr lang="en-GB" sz="4000" b="1" i="1" spc="-85" dirty="0">
                <a:latin typeface="Calibri" panose="020F0502020204030204" pitchFamily="34" charset="0"/>
                <a:cs typeface="Calibri" panose="020F0502020204030204" pitchFamily="34" charset="0"/>
              </a:rPr>
              <a:t>12 – 23 </a:t>
            </a:r>
            <a:endParaRPr lang="en-GB" sz="4000" spc="-8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indent="-742950" algn="just">
              <a:buFont typeface="+mj-lt"/>
              <a:buAutoNum type="arabicPeriod"/>
              <a:defRPr/>
            </a:pPr>
            <a:r>
              <a:rPr lang="en-GB" sz="4000" spc="-85" dirty="0" err="1">
                <a:cs typeface="Calibri" panose="020F0502020204030204" pitchFamily="34" charset="0"/>
              </a:rPr>
              <a:t>Obywatele</a:t>
            </a:r>
            <a:r>
              <a:rPr lang="en-GB" sz="4000" spc="-85" dirty="0">
                <a:cs typeface="Calibri" panose="020F0502020204030204" pitchFamily="34" charset="0"/>
              </a:rPr>
              <a:t> </a:t>
            </a:r>
            <a:r>
              <a:rPr lang="en-GB" sz="4000" spc="-85" dirty="0" err="1">
                <a:cs typeface="Calibri" panose="020F0502020204030204" pitchFamily="34" charset="0"/>
              </a:rPr>
              <a:t>mają</a:t>
            </a:r>
            <a:r>
              <a:rPr lang="en-GB" sz="4000" spc="-85" dirty="0">
                <a:cs typeface="Calibri" panose="020F0502020204030204" pitchFamily="34" charset="0"/>
              </a:rPr>
              <a:t> </a:t>
            </a:r>
            <a:r>
              <a:rPr lang="en-GB" sz="4000" spc="-85" dirty="0" err="1">
                <a:solidFill>
                  <a:srgbClr val="0070C0"/>
                </a:solidFill>
                <a:cs typeface="Calibri" panose="020F0502020204030204" pitchFamily="34" charset="0"/>
              </a:rPr>
              <a:t>prawo</a:t>
            </a:r>
            <a:r>
              <a:rPr lang="en-GB" sz="4000" spc="-85" dirty="0">
                <a:solidFill>
                  <a:srgbClr val="0070C0"/>
                </a:solidFill>
                <a:cs typeface="Calibri" panose="020F0502020204030204" pitchFamily="34" charset="0"/>
              </a:rPr>
              <a:t> do </a:t>
            </a:r>
            <a:r>
              <a:rPr lang="en-GB" sz="4000" spc="-85" dirty="0" err="1">
                <a:solidFill>
                  <a:srgbClr val="0070C0"/>
                </a:solidFill>
                <a:cs typeface="Calibri" panose="020F0502020204030204" pitchFamily="34" charset="0"/>
              </a:rPr>
              <a:t>bycia</a:t>
            </a:r>
            <a:r>
              <a:rPr lang="en-GB" sz="4000" spc="-85" dirty="0">
                <a:solidFill>
                  <a:srgbClr val="0070C0"/>
                </a:solidFill>
                <a:cs typeface="Calibri" panose="020F0502020204030204" pitchFamily="34" charset="0"/>
              </a:rPr>
              <a:t> </a:t>
            </a:r>
            <a:r>
              <a:rPr lang="en-GB" sz="4000" spc="-85" dirty="0" err="1">
                <a:solidFill>
                  <a:srgbClr val="0070C0"/>
                </a:solidFill>
                <a:cs typeface="Calibri" panose="020F0502020204030204" pitchFamily="34" charset="0"/>
              </a:rPr>
              <a:t>informowanym</a:t>
            </a:r>
            <a:r>
              <a:rPr lang="en-GB" sz="4000" spc="-85" dirty="0">
                <a:solidFill>
                  <a:srgbClr val="0070C0"/>
                </a:solidFill>
                <a:cs typeface="Calibri" panose="020F0502020204030204" pitchFamily="34" charset="0"/>
              </a:rPr>
              <a:t> </a:t>
            </a:r>
          </a:p>
          <a:p>
            <a:pPr marL="742950" indent="-742950" algn="just">
              <a:buFont typeface="+mj-lt"/>
              <a:buAutoNum type="arabicPeriod"/>
              <a:defRPr/>
            </a:pPr>
            <a:r>
              <a:rPr lang="pl-PL" sz="4000" spc="-85" dirty="0">
                <a:cs typeface="Calibri" panose="020F0502020204030204" pitchFamily="34" charset="0"/>
              </a:rPr>
              <a:t>Obywatele mają </a:t>
            </a:r>
            <a:r>
              <a:rPr lang="pl-PL" sz="4000" spc="-85" dirty="0">
                <a:solidFill>
                  <a:srgbClr val="0070C0"/>
                </a:solidFill>
                <a:cs typeface="Calibri" panose="020F0502020204030204" pitchFamily="34" charset="0"/>
              </a:rPr>
              <a:t>prawo dostępu </a:t>
            </a:r>
            <a:r>
              <a:rPr lang="pl-PL" sz="4000" spc="-85" dirty="0">
                <a:cs typeface="Calibri" panose="020F0502020204030204" pitchFamily="34" charset="0"/>
              </a:rPr>
              <a:t>do swoich danych</a:t>
            </a:r>
            <a:endParaRPr lang="it-IT" sz="4000" spc="-85" dirty="0">
              <a:cs typeface="Calibri" panose="020F0502020204030204" pitchFamily="34" charset="0"/>
            </a:endParaRPr>
          </a:p>
          <a:p>
            <a:pPr marL="742950" indent="-742950" algn="just">
              <a:buFont typeface="+mj-lt"/>
              <a:buAutoNum type="arabicPeriod"/>
              <a:defRPr/>
            </a:pPr>
            <a:r>
              <a:rPr lang="pl-PL" sz="4000" spc="-85" dirty="0">
                <a:cs typeface="Calibri" panose="020F0502020204030204" pitchFamily="34" charset="0"/>
              </a:rPr>
              <a:t>Obywatele mają </a:t>
            </a:r>
            <a:r>
              <a:rPr lang="pl-PL" sz="4000" spc="-85" dirty="0">
                <a:solidFill>
                  <a:srgbClr val="0070C0"/>
                </a:solidFill>
                <a:cs typeface="Calibri" panose="020F0502020204030204" pitchFamily="34" charset="0"/>
              </a:rPr>
              <a:t>prawo do sprostowania </a:t>
            </a:r>
            <a:r>
              <a:rPr lang="pl-PL" sz="4000" spc="-85" dirty="0">
                <a:cs typeface="Calibri" panose="020F0502020204030204" pitchFamily="34" charset="0"/>
              </a:rPr>
              <a:t>swoich danych</a:t>
            </a:r>
            <a:endParaRPr lang="it-IT" sz="4000" spc="-85" dirty="0">
              <a:cs typeface="Calibri" panose="020F0502020204030204" pitchFamily="34" charset="0"/>
            </a:endParaRPr>
          </a:p>
          <a:p>
            <a:pPr marL="742950" indent="-742950" algn="just">
              <a:buFont typeface="+mj-lt"/>
              <a:buAutoNum type="arabicPeriod"/>
              <a:defRPr/>
            </a:pPr>
            <a:r>
              <a:rPr lang="pl-PL" sz="4000" spc="-85" dirty="0">
                <a:cs typeface="Calibri" panose="020F0502020204030204" pitchFamily="34" charset="0"/>
              </a:rPr>
              <a:t>Obywatele mają </a:t>
            </a:r>
            <a:r>
              <a:rPr lang="pl-PL" sz="4000" spc="-85" dirty="0">
                <a:solidFill>
                  <a:srgbClr val="0070C0"/>
                </a:solidFill>
                <a:cs typeface="Calibri" panose="020F0502020204030204" pitchFamily="34" charset="0"/>
              </a:rPr>
              <a:t>prawo do bycia zapomnianym</a:t>
            </a:r>
            <a:endParaRPr lang="it-IT" sz="4000" spc="-85" dirty="0">
              <a:solidFill>
                <a:srgbClr val="0070C0"/>
              </a:solidFill>
              <a:cs typeface="Calibri" panose="020F0502020204030204" pitchFamily="34" charset="0"/>
            </a:endParaRPr>
          </a:p>
          <a:p>
            <a:pPr marL="742950" indent="-742950" algn="just">
              <a:buFont typeface="+mj-lt"/>
              <a:buAutoNum type="arabicPeriod"/>
              <a:defRPr/>
            </a:pPr>
            <a:r>
              <a:rPr lang="pl-PL" sz="4000" spc="-85" dirty="0">
                <a:cs typeface="Calibri" panose="020F0502020204030204" pitchFamily="34" charset="0"/>
              </a:rPr>
              <a:t>Obywatele mają </a:t>
            </a:r>
            <a:r>
              <a:rPr lang="pl-PL" sz="4000" spc="-85" dirty="0">
                <a:solidFill>
                  <a:srgbClr val="0070C0"/>
                </a:solidFill>
                <a:cs typeface="Calibri" panose="020F0502020204030204" pitchFamily="34" charset="0"/>
              </a:rPr>
              <a:t>prawo do ograniczenia przetwarzania </a:t>
            </a:r>
            <a:r>
              <a:rPr lang="pl-PL" sz="4000" spc="-85" dirty="0">
                <a:cs typeface="Calibri" panose="020F0502020204030204" pitchFamily="34" charset="0"/>
              </a:rPr>
              <a:t>swoich danych</a:t>
            </a:r>
            <a:r>
              <a:rPr lang="en-GB" sz="4000" spc="-85" dirty="0">
                <a:cs typeface="Calibri" panose="020F0502020204030204" pitchFamily="34" charset="0"/>
              </a:rPr>
              <a:t>. </a:t>
            </a:r>
          </a:p>
          <a:p>
            <a:pPr marL="742950" indent="-742950" algn="just">
              <a:buFont typeface="+mj-lt"/>
              <a:buAutoNum type="arabicPeriod"/>
              <a:defRPr/>
            </a:pPr>
            <a:r>
              <a:rPr lang="pl-PL" sz="4000" spc="-85" dirty="0">
                <a:cs typeface="Calibri" panose="020F0502020204030204" pitchFamily="34" charset="0"/>
              </a:rPr>
              <a:t>Obywatele mają </a:t>
            </a:r>
            <a:r>
              <a:rPr lang="pl-PL" sz="4000" spc="-85" dirty="0">
                <a:solidFill>
                  <a:srgbClr val="0070C0"/>
                </a:solidFill>
                <a:cs typeface="Calibri" panose="020F0502020204030204" pitchFamily="34" charset="0"/>
              </a:rPr>
              <a:t>prawo do przenoszenia </a:t>
            </a:r>
            <a:r>
              <a:rPr lang="pl-PL" sz="4000" spc="-85" dirty="0">
                <a:cs typeface="Calibri" panose="020F0502020204030204" pitchFamily="34" charset="0"/>
              </a:rPr>
              <a:t>swoich danych</a:t>
            </a:r>
            <a:endParaRPr lang="it-IT" sz="4000" spc="-85" dirty="0">
              <a:cs typeface="Calibri" panose="020F0502020204030204" pitchFamily="34" charset="0"/>
            </a:endParaRPr>
          </a:p>
          <a:p>
            <a:pPr marL="742950" indent="-742950" algn="just">
              <a:buFont typeface="+mj-lt"/>
              <a:buAutoNum type="arabicPeriod"/>
              <a:defRPr/>
            </a:pPr>
            <a:r>
              <a:rPr lang="pl-PL" sz="4000" spc="-85" dirty="0">
                <a:cs typeface="Calibri" panose="020F0502020204030204" pitchFamily="34" charset="0"/>
              </a:rPr>
              <a:t>Obywatele mają </a:t>
            </a:r>
            <a:r>
              <a:rPr lang="pl-PL" sz="4000" spc="-85" dirty="0">
                <a:solidFill>
                  <a:srgbClr val="0070C0"/>
                </a:solidFill>
                <a:cs typeface="Calibri" panose="020F0502020204030204" pitchFamily="34" charset="0"/>
              </a:rPr>
              <a:t>prawo do sprzeciwu </a:t>
            </a:r>
            <a:r>
              <a:rPr lang="pl-PL" sz="4000" spc="-85" dirty="0">
                <a:cs typeface="Calibri" panose="020F0502020204030204" pitchFamily="34" charset="0"/>
              </a:rPr>
              <a:t>wobec swoich danych</a:t>
            </a:r>
            <a:endParaRPr lang="it-IT" sz="4000" spc="-85" dirty="0">
              <a:cs typeface="Calibri" panose="020F0502020204030204" pitchFamily="34" charset="0"/>
            </a:endParaRPr>
          </a:p>
          <a:p>
            <a:pPr marL="742950" indent="-742950" algn="just">
              <a:buFont typeface="+mj-lt"/>
              <a:buAutoNum type="arabicPeriod"/>
              <a:defRPr/>
            </a:pPr>
            <a:r>
              <a:rPr lang="pl-PL" sz="4000" spc="-85" dirty="0">
                <a:cs typeface="Calibri" panose="020F0502020204030204" pitchFamily="34" charset="0"/>
              </a:rPr>
              <a:t>Obywatele mają </a:t>
            </a:r>
            <a:r>
              <a:rPr lang="pl-PL" sz="4000" spc="-85" dirty="0">
                <a:solidFill>
                  <a:srgbClr val="0070C0"/>
                </a:solidFill>
                <a:cs typeface="Calibri" panose="020F0502020204030204" pitchFamily="34" charset="0"/>
              </a:rPr>
              <a:t>prawa w związku z automatycznym podejmowaniem decyzji i profilowaniem</a:t>
            </a:r>
            <a:endParaRPr lang="en-GB" sz="4000" spc="-85" dirty="0">
              <a:solidFill>
                <a:srgbClr val="0070C0"/>
              </a:solidFill>
              <a:cs typeface="Calibri" panose="020F0502020204030204" pitchFamily="34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44800" y="266700"/>
            <a:ext cx="1838324" cy="1066799"/>
          </a:xfrm>
          <a:prstGeom prst="rect">
            <a:avLst/>
          </a:prstGeom>
        </p:spPr>
      </p:pic>
      <p:sp>
        <p:nvSpPr>
          <p:cNvPr id="7" name="CuadroTexto 34">
            <a:extLst>
              <a:ext uri="{FF2B5EF4-FFF2-40B4-BE49-F238E27FC236}">
                <a16:creationId xmlns:a16="http://schemas.microsoft.com/office/drawing/2014/main" xmlns="" xmlns:lc="http://schemas.openxmlformats.org/drawingml/2006/lockedCanvas" id="{44E54EA5-B936-477F-B276-BB60E2C6703D}"/>
              </a:ext>
            </a:extLst>
          </p:cNvPr>
          <p:cNvSpPr txBox="1"/>
          <p:nvPr/>
        </p:nvSpPr>
        <p:spPr>
          <a:xfrm>
            <a:off x="964920" y="9493475"/>
            <a:ext cx="768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>
                <a:latin typeface="YADLjI9qxTA 0"/>
              </a:rPr>
              <a:t>Przy wsparciu programu Erasmus+ Unii Europejskiej. Niniejszy dokument i jego treść odzwierciedla wyłącznie poglądy autorów, a Komisja nie ponosi odpowiedzialności za jakiekolwiek wykorzystanie informacji w nim zawartych</a:t>
            </a:r>
            <a:r>
              <a:rPr lang="en-US" sz="1200" dirty="0">
                <a:latin typeface="YADLjI9qxTA 0"/>
              </a:rPr>
              <a:t>. </a:t>
            </a:r>
            <a:endParaRPr lang="en-US" sz="1200" dirty="0">
              <a:latin typeface="YADLjI9qxTA 0"/>
            </a:endParaRPr>
          </a:p>
        </p:txBody>
      </p:sp>
      <p:pic>
        <p:nvPicPr>
          <p:cNvPr id="8" name="Imagen 3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96883D8-3971-4A12-BAF9-1968501B41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49" y="9563100"/>
            <a:ext cx="866849" cy="576706"/>
          </a:xfrm>
          <a:prstGeom prst="rect">
            <a:avLst/>
          </a:prstGeom>
        </p:spPr>
      </p:pic>
      <p:pic>
        <p:nvPicPr>
          <p:cNvPr id="9" name="Immagin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129" y="9644341"/>
            <a:ext cx="1453337" cy="495465"/>
          </a:xfrm>
          <a:prstGeom prst="rect">
            <a:avLst/>
          </a:prstGeom>
          <a:noFill/>
        </p:spPr>
      </p:pic>
      <p:sp>
        <p:nvSpPr>
          <p:cNvPr id="10" name="CasellaDiTesto 22"/>
          <p:cNvSpPr txBox="1"/>
          <p:nvPr/>
        </p:nvSpPr>
        <p:spPr>
          <a:xfrm>
            <a:off x="10137029" y="9493475"/>
            <a:ext cx="817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Legal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description – Creative Commons licensing: The materials published on the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SOS project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69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71280" y="810490"/>
            <a:ext cx="16589349" cy="66601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defRPr/>
            </a:pPr>
            <a:r>
              <a:rPr sz="7200" b="1" spc="-400" dirty="0">
                <a:solidFill>
                  <a:srgbClr val="343433"/>
                </a:solidFill>
                <a:latin typeface="Tahoma"/>
                <a:cs typeface="Tahoma"/>
              </a:rPr>
              <a:t>2</a:t>
            </a:r>
            <a:r>
              <a:rPr sz="7200" b="1" spc="-500" dirty="0">
                <a:solidFill>
                  <a:srgbClr val="343433"/>
                </a:solidFill>
                <a:latin typeface="Tahoma"/>
                <a:cs typeface="Tahoma"/>
              </a:rPr>
              <a:t>.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7200" b="1" spc="-85" dirty="0" err="1">
                <a:solidFill>
                  <a:srgbClr val="343433"/>
                </a:solidFill>
                <a:latin typeface="Tahoma"/>
                <a:cs typeface="Tahoma"/>
              </a:rPr>
              <a:t>Implikacje</a:t>
            </a:r>
            <a:r>
              <a:rPr lang="es-ES" sz="7200" b="1" spc="-85" dirty="0">
                <a:solidFill>
                  <a:srgbClr val="343433"/>
                </a:solidFill>
                <a:latin typeface="Tahoma"/>
                <a:cs typeface="Tahoma"/>
              </a:rPr>
              <a:t> </a:t>
            </a:r>
            <a:r>
              <a:rPr lang="es-ES" sz="7200" b="1" spc="-85" dirty="0" err="1">
                <a:solidFill>
                  <a:srgbClr val="343433"/>
                </a:solidFill>
                <a:latin typeface="Tahoma"/>
                <a:cs typeface="Tahoma"/>
              </a:rPr>
              <a:t>dla</a:t>
            </a:r>
            <a:r>
              <a:rPr lang="es-ES" sz="7200" b="1" spc="-85" dirty="0">
                <a:solidFill>
                  <a:srgbClr val="343433"/>
                </a:solidFill>
                <a:latin typeface="Tahoma"/>
                <a:cs typeface="Tahoma"/>
              </a:rPr>
              <a:t> </a:t>
            </a:r>
            <a:r>
              <a:rPr lang="es-ES" sz="7200" b="1" spc="-85" dirty="0" err="1">
                <a:solidFill>
                  <a:srgbClr val="343433"/>
                </a:solidFill>
                <a:latin typeface="Tahoma"/>
                <a:cs typeface="Tahoma"/>
              </a:rPr>
              <a:t>obywateli</a:t>
            </a:r>
            <a:r>
              <a:rPr lang="es-ES" sz="7200" b="1" spc="-85" dirty="0">
                <a:solidFill>
                  <a:srgbClr val="343433"/>
                </a:solidFill>
                <a:latin typeface="Tahoma"/>
                <a:cs typeface="Tahoma"/>
              </a:rPr>
              <a:t> </a:t>
            </a:r>
            <a:endParaRPr lang="en-GB" altLang="es-ES" sz="7200" b="1" spc="-85" dirty="0">
              <a:solidFill>
                <a:srgbClr val="343433"/>
              </a:solidFill>
              <a:latin typeface="Tahoma"/>
              <a:cs typeface="Tahoma"/>
            </a:endParaRPr>
          </a:p>
          <a:p>
            <a:pPr>
              <a:defRPr/>
            </a:pPr>
            <a:endParaRPr lang="en-GB" altLang="es-E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pl-PL" sz="4000" b="1" i="1" spc="-85" dirty="0">
                <a:latin typeface="Calibri" panose="020F0502020204030204" pitchFamily="34" charset="0"/>
                <a:cs typeface="Calibri" panose="020F0502020204030204" pitchFamily="34" charset="0"/>
              </a:rPr>
              <a:t>Kiedy organizacje mogą przetwarzać Twoje dane </a:t>
            </a:r>
            <a:endParaRPr lang="it-IT" sz="4000" b="1" i="1" spc="-8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pl-PL" sz="4000" spc="-85" dirty="0">
                <a:latin typeface="Calibri" panose="020F0502020204030204" pitchFamily="34" charset="0"/>
                <a:cs typeface="Calibri" panose="020F0502020204030204" pitchFamily="34" charset="0"/>
              </a:rPr>
              <a:t>Istnieje kilka konkretnych scenariuszy, w których organizacje – przy pełnej zgodności z RODO – mogą przetwarzać Twoje dane (przetwarzanie w rozumieniu art. 4</a:t>
            </a:r>
            <a:r>
              <a:rPr lang="en-GB" sz="4000" spc="-85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algn="just">
              <a:defRPr/>
            </a:pPr>
            <a:endParaRPr lang="en-GB" sz="4000" spc="-8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pl-PL" sz="4000" spc="-85" dirty="0">
                <a:latin typeface="Calibri" panose="020F0502020204030204" pitchFamily="34" charset="0"/>
                <a:cs typeface="Calibri" panose="020F0502020204030204" pitchFamily="34" charset="0"/>
              </a:rPr>
              <a:t>Nr art. 6 Regulaminu wymienia wszystkie przypadki, w których organizacje mogą faktycznie „zaglądać” do Twoich danych osobowych</a:t>
            </a:r>
            <a:r>
              <a:rPr lang="en-GB" sz="4000" spc="-85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>
              <a:defRPr/>
            </a:pPr>
            <a:endParaRPr lang="en-GB" sz="4000" spc="-8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pl-PL" sz="4000" spc="-85" dirty="0">
                <a:latin typeface="Calibri" panose="020F0502020204030204" pitchFamily="34" charset="0"/>
                <a:cs typeface="Calibri" panose="020F0502020204030204" pitchFamily="34" charset="0"/>
              </a:rPr>
              <a:t>Warunki te mieszczą się w sześciu domenach</a:t>
            </a:r>
            <a:r>
              <a:rPr lang="en-GB" sz="4000" spc="-85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44800" y="266700"/>
            <a:ext cx="1838324" cy="1066799"/>
          </a:xfrm>
          <a:prstGeom prst="rect">
            <a:avLst/>
          </a:prstGeom>
        </p:spPr>
      </p:pic>
      <p:sp>
        <p:nvSpPr>
          <p:cNvPr id="7" name="CuadroTexto 34">
            <a:extLst>
              <a:ext uri="{FF2B5EF4-FFF2-40B4-BE49-F238E27FC236}">
                <a16:creationId xmlns:a16="http://schemas.microsoft.com/office/drawing/2014/main" xmlns="" xmlns:lc="http://schemas.openxmlformats.org/drawingml/2006/lockedCanvas" id="{44E54EA5-B936-477F-B276-BB60E2C6703D}"/>
              </a:ext>
            </a:extLst>
          </p:cNvPr>
          <p:cNvSpPr txBox="1"/>
          <p:nvPr/>
        </p:nvSpPr>
        <p:spPr>
          <a:xfrm>
            <a:off x="964920" y="9493475"/>
            <a:ext cx="768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>
                <a:latin typeface="YADLjI9qxTA 0"/>
              </a:rPr>
              <a:t>Przy wsparciu programu Erasmus+ Unii Europejskiej. Niniejszy dokument i jego treść odzwierciedla wyłącznie poglądy autorów, a Komisja nie ponosi odpowiedzialności za jakiekolwiek wykorzystanie informacji w nim zawartych</a:t>
            </a:r>
            <a:r>
              <a:rPr lang="en-US" sz="1200" dirty="0">
                <a:latin typeface="YADLjI9qxTA 0"/>
              </a:rPr>
              <a:t>. </a:t>
            </a:r>
            <a:endParaRPr lang="en-US" sz="1200" dirty="0">
              <a:latin typeface="YADLjI9qxTA 0"/>
            </a:endParaRPr>
          </a:p>
        </p:txBody>
      </p:sp>
      <p:pic>
        <p:nvPicPr>
          <p:cNvPr id="8" name="Imagen 3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96883D8-3971-4A12-BAF9-1968501B41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49" y="9563100"/>
            <a:ext cx="866849" cy="576706"/>
          </a:xfrm>
          <a:prstGeom prst="rect">
            <a:avLst/>
          </a:prstGeom>
        </p:spPr>
      </p:pic>
      <p:pic>
        <p:nvPicPr>
          <p:cNvPr id="9" name="Immagin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129" y="9644341"/>
            <a:ext cx="1453337" cy="495465"/>
          </a:xfrm>
          <a:prstGeom prst="rect">
            <a:avLst/>
          </a:prstGeom>
          <a:noFill/>
        </p:spPr>
      </p:pic>
      <p:sp>
        <p:nvSpPr>
          <p:cNvPr id="10" name="CasellaDiTesto 22"/>
          <p:cNvSpPr txBox="1"/>
          <p:nvPr/>
        </p:nvSpPr>
        <p:spPr>
          <a:xfrm>
            <a:off x="10137029" y="9493475"/>
            <a:ext cx="817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Legal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description – Creative Commons licensing: The materials published on the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SOS project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84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93775" y="1046510"/>
            <a:ext cx="16589349" cy="796820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defRPr/>
            </a:pPr>
            <a:r>
              <a:rPr sz="7200" b="1" spc="-400" dirty="0">
                <a:solidFill>
                  <a:srgbClr val="343433"/>
                </a:solidFill>
                <a:latin typeface="Tahoma"/>
                <a:cs typeface="Tahoma"/>
              </a:rPr>
              <a:t>2</a:t>
            </a:r>
            <a:r>
              <a:rPr sz="7200" b="1" spc="-500" dirty="0">
                <a:solidFill>
                  <a:srgbClr val="343433"/>
                </a:solidFill>
                <a:latin typeface="Tahoma"/>
                <a:cs typeface="Tahoma"/>
              </a:rPr>
              <a:t>.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7200" b="1" spc="-85" dirty="0" err="1">
                <a:solidFill>
                  <a:srgbClr val="343433"/>
                </a:solidFill>
                <a:latin typeface="Tahoma"/>
                <a:cs typeface="Tahoma"/>
              </a:rPr>
              <a:t>Implikacje</a:t>
            </a:r>
            <a:r>
              <a:rPr lang="es-ES" sz="7200" b="1" spc="-85" dirty="0">
                <a:solidFill>
                  <a:srgbClr val="343433"/>
                </a:solidFill>
                <a:latin typeface="Tahoma"/>
                <a:cs typeface="Tahoma"/>
              </a:rPr>
              <a:t> </a:t>
            </a:r>
            <a:r>
              <a:rPr lang="es-ES" sz="7200" b="1" spc="-85" dirty="0" err="1">
                <a:solidFill>
                  <a:srgbClr val="343433"/>
                </a:solidFill>
                <a:latin typeface="Tahoma"/>
                <a:cs typeface="Tahoma"/>
              </a:rPr>
              <a:t>dla</a:t>
            </a:r>
            <a:r>
              <a:rPr lang="es-ES" sz="7200" b="1" spc="-85" dirty="0">
                <a:solidFill>
                  <a:srgbClr val="343433"/>
                </a:solidFill>
                <a:latin typeface="Tahoma"/>
                <a:cs typeface="Tahoma"/>
              </a:rPr>
              <a:t> </a:t>
            </a:r>
            <a:r>
              <a:rPr lang="es-ES" sz="7200" b="1" spc="-85" dirty="0" err="1">
                <a:solidFill>
                  <a:srgbClr val="343433"/>
                </a:solidFill>
                <a:latin typeface="Tahoma"/>
                <a:cs typeface="Tahoma"/>
              </a:rPr>
              <a:t>obywateli</a:t>
            </a:r>
            <a:r>
              <a:rPr lang="es-ES" sz="7200" b="1" spc="-85" dirty="0">
                <a:solidFill>
                  <a:srgbClr val="343433"/>
                </a:solidFill>
                <a:latin typeface="Tahoma"/>
                <a:cs typeface="Tahoma"/>
              </a:rPr>
              <a:t> </a:t>
            </a:r>
            <a:endParaRPr lang="en-GB" altLang="es-ES" sz="7200" b="1" spc="-85" dirty="0">
              <a:solidFill>
                <a:srgbClr val="343433"/>
              </a:solidFill>
              <a:latin typeface="Tahoma"/>
              <a:cs typeface="Tahoma"/>
            </a:endParaRPr>
          </a:p>
          <a:p>
            <a:pPr>
              <a:defRPr/>
            </a:pPr>
            <a:endParaRPr lang="en-GB" altLang="es-E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indent="-742950" algn="just">
              <a:buFont typeface="+mj-lt"/>
              <a:buAutoNum type="arabicPeriod"/>
              <a:defRPr/>
            </a:pPr>
            <a:r>
              <a:rPr lang="pl-PL" sz="4000" spc="-85" dirty="0">
                <a:latin typeface="Calibri" panose="020F0502020204030204" pitchFamily="34" charset="0"/>
                <a:cs typeface="Calibri" panose="020F0502020204030204" pitchFamily="34" charset="0"/>
              </a:rPr>
              <a:t>Istnieje wyraźna zgoda (</a:t>
            </a:r>
            <a:r>
              <a:rPr lang="pl-PL" sz="4000" i="1" spc="-85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jednoznaczna</a:t>
            </a:r>
            <a:r>
              <a:rPr lang="pl-PL" sz="4000" spc="-85" dirty="0">
                <a:latin typeface="Calibri" panose="020F0502020204030204" pitchFamily="34" charset="0"/>
                <a:cs typeface="Calibri" panose="020F0502020204030204" pitchFamily="34" charset="0"/>
              </a:rPr>
              <a:t>) podmiotu, do którego należą te dane</a:t>
            </a:r>
            <a:endParaRPr lang="en-GB" sz="500" spc="-8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indent="-742950" algn="just">
              <a:buFont typeface="+mj-lt"/>
              <a:buAutoNum type="arabicPeriod"/>
              <a:defRPr/>
            </a:pPr>
            <a:r>
              <a:rPr lang="pl-PL" sz="4000" spc="-85" dirty="0">
                <a:latin typeface="Calibri" panose="020F0502020204030204" pitchFamily="34" charset="0"/>
                <a:cs typeface="Calibri" panose="020F0502020204030204" pitchFamily="34" charset="0"/>
              </a:rPr>
              <a:t>Podmiot zawiera umowę – a organizacja ma prawo do weryfikacji danych osobowych</a:t>
            </a:r>
            <a:endParaRPr lang="en-GB" sz="500" spc="-8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indent="-742950" algn="just">
              <a:buFont typeface="+mj-lt"/>
              <a:buAutoNum type="arabicPeriod"/>
              <a:defRPr/>
            </a:pPr>
            <a:r>
              <a:rPr lang="pl-PL" sz="4000" spc="-85" dirty="0">
                <a:latin typeface="Calibri" panose="020F0502020204030204" pitchFamily="34" charset="0"/>
                <a:cs typeface="Calibri" panose="020F0502020204030204" pitchFamily="34" charset="0"/>
              </a:rPr>
              <a:t>Organizacja przetwarza dane w celu wypełnienia dalszych obowiązków prawnych</a:t>
            </a:r>
            <a:endParaRPr lang="en-GB" sz="500" spc="-8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indent="-742950" algn="just">
              <a:buFont typeface="+mj-lt"/>
              <a:buAutoNum type="arabicPeriod"/>
              <a:defRPr/>
            </a:pPr>
            <a:r>
              <a:rPr lang="pl-PL" sz="4000" spc="-85" dirty="0">
                <a:latin typeface="Calibri" panose="020F0502020204030204" pitchFamily="34" charset="0"/>
                <a:cs typeface="Calibri" panose="020F0502020204030204" pitchFamily="34" charset="0"/>
              </a:rPr>
              <a:t>W przypadku, gdy przetwarzanie danych ma zasadnicze znaczenie dla ochrony </a:t>
            </a:r>
            <a:r>
              <a:rPr lang="pl-PL" sz="4000" i="1" spc="-85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żywotnych interesów </a:t>
            </a:r>
            <a:r>
              <a:rPr lang="pl-PL" sz="4000" spc="-85" dirty="0">
                <a:latin typeface="Calibri" panose="020F0502020204030204" pitchFamily="34" charset="0"/>
                <a:cs typeface="Calibri" panose="020F0502020204030204" pitchFamily="34" charset="0"/>
              </a:rPr>
              <a:t>osoby, której dane dotyczą, lub innej osoby fizycznej</a:t>
            </a:r>
            <a:endParaRPr lang="en-GB" sz="500" i="1" spc="-8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indent="-742950" algn="just">
              <a:buFont typeface="+mj-lt"/>
              <a:buAutoNum type="arabicPeriod"/>
              <a:defRPr/>
            </a:pPr>
            <a:r>
              <a:rPr lang="pl-PL" sz="4000" spc="-85" dirty="0">
                <a:latin typeface="Calibri" panose="020F0502020204030204" pitchFamily="34" charset="0"/>
                <a:cs typeface="Calibri" panose="020F0502020204030204" pitchFamily="34" charset="0"/>
              </a:rPr>
              <a:t>W przypadku, gdy przetwarzanie danych jest niezbędne do wykonania zadania realizowanego w </a:t>
            </a:r>
            <a:r>
              <a:rPr lang="pl-PL" sz="4000" i="1" spc="-85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interesie publicznym </a:t>
            </a:r>
            <a:r>
              <a:rPr lang="pl-PL" sz="4000" spc="-85" dirty="0">
                <a:latin typeface="Calibri" panose="020F0502020204030204" pitchFamily="34" charset="0"/>
                <a:cs typeface="Calibri" panose="020F0502020204030204" pitchFamily="34" charset="0"/>
              </a:rPr>
              <a:t>lub w ramach sprawowania władzy publicznej powierzonej administratorowi</a:t>
            </a:r>
            <a:endParaRPr lang="en-GB" sz="500" i="1" spc="-8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indent="-742950" algn="just">
              <a:buFont typeface="+mj-lt"/>
              <a:buAutoNum type="arabicPeriod"/>
              <a:defRPr/>
            </a:pPr>
            <a:r>
              <a:rPr lang="pl-PL" sz="4000" spc="-85" dirty="0">
                <a:latin typeface="Calibri" panose="020F0502020204030204" pitchFamily="34" charset="0"/>
                <a:cs typeface="Calibri" panose="020F0502020204030204" pitchFamily="34" charset="0"/>
              </a:rPr>
              <a:t>Każdy inny przypadek, w którym organizacja ma </a:t>
            </a:r>
            <a:r>
              <a:rPr lang="pl-PL" sz="4000" i="1" spc="-85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uzasadniony interes</a:t>
            </a:r>
            <a:endParaRPr lang="en-GB" sz="4000" i="1" spc="-85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44800" y="266700"/>
            <a:ext cx="1838324" cy="1066799"/>
          </a:xfrm>
          <a:prstGeom prst="rect">
            <a:avLst/>
          </a:prstGeom>
        </p:spPr>
      </p:pic>
      <p:sp>
        <p:nvSpPr>
          <p:cNvPr id="7" name="CuadroTexto 34">
            <a:extLst>
              <a:ext uri="{FF2B5EF4-FFF2-40B4-BE49-F238E27FC236}">
                <a16:creationId xmlns:a16="http://schemas.microsoft.com/office/drawing/2014/main" xmlns="" xmlns:lc="http://schemas.openxmlformats.org/drawingml/2006/lockedCanvas" id="{44E54EA5-B936-477F-B276-BB60E2C6703D}"/>
              </a:ext>
            </a:extLst>
          </p:cNvPr>
          <p:cNvSpPr txBox="1"/>
          <p:nvPr/>
        </p:nvSpPr>
        <p:spPr>
          <a:xfrm>
            <a:off x="964920" y="9493475"/>
            <a:ext cx="768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>
                <a:latin typeface="YADLjI9qxTA 0"/>
              </a:rPr>
              <a:t>Przy wsparciu programu Erasmus+ Unii Europejskiej. Niniejszy dokument i jego treść odzwierciedla wyłącznie poglądy autorów, a Komisja nie ponosi odpowiedzialności za jakiekolwiek wykorzystanie informacji w nim zawartych</a:t>
            </a:r>
            <a:r>
              <a:rPr lang="en-US" sz="1200" dirty="0">
                <a:latin typeface="YADLjI9qxTA 0"/>
              </a:rPr>
              <a:t>. </a:t>
            </a:r>
            <a:endParaRPr lang="en-US" sz="1200" dirty="0">
              <a:latin typeface="YADLjI9qxTA 0"/>
            </a:endParaRPr>
          </a:p>
        </p:txBody>
      </p:sp>
      <p:pic>
        <p:nvPicPr>
          <p:cNvPr id="8" name="Imagen 3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96883D8-3971-4A12-BAF9-1968501B41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49" y="9563100"/>
            <a:ext cx="866849" cy="576706"/>
          </a:xfrm>
          <a:prstGeom prst="rect">
            <a:avLst/>
          </a:prstGeom>
        </p:spPr>
      </p:pic>
      <p:pic>
        <p:nvPicPr>
          <p:cNvPr id="9" name="Immagin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129" y="9644341"/>
            <a:ext cx="1453337" cy="495465"/>
          </a:xfrm>
          <a:prstGeom prst="rect">
            <a:avLst/>
          </a:prstGeom>
          <a:noFill/>
        </p:spPr>
      </p:pic>
      <p:sp>
        <p:nvSpPr>
          <p:cNvPr id="10" name="CasellaDiTesto 22"/>
          <p:cNvSpPr txBox="1"/>
          <p:nvPr/>
        </p:nvSpPr>
        <p:spPr>
          <a:xfrm>
            <a:off x="10137029" y="9493475"/>
            <a:ext cx="817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Legal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description – Creative Commons licensing: The materials published on the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SOS project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10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93775" y="1046510"/>
            <a:ext cx="16589349" cy="66601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defRPr/>
            </a:pPr>
            <a:r>
              <a:rPr sz="7200" b="1" spc="-400" dirty="0">
                <a:solidFill>
                  <a:srgbClr val="343433"/>
                </a:solidFill>
                <a:latin typeface="Tahoma"/>
                <a:cs typeface="Tahoma"/>
              </a:rPr>
              <a:t>2</a:t>
            </a:r>
            <a:r>
              <a:rPr sz="7200" b="1" spc="-500" dirty="0">
                <a:solidFill>
                  <a:srgbClr val="343433"/>
                </a:solidFill>
                <a:latin typeface="Tahoma"/>
                <a:cs typeface="Tahoma"/>
              </a:rPr>
              <a:t>.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7200" b="1" spc="-85" dirty="0" err="1">
                <a:solidFill>
                  <a:srgbClr val="343433"/>
                </a:solidFill>
                <a:latin typeface="Tahoma"/>
                <a:cs typeface="Tahoma"/>
              </a:rPr>
              <a:t>Implikacje</a:t>
            </a:r>
            <a:r>
              <a:rPr lang="es-ES" sz="7200" b="1" spc="-85" dirty="0">
                <a:solidFill>
                  <a:srgbClr val="343433"/>
                </a:solidFill>
                <a:latin typeface="Tahoma"/>
                <a:cs typeface="Tahoma"/>
              </a:rPr>
              <a:t> </a:t>
            </a:r>
            <a:r>
              <a:rPr lang="es-ES" sz="7200" b="1" spc="-85" dirty="0" err="1">
                <a:solidFill>
                  <a:srgbClr val="343433"/>
                </a:solidFill>
                <a:latin typeface="Tahoma"/>
                <a:cs typeface="Tahoma"/>
              </a:rPr>
              <a:t>dla</a:t>
            </a:r>
            <a:r>
              <a:rPr lang="es-ES" sz="7200" b="1" spc="-85" dirty="0">
                <a:solidFill>
                  <a:srgbClr val="343433"/>
                </a:solidFill>
                <a:latin typeface="Tahoma"/>
                <a:cs typeface="Tahoma"/>
              </a:rPr>
              <a:t> </a:t>
            </a:r>
            <a:r>
              <a:rPr lang="es-ES" sz="7200" b="1" spc="-85" dirty="0" err="1">
                <a:solidFill>
                  <a:srgbClr val="343433"/>
                </a:solidFill>
                <a:latin typeface="Tahoma"/>
                <a:cs typeface="Tahoma"/>
              </a:rPr>
              <a:t>obywateli</a:t>
            </a:r>
            <a:r>
              <a:rPr lang="es-ES" sz="7200" b="1" spc="-85" dirty="0">
                <a:solidFill>
                  <a:srgbClr val="343433"/>
                </a:solidFill>
                <a:latin typeface="Tahoma"/>
                <a:cs typeface="Tahoma"/>
              </a:rPr>
              <a:t> </a:t>
            </a:r>
            <a:endParaRPr lang="en-GB" altLang="es-ES" sz="7200" b="1" spc="-85" dirty="0">
              <a:solidFill>
                <a:srgbClr val="343433"/>
              </a:solidFill>
              <a:latin typeface="Tahoma"/>
              <a:cs typeface="Tahoma"/>
            </a:endParaRPr>
          </a:p>
          <a:p>
            <a:pPr>
              <a:defRPr/>
            </a:pPr>
            <a:endParaRPr lang="en-GB" altLang="es-E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en-GB" sz="4000" b="1" i="1" spc="-85" dirty="0" err="1">
                <a:latin typeface="Calibri" panose="020F0502020204030204" pitchFamily="34" charset="0"/>
                <a:cs typeface="Calibri" panose="020F0502020204030204" pitchFamily="34" charset="0"/>
              </a:rPr>
              <a:t>Uzasadniony</a:t>
            </a:r>
            <a:r>
              <a:rPr lang="en-GB" sz="4000" b="1" i="1" spc="-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b="1" i="1" spc="-85" dirty="0" err="1">
                <a:latin typeface="Calibri" panose="020F0502020204030204" pitchFamily="34" charset="0"/>
                <a:cs typeface="Calibri" panose="020F0502020204030204" pitchFamily="34" charset="0"/>
              </a:rPr>
              <a:t>interes</a:t>
            </a:r>
            <a:endParaRPr lang="en-GB" sz="4000" b="1" i="1" spc="-8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pl-PL" sz="4000" spc="-85" dirty="0">
                <a:latin typeface="Calibri" panose="020F0502020204030204" pitchFamily="34" charset="0"/>
                <a:cs typeface="Calibri" panose="020F0502020204030204" pitchFamily="34" charset="0"/>
              </a:rPr>
              <a:t>Scenariusz nr. 6 jest bardziej podatny na dowolną interpretację niż wszystkie pozostałe. To, czy dany interes jest uzasadniony, czy nie, zależy od jego wyraźnego konfliktu (lub nie) z </a:t>
            </a:r>
            <a:r>
              <a:rPr lang="pl-PL" sz="4000" i="1" spc="-85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podstawowymi prawami i wolnościami osób</a:t>
            </a:r>
            <a:r>
              <a:rPr lang="pl-PL" sz="4000" spc="-85" dirty="0">
                <a:latin typeface="Calibri" panose="020F0502020204030204" pitchFamily="34" charset="0"/>
                <a:cs typeface="Calibri" panose="020F0502020204030204" pitchFamily="34" charset="0"/>
              </a:rPr>
              <a:t>, których dane dotyczą</a:t>
            </a:r>
            <a:r>
              <a:rPr lang="en-GB" sz="4000" spc="-85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defRPr/>
            </a:pPr>
            <a:endParaRPr lang="en-GB" sz="4000" spc="-8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pl-PL" sz="4000" spc="-85" dirty="0">
                <a:latin typeface="Calibri" panose="020F0502020204030204" pitchFamily="34" charset="0"/>
                <a:cs typeface="Calibri" panose="020F0502020204030204" pitchFamily="34" charset="0"/>
              </a:rPr>
              <a:t>Etykieta uzasadnionego interesu może przybierać także inne kształty i formy w „wrażliwych” sprawach: osoby z przeszłością karną, dzieci i inne wrażliwe kategorie </a:t>
            </a:r>
            <a:r>
              <a:rPr lang="en-GB" sz="4000" spc="-85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44800" y="266700"/>
            <a:ext cx="1838324" cy="1066799"/>
          </a:xfrm>
          <a:prstGeom prst="rect">
            <a:avLst/>
          </a:prstGeom>
        </p:spPr>
      </p:pic>
      <p:sp>
        <p:nvSpPr>
          <p:cNvPr id="7" name="CuadroTexto 34">
            <a:extLst>
              <a:ext uri="{FF2B5EF4-FFF2-40B4-BE49-F238E27FC236}">
                <a16:creationId xmlns:a16="http://schemas.microsoft.com/office/drawing/2014/main" xmlns="" xmlns:lc="http://schemas.openxmlformats.org/drawingml/2006/lockedCanvas" id="{44E54EA5-B936-477F-B276-BB60E2C6703D}"/>
              </a:ext>
            </a:extLst>
          </p:cNvPr>
          <p:cNvSpPr txBox="1"/>
          <p:nvPr/>
        </p:nvSpPr>
        <p:spPr>
          <a:xfrm>
            <a:off x="964920" y="9493475"/>
            <a:ext cx="768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>
                <a:latin typeface="YADLjI9qxTA 0"/>
              </a:rPr>
              <a:t>Przy wsparciu programu Erasmus+ Unii Europejskiej. Niniejszy dokument i jego treść odzwierciedla wyłącznie poglądy autorów, a Komisja nie ponosi odpowiedzialności za jakiekolwiek wykorzystanie informacji w nim zawartych</a:t>
            </a:r>
            <a:r>
              <a:rPr lang="en-US" sz="1200" dirty="0">
                <a:latin typeface="YADLjI9qxTA 0"/>
              </a:rPr>
              <a:t>. </a:t>
            </a:r>
            <a:endParaRPr lang="en-US" sz="1200" dirty="0">
              <a:latin typeface="YADLjI9qxTA 0"/>
            </a:endParaRPr>
          </a:p>
        </p:txBody>
      </p:sp>
      <p:pic>
        <p:nvPicPr>
          <p:cNvPr id="8" name="Imagen 3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96883D8-3971-4A12-BAF9-1968501B41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49" y="9563100"/>
            <a:ext cx="866849" cy="576706"/>
          </a:xfrm>
          <a:prstGeom prst="rect">
            <a:avLst/>
          </a:prstGeom>
        </p:spPr>
      </p:pic>
      <p:pic>
        <p:nvPicPr>
          <p:cNvPr id="9" name="Immagin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129" y="9644341"/>
            <a:ext cx="1453337" cy="495465"/>
          </a:xfrm>
          <a:prstGeom prst="rect">
            <a:avLst/>
          </a:prstGeom>
          <a:noFill/>
        </p:spPr>
      </p:pic>
      <p:sp>
        <p:nvSpPr>
          <p:cNvPr id="10" name="CasellaDiTesto 22"/>
          <p:cNvSpPr txBox="1"/>
          <p:nvPr/>
        </p:nvSpPr>
        <p:spPr>
          <a:xfrm>
            <a:off x="10137029" y="9493475"/>
            <a:ext cx="817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Legal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description – Creative Commons licensing: The materials published on the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SOS project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08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6000" y="2734122"/>
            <a:ext cx="12090400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just"/>
            <a:r>
              <a:rPr lang="pl-PL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 koniec tego modułu będziesz mógł</a:t>
            </a:r>
            <a:r>
              <a:rPr lang="en-GB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en-GB" sz="28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16000" y="972671"/>
            <a:ext cx="10871200" cy="11201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200" b="1" spc="-1850" dirty="0">
                <a:solidFill>
                  <a:srgbClr val="343433"/>
                </a:solidFill>
                <a:latin typeface="Tahoma"/>
                <a:cs typeface="Tahoma"/>
              </a:rPr>
              <a:t>1</a:t>
            </a:r>
            <a:r>
              <a:rPr sz="7200" b="1" spc="-500" dirty="0">
                <a:solidFill>
                  <a:srgbClr val="343433"/>
                </a:solidFill>
                <a:latin typeface="Tahoma"/>
                <a:cs typeface="Tahoma"/>
              </a:rPr>
              <a:t>.</a:t>
            </a:r>
            <a:r>
              <a:rPr lang="es-ES" sz="7200" b="1" spc="-85" dirty="0">
                <a:solidFill>
                  <a:srgbClr val="343433"/>
                </a:solidFill>
                <a:latin typeface="Tahoma"/>
                <a:ea typeface="Calibri" panose="020F0502020204030204" pitchFamily="34" charset="0"/>
                <a:cs typeface="Tahoma"/>
              </a:rPr>
              <a:t> Cele</a:t>
            </a:r>
            <a:r>
              <a:rPr lang="es-ES" sz="7200" b="1" spc="-85" dirty="0">
                <a:solidFill>
                  <a:srgbClr val="343433"/>
                </a:solidFill>
                <a:latin typeface="Tahoma"/>
                <a:cs typeface="Tahoma"/>
              </a:rPr>
              <a:t> </a:t>
            </a:r>
            <a:endParaRPr sz="7200" dirty="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23261" y="1046746"/>
            <a:ext cx="1838324" cy="1066799"/>
          </a:xfrm>
          <a:prstGeom prst="rect">
            <a:avLst/>
          </a:prstGeom>
        </p:spPr>
      </p:pic>
      <p:grpSp>
        <p:nvGrpSpPr>
          <p:cNvPr id="7" name="Group 2">
            <a:extLst>
              <a:ext uri="{FF2B5EF4-FFF2-40B4-BE49-F238E27FC236}">
                <a16:creationId xmlns:a16="http://schemas.microsoft.com/office/drawing/2014/main" xmlns="" id="{182FD971-7582-46F6-BF10-F255B9505257}"/>
              </a:ext>
            </a:extLst>
          </p:cNvPr>
          <p:cNvGrpSpPr/>
          <p:nvPr/>
        </p:nvGrpSpPr>
        <p:grpSpPr>
          <a:xfrm>
            <a:off x="1246882" y="4047412"/>
            <a:ext cx="6186103" cy="790507"/>
            <a:chOff x="4834470" y="1482096"/>
            <a:chExt cx="6186103" cy="790507"/>
          </a:xfrm>
        </p:grpSpPr>
        <p:sp>
          <p:nvSpPr>
            <p:cNvPr id="11" name="TextBox 8">
              <a:extLst>
                <a:ext uri="{FF2B5EF4-FFF2-40B4-BE49-F238E27FC236}">
                  <a16:creationId xmlns:a16="http://schemas.microsoft.com/office/drawing/2014/main" xmlns="" id="{EF559382-5BC6-4147-90C8-4D908DE12B94}"/>
                </a:ext>
              </a:extLst>
            </p:cNvPr>
            <p:cNvSpPr txBox="1"/>
            <p:nvPr/>
          </p:nvSpPr>
          <p:spPr>
            <a:xfrm>
              <a:off x="5895648" y="1482096"/>
              <a:ext cx="5124925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pl-PL" altLang="ko-KR" sz="2200" b="1" dirty="0">
                  <a:cs typeface="Arial" pitchFamily="34" charset="0"/>
                </a:rPr>
                <a:t>Zapoznać się z RODO</a:t>
              </a:r>
            </a:p>
            <a:p>
              <a:r>
                <a:rPr lang="pl-PL" altLang="ko-KR" sz="2200" dirty="0">
                  <a:cs typeface="Arial" pitchFamily="34" charset="0"/>
                </a:rPr>
                <a:t>Tło, skala i zakres…</a:t>
              </a:r>
            </a:p>
          </p:txBody>
        </p:sp>
        <p:sp>
          <p:nvSpPr>
            <p:cNvPr id="9" name="Oval 5">
              <a:extLst>
                <a:ext uri="{FF2B5EF4-FFF2-40B4-BE49-F238E27FC236}">
                  <a16:creationId xmlns:a16="http://schemas.microsoft.com/office/drawing/2014/main" xmlns="" id="{E450FE67-0C42-4C85-8C94-2C99E1B43EC7}"/>
                </a:ext>
              </a:extLst>
            </p:cNvPr>
            <p:cNvSpPr/>
            <p:nvPr/>
          </p:nvSpPr>
          <p:spPr>
            <a:xfrm>
              <a:off x="4834470" y="1491808"/>
              <a:ext cx="780795" cy="78079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2">
            <a:extLst>
              <a:ext uri="{FF2B5EF4-FFF2-40B4-BE49-F238E27FC236}">
                <a16:creationId xmlns:a16="http://schemas.microsoft.com/office/drawing/2014/main" xmlns="" id="{48AF574C-433C-4343-A90F-9DFE416DFD22}"/>
              </a:ext>
            </a:extLst>
          </p:cNvPr>
          <p:cNvGrpSpPr/>
          <p:nvPr/>
        </p:nvGrpSpPr>
        <p:grpSpPr>
          <a:xfrm>
            <a:off x="1183379" y="5360093"/>
            <a:ext cx="6741421" cy="790507"/>
            <a:chOff x="4834470" y="1482096"/>
            <a:chExt cx="6741421" cy="790507"/>
          </a:xfrm>
        </p:grpSpPr>
        <p:sp>
          <p:nvSpPr>
            <p:cNvPr id="16" name="TextBox 8">
              <a:extLst>
                <a:ext uri="{FF2B5EF4-FFF2-40B4-BE49-F238E27FC236}">
                  <a16:creationId xmlns:a16="http://schemas.microsoft.com/office/drawing/2014/main" xmlns="" id="{EA0A3824-3737-4177-B92F-8AF4B162DD5A}"/>
                </a:ext>
              </a:extLst>
            </p:cNvPr>
            <p:cNvSpPr txBox="1"/>
            <p:nvPr/>
          </p:nvSpPr>
          <p:spPr>
            <a:xfrm>
              <a:off x="5895648" y="1482096"/>
              <a:ext cx="5680243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pl-PL" altLang="ko-KR" sz="2200" b="1" dirty="0">
                  <a:cs typeface="Arial" pitchFamily="34" charset="0"/>
                </a:rPr>
                <a:t>Zyskać świadomość swoich (cyfrowych) praw</a:t>
              </a:r>
            </a:p>
            <a:p>
              <a:r>
                <a:rPr lang="pl-PL" altLang="ko-KR" sz="2200" dirty="0">
                  <a:cs typeface="Arial" pitchFamily="34" charset="0"/>
                </a:rPr>
                <a:t>Prawo do bycia zapomnianym</a:t>
              </a:r>
            </a:p>
          </p:txBody>
        </p:sp>
        <p:sp>
          <p:nvSpPr>
            <p:cNvPr id="14" name="Oval 5">
              <a:extLst>
                <a:ext uri="{FF2B5EF4-FFF2-40B4-BE49-F238E27FC236}">
                  <a16:creationId xmlns:a16="http://schemas.microsoft.com/office/drawing/2014/main" xmlns="" id="{14EA3F99-097F-4F1D-902D-A7D94DDA5B29}"/>
                </a:ext>
              </a:extLst>
            </p:cNvPr>
            <p:cNvSpPr/>
            <p:nvPr/>
          </p:nvSpPr>
          <p:spPr>
            <a:xfrm>
              <a:off x="4834470" y="1491808"/>
              <a:ext cx="780795" cy="78079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oup 2">
            <a:extLst>
              <a:ext uri="{FF2B5EF4-FFF2-40B4-BE49-F238E27FC236}">
                <a16:creationId xmlns:a16="http://schemas.microsoft.com/office/drawing/2014/main" xmlns="" id="{085D909D-84AE-44EC-99CD-AE69100A999D}"/>
              </a:ext>
            </a:extLst>
          </p:cNvPr>
          <p:cNvGrpSpPr/>
          <p:nvPr/>
        </p:nvGrpSpPr>
        <p:grpSpPr>
          <a:xfrm>
            <a:off x="1283827" y="6758922"/>
            <a:ext cx="7250573" cy="790507"/>
            <a:chOff x="4834470" y="1482096"/>
            <a:chExt cx="7250573" cy="790507"/>
          </a:xfrm>
        </p:grpSpPr>
        <p:sp>
          <p:nvSpPr>
            <p:cNvPr id="21" name="TextBox 8">
              <a:extLst>
                <a:ext uri="{FF2B5EF4-FFF2-40B4-BE49-F238E27FC236}">
                  <a16:creationId xmlns:a16="http://schemas.microsoft.com/office/drawing/2014/main" xmlns="" id="{CCA36400-1013-4A26-957A-B62364F73658}"/>
                </a:ext>
              </a:extLst>
            </p:cNvPr>
            <p:cNvSpPr txBox="1"/>
            <p:nvPr/>
          </p:nvSpPr>
          <p:spPr>
            <a:xfrm>
              <a:off x="5895648" y="1482096"/>
              <a:ext cx="6189395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pl-PL" altLang="ko-KR" sz="2200" b="1" dirty="0">
                  <a:cs typeface="Arial" pitchFamily="34" charset="0"/>
                </a:rPr>
                <a:t>Zrozumieć, jakie pliki cookie są, jaki jest ich zakres</a:t>
              </a:r>
            </a:p>
            <a:p>
              <a:r>
                <a:rPr lang="pl-PL" altLang="ko-KR" sz="2200" dirty="0">
                  <a:cs typeface="Arial" pitchFamily="34" charset="0"/>
                </a:rPr>
                <a:t>Kiedy są szkodliwe, a kiedy nie</a:t>
              </a:r>
              <a:r>
                <a:rPr lang="it-IT" altLang="ko-KR" sz="2200" dirty="0">
                  <a:cs typeface="Arial" pitchFamily="34" charset="0"/>
                </a:rPr>
                <a:t>…</a:t>
              </a:r>
              <a:endParaRPr lang="pl-PL" altLang="ko-KR" sz="2200" dirty="0">
                <a:cs typeface="Arial" pitchFamily="34" charset="0"/>
              </a:endParaRPr>
            </a:p>
          </p:txBody>
        </p:sp>
        <p:sp>
          <p:nvSpPr>
            <p:cNvPr id="19" name="Oval 5">
              <a:extLst>
                <a:ext uri="{FF2B5EF4-FFF2-40B4-BE49-F238E27FC236}">
                  <a16:creationId xmlns:a16="http://schemas.microsoft.com/office/drawing/2014/main" xmlns="" id="{C7BA9E55-01DD-4A75-814E-4B4A70E8ADF3}"/>
                </a:ext>
              </a:extLst>
            </p:cNvPr>
            <p:cNvSpPr/>
            <p:nvPr/>
          </p:nvSpPr>
          <p:spPr>
            <a:xfrm>
              <a:off x="4834470" y="1491808"/>
              <a:ext cx="780795" cy="78079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26" name="Imagen 25">
            <a:extLst>
              <a:ext uri="{FF2B5EF4-FFF2-40B4-BE49-F238E27FC236}">
                <a16:creationId xmlns:a16="http://schemas.microsoft.com/office/drawing/2014/main" xmlns="" id="{8E472351-E12E-4F02-BEC0-AFF3BE12A0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0" y="4281474"/>
            <a:ext cx="6832876" cy="3904678"/>
          </a:xfrm>
          <a:prstGeom prst="rect">
            <a:avLst/>
          </a:prstGeom>
        </p:spPr>
      </p:pic>
      <p:sp>
        <p:nvSpPr>
          <p:cNvPr id="18" name="CuadroTexto 34">
            <a:extLst>
              <a:ext uri="{FF2B5EF4-FFF2-40B4-BE49-F238E27FC236}">
                <a16:creationId xmlns:a16="http://schemas.microsoft.com/office/drawing/2014/main" xmlns="" xmlns:lc="http://schemas.openxmlformats.org/drawingml/2006/lockedCanvas" id="{44E54EA5-B936-477F-B276-BB60E2C6703D}"/>
              </a:ext>
            </a:extLst>
          </p:cNvPr>
          <p:cNvSpPr txBox="1"/>
          <p:nvPr/>
        </p:nvSpPr>
        <p:spPr>
          <a:xfrm>
            <a:off x="956060" y="9613202"/>
            <a:ext cx="768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>
                <a:latin typeface="YADLjI9qxTA 0"/>
              </a:rPr>
              <a:t>Przy wsparciu programu Erasmus+ Unii Europejskiej. Niniejszy dokument i jego treść odzwierciedla wyłącznie poglądy autorów, a Komisja nie ponosi odpowiedzialności za jakiekolwiek wykorzystanie informacji w nim zawartych</a:t>
            </a:r>
            <a:r>
              <a:rPr lang="en-US" sz="1200" dirty="0">
                <a:latin typeface="YADLjI9qxTA 0"/>
              </a:rPr>
              <a:t>. </a:t>
            </a:r>
            <a:endParaRPr lang="en-US" sz="1200" dirty="0">
              <a:latin typeface="YADLjI9qxTA 0"/>
            </a:endParaRPr>
          </a:p>
        </p:txBody>
      </p:sp>
      <p:pic>
        <p:nvPicPr>
          <p:cNvPr id="20" name="Imagen 3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96883D8-3971-4A12-BAF9-1968501B41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9" y="9682827"/>
            <a:ext cx="866849" cy="576706"/>
          </a:xfrm>
          <a:prstGeom prst="rect">
            <a:avLst/>
          </a:prstGeom>
        </p:spPr>
      </p:pic>
      <p:pic>
        <p:nvPicPr>
          <p:cNvPr id="22" name="Immagine 2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269" y="9764068"/>
            <a:ext cx="1453337" cy="495465"/>
          </a:xfrm>
          <a:prstGeom prst="rect">
            <a:avLst/>
          </a:prstGeom>
          <a:noFill/>
        </p:spPr>
      </p:pic>
      <p:sp>
        <p:nvSpPr>
          <p:cNvPr id="23" name="CasellaDiTesto 22"/>
          <p:cNvSpPr txBox="1"/>
          <p:nvPr/>
        </p:nvSpPr>
        <p:spPr>
          <a:xfrm>
            <a:off x="10128169" y="9613202"/>
            <a:ext cx="817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Legal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description – Creative Commons licensing: The materials published on the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SOS project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25387" y="647700"/>
            <a:ext cx="17437228" cy="91223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defRPr/>
            </a:pPr>
            <a:r>
              <a:rPr sz="7200" b="1" spc="-400" dirty="0">
                <a:solidFill>
                  <a:srgbClr val="343433"/>
                </a:solidFill>
                <a:latin typeface="Tahoma"/>
                <a:cs typeface="Tahoma"/>
              </a:rPr>
              <a:t>2</a:t>
            </a:r>
            <a:r>
              <a:rPr sz="7200" b="1" spc="-500" dirty="0">
                <a:solidFill>
                  <a:srgbClr val="343433"/>
                </a:solidFill>
                <a:latin typeface="Tahoma"/>
                <a:cs typeface="Tahoma"/>
              </a:rPr>
              <a:t>.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7200" b="1" spc="-85" dirty="0" err="1">
                <a:solidFill>
                  <a:srgbClr val="343433"/>
                </a:solidFill>
                <a:latin typeface="Tahoma"/>
                <a:cs typeface="Tahoma"/>
              </a:rPr>
              <a:t>Implikacje</a:t>
            </a:r>
            <a:r>
              <a:rPr lang="es-ES" sz="7200" b="1" spc="-85" dirty="0">
                <a:solidFill>
                  <a:srgbClr val="343433"/>
                </a:solidFill>
                <a:latin typeface="Tahoma"/>
                <a:cs typeface="Tahoma"/>
              </a:rPr>
              <a:t> </a:t>
            </a:r>
            <a:r>
              <a:rPr lang="es-ES" sz="7200" b="1" spc="-85" dirty="0" err="1">
                <a:solidFill>
                  <a:srgbClr val="343433"/>
                </a:solidFill>
                <a:latin typeface="Tahoma"/>
                <a:cs typeface="Tahoma"/>
              </a:rPr>
              <a:t>dla</a:t>
            </a:r>
            <a:r>
              <a:rPr lang="es-ES" sz="7200" b="1" spc="-85" dirty="0">
                <a:solidFill>
                  <a:srgbClr val="343433"/>
                </a:solidFill>
                <a:latin typeface="Tahoma"/>
                <a:cs typeface="Tahoma"/>
              </a:rPr>
              <a:t> </a:t>
            </a:r>
            <a:r>
              <a:rPr lang="es-ES" sz="7200" b="1" spc="-85" dirty="0" err="1">
                <a:solidFill>
                  <a:srgbClr val="343433"/>
                </a:solidFill>
                <a:latin typeface="Tahoma"/>
                <a:cs typeface="Tahoma"/>
              </a:rPr>
              <a:t>obywateli</a:t>
            </a:r>
            <a:r>
              <a:rPr lang="es-ES" sz="7200" b="1" spc="-85" dirty="0">
                <a:solidFill>
                  <a:srgbClr val="343433"/>
                </a:solidFill>
                <a:latin typeface="Tahoma"/>
                <a:cs typeface="Tahoma"/>
              </a:rPr>
              <a:t> </a:t>
            </a:r>
            <a:endParaRPr lang="en-GB" altLang="es-ES" sz="7200" b="1" spc="-85" dirty="0">
              <a:solidFill>
                <a:srgbClr val="343433"/>
              </a:solidFill>
              <a:latin typeface="Tahoma"/>
              <a:cs typeface="Tahoma"/>
            </a:endParaRPr>
          </a:p>
          <a:p>
            <a:pPr>
              <a:defRPr/>
            </a:pPr>
            <a:endParaRPr lang="en-GB" altLang="es-E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en-GB" sz="4000" b="1" i="1" spc="-85" dirty="0" err="1">
                <a:latin typeface="Calibri" panose="020F0502020204030204" pitchFamily="34" charset="0"/>
                <a:cs typeface="Calibri" panose="020F0502020204030204" pitchFamily="34" charset="0"/>
              </a:rPr>
              <a:t>Pliki</a:t>
            </a:r>
            <a:r>
              <a:rPr lang="en-GB" sz="4000" b="1" i="1" spc="-85" dirty="0">
                <a:latin typeface="Calibri" panose="020F0502020204030204" pitchFamily="34" charset="0"/>
                <a:cs typeface="Calibri" panose="020F0502020204030204" pitchFamily="34" charset="0"/>
              </a:rPr>
              <a:t> cookie </a:t>
            </a:r>
            <a:r>
              <a:rPr lang="en-GB" sz="4000" b="1" i="1" spc="-85" dirty="0" err="1">
                <a:latin typeface="Calibri" panose="020F0502020204030204" pitchFamily="34" charset="0"/>
                <a:cs typeface="Calibri" panose="020F0502020204030204" pitchFamily="34" charset="0"/>
              </a:rPr>
              <a:t>witryny</a:t>
            </a:r>
            <a:endParaRPr lang="en-GB" sz="4000" b="1" i="1" spc="-8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pl-PL" sz="4000" spc="-85" dirty="0">
                <a:latin typeface="Calibri" panose="020F0502020204030204" pitchFamily="34" charset="0"/>
                <a:cs typeface="Calibri" panose="020F0502020204030204" pitchFamily="34" charset="0"/>
              </a:rPr>
              <a:t>Najbardziej typowym przykładem, w którym wyrażasz zgodę na przetwarzanie swoich danych (cyfrowych), jest akceptacja plików cookie przed przeglądaniem dowolnej witryny, do której chcesz uzyskać dostęp</a:t>
            </a:r>
            <a:r>
              <a:rPr lang="en-GB" sz="4000" spc="-85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defRPr/>
            </a:pPr>
            <a:endParaRPr lang="en-GB" sz="4000" spc="-8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pl-PL" sz="4000" spc="-85" dirty="0">
                <a:latin typeface="Calibri" panose="020F0502020204030204" pitchFamily="34" charset="0"/>
                <a:cs typeface="Calibri" panose="020F0502020204030204" pitchFamily="34" charset="0"/>
              </a:rPr>
              <a:t>Pliki cookie mają na celu poprawę komfortu przeglądania i umożliwienie właścicielom witryny utrzymanie Cię w stanie zalogowania, przechowywanie Twoich preferencji i dostarczanie odpowiednich treści lokalnie, które są tematycznie zgodne z Twoimi zainteresowaniami</a:t>
            </a:r>
            <a:r>
              <a:rPr lang="en-GB" sz="4000" spc="-85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defRPr/>
            </a:pPr>
            <a:endParaRPr lang="en-GB" sz="4000" spc="-8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pl-PL" sz="4000" spc="-85" dirty="0">
                <a:latin typeface="Calibri" panose="020F0502020204030204" pitchFamily="34" charset="0"/>
                <a:cs typeface="Calibri" panose="020F0502020204030204" pitchFamily="34" charset="0"/>
              </a:rPr>
              <a:t>Ze względu na wyraźny konflikt interesów, po RODO właściciele strony zaczęli coraz bardziej martwić się o Twoją świadomość dotyczącą tego narzędzia</a:t>
            </a:r>
            <a:r>
              <a:rPr lang="en-GB" sz="4000" spc="-85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44800" y="266700"/>
            <a:ext cx="1838324" cy="1066799"/>
          </a:xfrm>
          <a:prstGeom prst="rect">
            <a:avLst/>
          </a:prstGeom>
        </p:spPr>
      </p:pic>
      <p:sp>
        <p:nvSpPr>
          <p:cNvPr id="7" name="CuadroTexto 34">
            <a:extLst>
              <a:ext uri="{FF2B5EF4-FFF2-40B4-BE49-F238E27FC236}">
                <a16:creationId xmlns:a16="http://schemas.microsoft.com/office/drawing/2014/main" xmlns="" xmlns:lc="http://schemas.openxmlformats.org/drawingml/2006/lockedCanvas" id="{44E54EA5-B936-477F-B276-BB60E2C6703D}"/>
              </a:ext>
            </a:extLst>
          </p:cNvPr>
          <p:cNvSpPr txBox="1"/>
          <p:nvPr/>
        </p:nvSpPr>
        <p:spPr>
          <a:xfrm>
            <a:off x="964920" y="9493475"/>
            <a:ext cx="768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>
                <a:latin typeface="YADLjI9qxTA 0"/>
              </a:rPr>
              <a:t>Przy wsparciu programu Erasmus+ Unii Europejskiej. Niniejszy dokument i jego treść odzwierciedla wyłącznie poglądy autorów, a Komisja nie ponosi odpowiedzialności za jakiekolwiek wykorzystanie informacji w nim zawartych</a:t>
            </a:r>
            <a:r>
              <a:rPr lang="en-US" sz="1200" dirty="0">
                <a:latin typeface="YADLjI9qxTA 0"/>
              </a:rPr>
              <a:t>. </a:t>
            </a:r>
            <a:endParaRPr lang="en-US" sz="1200" dirty="0">
              <a:latin typeface="YADLjI9qxTA 0"/>
            </a:endParaRPr>
          </a:p>
        </p:txBody>
      </p:sp>
      <p:pic>
        <p:nvPicPr>
          <p:cNvPr id="8" name="Imagen 3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96883D8-3971-4A12-BAF9-1968501B41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49" y="9563100"/>
            <a:ext cx="866849" cy="576706"/>
          </a:xfrm>
          <a:prstGeom prst="rect">
            <a:avLst/>
          </a:prstGeom>
        </p:spPr>
      </p:pic>
      <p:pic>
        <p:nvPicPr>
          <p:cNvPr id="9" name="Immagin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129" y="9644341"/>
            <a:ext cx="1453337" cy="495465"/>
          </a:xfrm>
          <a:prstGeom prst="rect">
            <a:avLst/>
          </a:prstGeom>
          <a:noFill/>
        </p:spPr>
      </p:pic>
      <p:sp>
        <p:nvSpPr>
          <p:cNvPr id="10" name="CasellaDiTesto 22"/>
          <p:cNvSpPr txBox="1"/>
          <p:nvPr/>
        </p:nvSpPr>
        <p:spPr>
          <a:xfrm>
            <a:off x="10137029" y="9493475"/>
            <a:ext cx="817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Legal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description – Creative Commons licensing: The materials published on the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SOS project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41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93775" y="1046510"/>
            <a:ext cx="16589349" cy="54290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defRPr/>
            </a:pPr>
            <a:r>
              <a:rPr sz="7200" b="1" spc="-400" dirty="0">
                <a:solidFill>
                  <a:srgbClr val="343433"/>
                </a:solidFill>
                <a:latin typeface="Tahoma"/>
                <a:cs typeface="Tahoma"/>
              </a:rPr>
              <a:t>2</a:t>
            </a:r>
            <a:r>
              <a:rPr sz="7200" b="1" spc="-500" dirty="0">
                <a:solidFill>
                  <a:srgbClr val="343433"/>
                </a:solidFill>
                <a:latin typeface="Tahoma"/>
                <a:cs typeface="Tahoma"/>
              </a:rPr>
              <a:t>.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7200" b="1" spc="-85" dirty="0" err="1">
                <a:solidFill>
                  <a:srgbClr val="343433"/>
                </a:solidFill>
                <a:latin typeface="Tahoma"/>
                <a:cs typeface="Tahoma"/>
              </a:rPr>
              <a:t>Implikacje</a:t>
            </a:r>
            <a:r>
              <a:rPr lang="es-ES" sz="7200" b="1" spc="-85" dirty="0">
                <a:solidFill>
                  <a:srgbClr val="343433"/>
                </a:solidFill>
                <a:latin typeface="Tahoma"/>
                <a:cs typeface="Tahoma"/>
              </a:rPr>
              <a:t> </a:t>
            </a:r>
            <a:r>
              <a:rPr lang="es-ES" sz="7200" b="1" spc="-85" dirty="0" err="1">
                <a:solidFill>
                  <a:srgbClr val="343433"/>
                </a:solidFill>
                <a:latin typeface="Tahoma"/>
                <a:cs typeface="Tahoma"/>
              </a:rPr>
              <a:t>dla</a:t>
            </a:r>
            <a:r>
              <a:rPr lang="es-ES" sz="7200" b="1" spc="-85" dirty="0">
                <a:solidFill>
                  <a:srgbClr val="343433"/>
                </a:solidFill>
                <a:latin typeface="Tahoma"/>
                <a:cs typeface="Tahoma"/>
              </a:rPr>
              <a:t> </a:t>
            </a:r>
            <a:r>
              <a:rPr lang="es-ES" sz="7200" b="1" spc="-85" dirty="0" err="1">
                <a:solidFill>
                  <a:srgbClr val="343433"/>
                </a:solidFill>
                <a:latin typeface="Tahoma"/>
                <a:cs typeface="Tahoma"/>
              </a:rPr>
              <a:t>obywateli</a:t>
            </a:r>
            <a:r>
              <a:rPr lang="es-ES" sz="7200" b="1" spc="-85" dirty="0">
                <a:solidFill>
                  <a:srgbClr val="343433"/>
                </a:solidFill>
                <a:latin typeface="Tahoma"/>
                <a:cs typeface="Tahoma"/>
              </a:rPr>
              <a:t> </a:t>
            </a:r>
            <a:endParaRPr lang="en-GB" altLang="es-ES" sz="7200" b="1" spc="-85" dirty="0">
              <a:solidFill>
                <a:srgbClr val="343433"/>
              </a:solidFill>
              <a:latin typeface="Tahoma"/>
              <a:cs typeface="Tahoma"/>
            </a:endParaRPr>
          </a:p>
          <a:p>
            <a:pPr>
              <a:defRPr/>
            </a:pPr>
            <a:endParaRPr lang="en-GB" altLang="es-E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en-GB" sz="4000" b="1" i="1" spc="-85" dirty="0">
                <a:latin typeface="Calibri" panose="020F0502020204030204" pitchFamily="34" charset="0"/>
                <a:cs typeface="Calibri" panose="020F0502020204030204" pitchFamily="34" charset="0"/>
              </a:rPr>
              <a:t>Ile </a:t>
            </a:r>
            <a:r>
              <a:rPr lang="en-GB" sz="4000" b="1" i="1" spc="-85" dirty="0" err="1">
                <a:latin typeface="Calibri" panose="020F0502020204030204" pitchFamily="34" charset="0"/>
                <a:cs typeface="Calibri" panose="020F0502020204030204" pitchFamily="34" charset="0"/>
              </a:rPr>
              <a:t>plików</a:t>
            </a:r>
            <a:r>
              <a:rPr lang="en-GB" sz="4000" b="1" i="1" spc="-85" dirty="0">
                <a:latin typeface="Calibri" panose="020F0502020204030204" pitchFamily="34" charset="0"/>
                <a:cs typeface="Calibri" panose="020F0502020204030204" pitchFamily="34" charset="0"/>
              </a:rPr>
              <a:t> cookie </a:t>
            </a:r>
            <a:r>
              <a:rPr lang="en-GB" sz="4000" b="1" i="1" spc="-85" dirty="0" err="1">
                <a:latin typeface="Calibri" panose="020F0502020204030204" pitchFamily="34" charset="0"/>
                <a:cs typeface="Calibri" panose="020F0502020204030204" pitchFamily="34" charset="0"/>
              </a:rPr>
              <a:t>istnieje</a:t>
            </a:r>
            <a:r>
              <a:rPr lang="en-GB" sz="4000" b="1" i="1" spc="-85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algn="just">
              <a:defRPr/>
            </a:pPr>
            <a:r>
              <a:rPr lang="pl-PL" sz="4000" spc="-85" dirty="0">
                <a:latin typeface="Calibri" panose="020F0502020204030204" pitchFamily="34" charset="0"/>
                <a:cs typeface="Calibri" panose="020F0502020204030204" pitchFamily="34" charset="0"/>
              </a:rPr>
              <a:t>To zależy od: </a:t>
            </a:r>
            <a:endParaRPr lang="it-IT" sz="4000" spc="-8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pl-PL" sz="4000" spc="-8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pl-PL" sz="4000" spc="-85" dirty="0">
                <a:latin typeface="Calibri" panose="020F0502020204030204" pitchFamily="34" charset="0"/>
                <a:cs typeface="Calibri" panose="020F0502020204030204" pitchFamily="34" charset="0"/>
              </a:rPr>
              <a:t>•	CZASU TRWANIA</a:t>
            </a:r>
          </a:p>
          <a:p>
            <a:pPr algn="just">
              <a:defRPr/>
            </a:pPr>
            <a:r>
              <a:rPr lang="pl-PL" sz="4000" spc="-85" dirty="0">
                <a:latin typeface="Calibri" panose="020F0502020204030204" pitchFamily="34" charset="0"/>
                <a:cs typeface="Calibri" panose="020F0502020204030204" pitchFamily="34" charset="0"/>
              </a:rPr>
              <a:t>•	POCHODZENIA</a:t>
            </a:r>
          </a:p>
          <a:p>
            <a:pPr algn="just">
              <a:defRPr/>
            </a:pPr>
            <a:r>
              <a:rPr lang="pl-PL" sz="4000" spc="-85" dirty="0">
                <a:latin typeface="Calibri" panose="020F0502020204030204" pitchFamily="34" charset="0"/>
                <a:cs typeface="Calibri" panose="020F0502020204030204" pitchFamily="34" charset="0"/>
              </a:rPr>
              <a:t>•	CELU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44800" y="266700"/>
            <a:ext cx="1838324" cy="1066799"/>
          </a:xfrm>
          <a:prstGeom prst="rect">
            <a:avLst/>
          </a:prstGeom>
        </p:spPr>
      </p:pic>
      <p:sp>
        <p:nvSpPr>
          <p:cNvPr id="7" name="CuadroTexto 34">
            <a:extLst>
              <a:ext uri="{FF2B5EF4-FFF2-40B4-BE49-F238E27FC236}">
                <a16:creationId xmlns:a16="http://schemas.microsoft.com/office/drawing/2014/main" xmlns="" xmlns:lc="http://schemas.openxmlformats.org/drawingml/2006/lockedCanvas" id="{44E54EA5-B936-477F-B276-BB60E2C6703D}"/>
              </a:ext>
            </a:extLst>
          </p:cNvPr>
          <p:cNvSpPr txBox="1"/>
          <p:nvPr/>
        </p:nvSpPr>
        <p:spPr>
          <a:xfrm>
            <a:off x="964920" y="9493475"/>
            <a:ext cx="768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>
                <a:latin typeface="YADLjI9qxTA 0"/>
              </a:rPr>
              <a:t>Przy wsparciu programu Erasmus+ Unii Europejskiej. Niniejszy dokument i jego treść odzwierciedla wyłącznie poglądy autorów, a Komisja nie ponosi odpowiedzialności za jakiekolwiek wykorzystanie informacji w nim zawartych</a:t>
            </a:r>
            <a:r>
              <a:rPr lang="en-US" sz="1200" dirty="0">
                <a:latin typeface="YADLjI9qxTA 0"/>
              </a:rPr>
              <a:t>. </a:t>
            </a:r>
            <a:endParaRPr lang="en-US" sz="1200" dirty="0">
              <a:latin typeface="YADLjI9qxTA 0"/>
            </a:endParaRPr>
          </a:p>
        </p:txBody>
      </p:sp>
      <p:pic>
        <p:nvPicPr>
          <p:cNvPr id="8" name="Imagen 3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96883D8-3971-4A12-BAF9-1968501B41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49" y="9563100"/>
            <a:ext cx="866849" cy="576706"/>
          </a:xfrm>
          <a:prstGeom prst="rect">
            <a:avLst/>
          </a:prstGeom>
        </p:spPr>
      </p:pic>
      <p:pic>
        <p:nvPicPr>
          <p:cNvPr id="9" name="Immagin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129" y="9644341"/>
            <a:ext cx="1453337" cy="495465"/>
          </a:xfrm>
          <a:prstGeom prst="rect">
            <a:avLst/>
          </a:prstGeom>
          <a:noFill/>
        </p:spPr>
      </p:pic>
      <p:sp>
        <p:nvSpPr>
          <p:cNvPr id="10" name="CasellaDiTesto 22"/>
          <p:cNvSpPr txBox="1"/>
          <p:nvPr/>
        </p:nvSpPr>
        <p:spPr>
          <a:xfrm>
            <a:off x="10137029" y="9493475"/>
            <a:ext cx="817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Legal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description – Creative Commons licensing: The materials published on the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SOS project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01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93775" y="1046510"/>
            <a:ext cx="16589349" cy="60446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defRPr/>
            </a:pPr>
            <a:r>
              <a:rPr sz="7200" b="1" spc="-400" dirty="0">
                <a:solidFill>
                  <a:srgbClr val="343433"/>
                </a:solidFill>
                <a:latin typeface="Tahoma"/>
                <a:cs typeface="Tahoma"/>
              </a:rPr>
              <a:t>2</a:t>
            </a:r>
            <a:r>
              <a:rPr sz="7200" b="1" spc="-500" dirty="0">
                <a:solidFill>
                  <a:srgbClr val="343433"/>
                </a:solidFill>
                <a:latin typeface="Tahoma"/>
                <a:cs typeface="Tahoma"/>
              </a:rPr>
              <a:t>.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7200" b="1" spc="-85" dirty="0" err="1">
                <a:solidFill>
                  <a:srgbClr val="343433"/>
                </a:solidFill>
                <a:latin typeface="Tahoma"/>
                <a:cs typeface="Tahoma"/>
              </a:rPr>
              <a:t>Implikacje</a:t>
            </a:r>
            <a:r>
              <a:rPr lang="es-ES" sz="7200" b="1" spc="-85" dirty="0">
                <a:solidFill>
                  <a:srgbClr val="343433"/>
                </a:solidFill>
                <a:latin typeface="Tahoma"/>
                <a:cs typeface="Tahoma"/>
              </a:rPr>
              <a:t> </a:t>
            </a:r>
            <a:r>
              <a:rPr lang="es-ES" sz="7200" b="1" spc="-85" dirty="0" err="1">
                <a:solidFill>
                  <a:srgbClr val="343433"/>
                </a:solidFill>
                <a:latin typeface="Tahoma"/>
                <a:cs typeface="Tahoma"/>
              </a:rPr>
              <a:t>dla</a:t>
            </a:r>
            <a:r>
              <a:rPr lang="es-ES" sz="7200" b="1" spc="-85" dirty="0">
                <a:solidFill>
                  <a:srgbClr val="343433"/>
                </a:solidFill>
                <a:latin typeface="Tahoma"/>
                <a:cs typeface="Tahoma"/>
              </a:rPr>
              <a:t> </a:t>
            </a:r>
            <a:r>
              <a:rPr lang="es-ES" sz="7200" b="1" spc="-85" dirty="0" err="1">
                <a:solidFill>
                  <a:srgbClr val="343433"/>
                </a:solidFill>
                <a:latin typeface="Tahoma"/>
                <a:cs typeface="Tahoma"/>
              </a:rPr>
              <a:t>obywateli</a:t>
            </a:r>
            <a:r>
              <a:rPr lang="es-ES" sz="7200" b="1" spc="-85" dirty="0">
                <a:solidFill>
                  <a:srgbClr val="343433"/>
                </a:solidFill>
                <a:latin typeface="Tahoma"/>
                <a:cs typeface="Tahoma"/>
              </a:rPr>
              <a:t> </a:t>
            </a:r>
            <a:endParaRPr lang="en-GB" altLang="es-ES" sz="7200" b="1" spc="-85" dirty="0">
              <a:solidFill>
                <a:srgbClr val="343433"/>
              </a:solidFill>
              <a:latin typeface="Tahoma"/>
              <a:cs typeface="Tahoma"/>
            </a:endParaRPr>
          </a:p>
          <a:p>
            <a:pPr>
              <a:defRPr/>
            </a:pPr>
            <a:endParaRPr lang="en-GB" altLang="es-E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en-GB" sz="4000" spc="-85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CZAS TRWANIA</a:t>
            </a:r>
          </a:p>
          <a:p>
            <a:pPr marL="571500" indent="-571500" algn="just">
              <a:buFont typeface="Arial" panose="020B0604020202020204" pitchFamily="34" charset="0"/>
              <a:buChar char="•"/>
              <a:defRPr/>
            </a:pPr>
            <a:r>
              <a:rPr lang="pl-PL" sz="4000" spc="-85" dirty="0">
                <a:latin typeface="Calibri" panose="020F0502020204030204" pitchFamily="34" charset="0"/>
                <a:cs typeface="Calibri" panose="020F0502020204030204" pitchFamily="34" charset="0"/>
              </a:rPr>
              <a:t>Sesyjne pliki cookie – wygasają zaraz po zakończeniu sesji przeglądania</a:t>
            </a:r>
            <a:endParaRPr lang="it-IT" sz="4000" spc="-8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sz="4000" spc="-8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  <a:defRPr/>
            </a:pPr>
            <a:r>
              <a:rPr lang="pl-PL" sz="4000" spc="-85" dirty="0">
                <a:latin typeface="Calibri" panose="020F0502020204030204" pitchFamily="34" charset="0"/>
                <a:cs typeface="Calibri" panose="020F0502020204030204" pitchFamily="34" charset="0"/>
              </a:rPr>
              <a:t>Trwałe pliki cookie – pozostają na dysku twardym, o ile nie usuniesz ich „ręcznie”. Trwałe pliki cookie mają datę ważności wbudowaną w kod programowania. Technicznie nie powinny trwać dłużej niż 12 miesięcy, ale w praktyce mogą przetrwać znacznie dłużej</a:t>
            </a:r>
            <a:endParaRPr lang="en-GB" sz="4000" spc="-85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44800" y="266700"/>
            <a:ext cx="1838324" cy="1066799"/>
          </a:xfrm>
          <a:prstGeom prst="rect">
            <a:avLst/>
          </a:prstGeom>
        </p:spPr>
      </p:pic>
      <p:sp>
        <p:nvSpPr>
          <p:cNvPr id="7" name="CuadroTexto 34">
            <a:extLst>
              <a:ext uri="{FF2B5EF4-FFF2-40B4-BE49-F238E27FC236}">
                <a16:creationId xmlns:a16="http://schemas.microsoft.com/office/drawing/2014/main" xmlns="" xmlns:lc="http://schemas.openxmlformats.org/drawingml/2006/lockedCanvas" id="{44E54EA5-B936-477F-B276-BB60E2C6703D}"/>
              </a:ext>
            </a:extLst>
          </p:cNvPr>
          <p:cNvSpPr txBox="1"/>
          <p:nvPr/>
        </p:nvSpPr>
        <p:spPr>
          <a:xfrm>
            <a:off x="964920" y="9493475"/>
            <a:ext cx="768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>
                <a:latin typeface="YADLjI9qxTA 0"/>
              </a:rPr>
              <a:t>Przy wsparciu programu Erasmus+ Unii Europejskiej. Niniejszy dokument i jego treść odzwierciedla wyłącznie poglądy autorów, a Komisja nie ponosi odpowiedzialności za jakiekolwiek wykorzystanie informacji w nim zawartych</a:t>
            </a:r>
            <a:r>
              <a:rPr lang="en-US" sz="1200" dirty="0">
                <a:latin typeface="YADLjI9qxTA 0"/>
              </a:rPr>
              <a:t>. </a:t>
            </a:r>
            <a:endParaRPr lang="en-US" sz="1200" dirty="0">
              <a:latin typeface="YADLjI9qxTA 0"/>
            </a:endParaRPr>
          </a:p>
        </p:txBody>
      </p:sp>
      <p:pic>
        <p:nvPicPr>
          <p:cNvPr id="8" name="Imagen 3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96883D8-3971-4A12-BAF9-1968501B41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49" y="9563100"/>
            <a:ext cx="866849" cy="576706"/>
          </a:xfrm>
          <a:prstGeom prst="rect">
            <a:avLst/>
          </a:prstGeom>
        </p:spPr>
      </p:pic>
      <p:pic>
        <p:nvPicPr>
          <p:cNvPr id="9" name="Immagin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129" y="9644341"/>
            <a:ext cx="1453337" cy="495465"/>
          </a:xfrm>
          <a:prstGeom prst="rect">
            <a:avLst/>
          </a:prstGeom>
          <a:noFill/>
        </p:spPr>
      </p:pic>
      <p:sp>
        <p:nvSpPr>
          <p:cNvPr id="10" name="CasellaDiTesto 22"/>
          <p:cNvSpPr txBox="1"/>
          <p:nvPr/>
        </p:nvSpPr>
        <p:spPr>
          <a:xfrm>
            <a:off x="10137029" y="9493475"/>
            <a:ext cx="817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Legal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description – Creative Commons licensing: The materials published on the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SOS project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82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93775" y="1046510"/>
            <a:ext cx="16589349" cy="60446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defRPr/>
            </a:pPr>
            <a:r>
              <a:rPr sz="7200" b="1" spc="-400" dirty="0">
                <a:solidFill>
                  <a:srgbClr val="343433"/>
                </a:solidFill>
                <a:latin typeface="Tahoma"/>
                <a:cs typeface="Tahoma"/>
              </a:rPr>
              <a:t>2</a:t>
            </a:r>
            <a:r>
              <a:rPr sz="7200" b="1" spc="-500" dirty="0">
                <a:solidFill>
                  <a:srgbClr val="343433"/>
                </a:solidFill>
                <a:latin typeface="Tahoma"/>
                <a:cs typeface="Tahoma"/>
              </a:rPr>
              <a:t>.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7200" b="1" spc="-85" dirty="0" err="1">
                <a:solidFill>
                  <a:srgbClr val="343433"/>
                </a:solidFill>
                <a:latin typeface="Tahoma"/>
                <a:cs typeface="Tahoma"/>
              </a:rPr>
              <a:t>Implikacje</a:t>
            </a:r>
            <a:r>
              <a:rPr lang="es-ES" sz="7200" b="1" spc="-85" dirty="0">
                <a:solidFill>
                  <a:srgbClr val="343433"/>
                </a:solidFill>
                <a:latin typeface="Tahoma"/>
                <a:cs typeface="Tahoma"/>
              </a:rPr>
              <a:t> </a:t>
            </a:r>
            <a:r>
              <a:rPr lang="es-ES" sz="7200" b="1" spc="-85" dirty="0" err="1">
                <a:solidFill>
                  <a:srgbClr val="343433"/>
                </a:solidFill>
                <a:latin typeface="Tahoma"/>
                <a:cs typeface="Tahoma"/>
              </a:rPr>
              <a:t>dla</a:t>
            </a:r>
            <a:r>
              <a:rPr lang="es-ES" sz="7200" b="1" spc="-85" dirty="0">
                <a:solidFill>
                  <a:srgbClr val="343433"/>
                </a:solidFill>
                <a:latin typeface="Tahoma"/>
                <a:cs typeface="Tahoma"/>
              </a:rPr>
              <a:t> </a:t>
            </a:r>
            <a:r>
              <a:rPr lang="es-ES" sz="7200" b="1" spc="-85" dirty="0" err="1">
                <a:solidFill>
                  <a:srgbClr val="343433"/>
                </a:solidFill>
                <a:latin typeface="Tahoma"/>
                <a:cs typeface="Tahoma"/>
              </a:rPr>
              <a:t>obywateli</a:t>
            </a:r>
            <a:r>
              <a:rPr lang="es-ES" sz="7200" b="1" spc="-85" dirty="0">
                <a:solidFill>
                  <a:srgbClr val="343433"/>
                </a:solidFill>
                <a:latin typeface="Tahoma"/>
                <a:cs typeface="Tahoma"/>
              </a:rPr>
              <a:t> </a:t>
            </a:r>
            <a:endParaRPr lang="en-GB" altLang="es-ES" sz="7200" b="1" spc="-85" dirty="0">
              <a:solidFill>
                <a:srgbClr val="343433"/>
              </a:solidFill>
              <a:latin typeface="Tahoma"/>
              <a:cs typeface="Tahoma"/>
            </a:endParaRPr>
          </a:p>
          <a:p>
            <a:pPr>
              <a:defRPr/>
            </a:pPr>
            <a:endParaRPr lang="en-GB" altLang="es-E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en-GB" sz="4000" spc="-85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POCHODZENIE</a:t>
            </a:r>
          </a:p>
          <a:p>
            <a:pPr marL="571500" indent="-571500" algn="just">
              <a:buFont typeface="Arial" panose="020B0604020202020204" pitchFamily="34" charset="0"/>
              <a:buChar char="•"/>
              <a:defRPr/>
            </a:pPr>
            <a:r>
              <a:rPr lang="pl-PL" sz="4000" spc="-85" dirty="0">
                <a:latin typeface="Calibri" panose="020F0502020204030204" pitchFamily="34" charset="0"/>
                <a:cs typeface="Calibri" panose="020F0502020204030204" pitchFamily="34" charset="0"/>
              </a:rPr>
              <a:t>Własne pliki cookie – są umieszczane na twoim urządzeniu IT (laptopie, telefonie itp.) przez tę samą stronę internetową, do której masz dostęp</a:t>
            </a:r>
            <a:endParaRPr lang="it-IT" sz="4000" spc="-8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pl-PL" sz="4000" spc="-8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  <a:defRPr/>
            </a:pPr>
            <a:r>
              <a:rPr lang="pl-PL" sz="4000" spc="-85" dirty="0">
                <a:latin typeface="Calibri" panose="020F0502020204030204" pitchFamily="34" charset="0"/>
                <a:cs typeface="Calibri" panose="020F0502020204030204" pitchFamily="34" charset="0"/>
              </a:rPr>
              <a:t>Pliki cookie stron trzecich – są umieszczane na Twoim urządzeniu informatycznym przez – zazwyczaj – reklamodawcę, który ma formalną umowę z właścicielem (właścicielami) witryny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44800" y="266700"/>
            <a:ext cx="1838324" cy="1066799"/>
          </a:xfrm>
          <a:prstGeom prst="rect">
            <a:avLst/>
          </a:prstGeom>
        </p:spPr>
      </p:pic>
      <p:sp>
        <p:nvSpPr>
          <p:cNvPr id="7" name="CuadroTexto 34">
            <a:extLst>
              <a:ext uri="{FF2B5EF4-FFF2-40B4-BE49-F238E27FC236}">
                <a16:creationId xmlns:a16="http://schemas.microsoft.com/office/drawing/2014/main" xmlns="" xmlns:lc="http://schemas.openxmlformats.org/drawingml/2006/lockedCanvas" id="{44E54EA5-B936-477F-B276-BB60E2C6703D}"/>
              </a:ext>
            </a:extLst>
          </p:cNvPr>
          <p:cNvSpPr txBox="1"/>
          <p:nvPr/>
        </p:nvSpPr>
        <p:spPr>
          <a:xfrm>
            <a:off x="964920" y="9493475"/>
            <a:ext cx="768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>
                <a:latin typeface="YADLjI9qxTA 0"/>
              </a:rPr>
              <a:t>Przy wsparciu programu Erasmus+ Unii Europejskiej. Niniejszy dokument i jego treść odzwierciedla wyłącznie poglądy autorów, a Komisja nie ponosi odpowiedzialności za jakiekolwiek wykorzystanie informacji w nim zawartych</a:t>
            </a:r>
            <a:r>
              <a:rPr lang="en-US" sz="1200" dirty="0">
                <a:latin typeface="YADLjI9qxTA 0"/>
              </a:rPr>
              <a:t>. </a:t>
            </a:r>
            <a:endParaRPr lang="en-US" sz="1200" dirty="0">
              <a:latin typeface="YADLjI9qxTA 0"/>
            </a:endParaRPr>
          </a:p>
        </p:txBody>
      </p:sp>
      <p:pic>
        <p:nvPicPr>
          <p:cNvPr id="8" name="Imagen 3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96883D8-3971-4A12-BAF9-1968501B41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49" y="9563100"/>
            <a:ext cx="866849" cy="576706"/>
          </a:xfrm>
          <a:prstGeom prst="rect">
            <a:avLst/>
          </a:prstGeom>
        </p:spPr>
      </p:pic>
      <p:pic>
        <p:nvPicPr>
          <p:cNvPr id="9" name="Immagin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129" y="9644341"/>
            <a:ext cx="1453337" cy="495465"/>
          </a:xfrm>
          <a:prstGeom prst="rect">
            <a:avLst/>
          </a:prstGeom>
          <a:noFill/>
        </p:spPr>
      </p:pic>
      <p:sp>
        <p:nvSpPr>
          <p:cNvPr id="10" name="CasellaDiTesto 22"/>
          <p:cNvSpPr txBox="1"/>
          <p:nvPr/>
        </p:nvSpPr>
        <p:spPr>
          <a:xfrm>
            <a:off x="10137029" y="9493475"/>
            <a:ext cx="817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Legal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description – Creative Commons licensing: The materials published on the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SOS project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59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93775" y="1046510"/>
            <a:ext cx="16589349" cy="850681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defRPr/>
            </a:pPr>
            <a:r>
              <a:rPr sz="7200" b="1" spc="-400" dirty="0">
                <a:solidFill>
                  <a:srgbClr val="343433"/>
                </a:solidFill>
                <a:latin typeface="Tahoma"/>
                <a:cs typeface="Tahoma"/>
              </a:rPr>
              <a:t>2</a:t>
            </a:r>
            <a:r>
              <a:rPr sz="7200" b="1" spc="-500" dirty="0">
                <a:solidFill>
                  <a:srgbClr val="343433"/>
                </a:solidFill>
                <a:latin typeface="Tahoma"/>
                <a:cs typeface="Tahoma"/>
              </a:rPr>
              <a:t>.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7200" b="1" spc="-85" dirty="0" err="1">
                <a:solidFill>
                  <a:srgbClr val="343433"/>
                </a:solidFill>
                <a:latin typeface="Tahoma"/>
                <a:cs typeface="Tahoma"/>
              </a:rPr>
              <a:t>Implikacje</a:t>
            </a:r>
            <a:r>
              <a:rPr lang="es-ES" sz="7200" b="1" spc="-85" dirty="0">
                <a:solidFill>
                  <a:srgbClr val="343433"/>
                </a:solidFill>
                <a:latin typeface="Tahoma"/>
                <a:cs typeface="Tahoma"/>
              </a:rPr>
              <a:t> </a:t>
            </a:r>
            <a:r>
              <a:rPr lang="es-ES" sz="7200" b="1" spc="-85" dirty="0" err="1">
                <a:solidFill>
                  <a:srgbClr val="343433"/>
                </a:solidFill>
                <a:latin typeface="Tahoma"/>
                <a:cs typeface="Tahoma"/>
              </a:rPr>
              <a:t>dla</a:t>
            </a:r>
            <a:r>
              <a:rPr lang="es-ES" sz="7200" b="1" spc="-85" dirty="0">
                <a:solidFill>
                  <a:srgbClr val="343433"/>
                </a:solidFill>
                <a:latin typeface="Tahoma"/>
                <a:cs typeface="Tahoma"/>
              </a:rPr>
              <a:t> </a:t>
            </a:r>
            <a:r>
              <a:rPr lang="es-ES" sz="7200" b="1" spc="-85" dirty="0" err="1">
                <a:solidFill>
                  <a:srgbClr val="343433"/>
                </a:solidFill>
                <a:latin typeface="Tahoma"/>
                <a:cs typeface="Tahoma"/>
              </a:rPr>
              <a:t>obywateli</a:t>
            </a:r>
            <a:r>
              <a:rPr lang="es-ES" sz="7200" b="1" spc="-85" dirty="0">
                <a:solidFill>
                  <a:srgbClr val="343433"/>
                </a:solidFill>
                <a:latin typeface="Tahoma"/>
                <a:cs typeface="Tahoma"/>
              </a:rPr>
              <a:t> </a:t>
            </a:r>
            <a:endParaRPr lang="en-GB" altLang="es-ES" sz="7200" b="1" spc="-85" dirty="0">
              <a:solidFill>
                <a:srgbClr val="343433"/>
              </a:solidFill>
              <a:latin typeface="Tahoma"/>
              <a:cs typeface="Tahoma"/>
            </a:endParaRPr>
          </a:p>
          <a:p>
            <a:pPr>
              <a:defRPr/>
            </a:pPr>
            <a:endParaRPr lang="en-GB" altLang="es-E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en-GB" sz="4000" spc="-85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</a:t>
            </a:r>
          </a:p>
          <a:p>
            <a:pPr marL="571500" indent="-571500" algn="just">
              <a:buFont typeface="Arial" panose="020B0604020202020204" pitchFamily="34" charset="0"/>
              <a:buChar char="•"/>
              <a:defRPr/>
            </a:pPr>
            <a:r>
              <a:rPr lang="pl-PL" sz="4000" spc="-85" dirty="0">
                <a:latin typeface="Calibri" panose="020F0502020204030204" pitchFamily="34" charset="0"/>
                <a:cs typeface="Calibri" panose="020F0502020204030204" pitchFamily="34" charset="0"/>
              </a:rPr>
              <a:t>Bezwzględnie konieczne – pliki cookie, które są funkcjonalne (niezbędne) do przeglądania (zapisz przedmiot, który chcesz, na liście zakupów)</a:t>
            </a:r>
          </a:p>
          <a:p>
            <a:pPr marL="571500" indent="-571500" algn="just">
              <a:buFont typeface="Arial" panose="020B0604020202020204" pitchFamily="34" charset="0"/>
              <a:buChar char="•"/>
              <a:defRPr/>
            </a:pPr>
            <a:r>
              <a:rPr lang="pl-PL" sz="4000" spc="-85" dirty="0">
                <a:latin typeface="Calibri" panose="020F0502020204030204" pitchFamily="34" charset="0"/>
                <a:cs typeface="Calibri" panose="020F0502020204030204" pitchFamily="34" charset="0"/>
              </a:rPr>
              <a:t>Preferencje – pliki cookie, które pozwalają właścicielom witryny zachować informacje, które poprawią i ułatwią Twoją kolejną wizytę w witrynie (zapisz dane logowania)</a:t>
            </a:r>
          </a:p>
          <a:p>
            <a:pPr marL="571500" indent="-571500" algn="just">
              <a:buFont typeface="Arial" panose="020B0604020202020204" pitchFamily="34" charset="0"/>
              <a:buChar char="•"/>
              <a:defRPr/>
            </a:pPr>
            <a:r>
              <a:rPr lang="pl-PL" sz="4000" spc="-85" dirty="0">
                <a:latin typeface="Calibri" panose="020F0502020204030204" pitchFamily="34" charset="0"/>
                <a:cs typeface="Calibri" panose="020F0502020204030204" pitchFamily="34" charset="0"/>
              </a:rPr>
              <a:t>Statystyki – stosunkowo nieszkodliwe, te pliki cookie pomagają właścicielom witryn lepiej zrozumieć, co użytkownicy lubią i czym się zajmują</a:t>
            </a:r>
          </a:p>
          <a:p>
            <a:pPr marL="571500" indent="-571500" algn="just">
              <a:buFont typeface="Arial" panose="020B0604020202020204" pitchFamily="34" charset="0"/>
              <a:buChar char="•"/>
              <a:defRPr/>
            </a:pPr>
            <a:r>
              <a:rPr lang="pl-PL" sz="4000" spc="-85" dirty="0">
                <a:latin typeface="Calibri" panose="020F0502020204030204" pitchFamily="34" charset="0"/>
                <a:cs typeface="Calibri" panose="020F0502020204030204" pitchFamily="34" charset="0"/>
              </a:rPr>
              <a:t>Marketing – zazwyczaj pochodzenia zewnętrznego, te pliki cookie pomagają reklamodawcom w zbieraniu informacji na przykład o zachowaniach zakupowych klientów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44800" y="266700"/>
            <a:ext cx="1838324" cy="1066799"/>
          </a:xfrm>
          <a:prstGeom prst="rect">
            <a:avLst/>
          </a:prstGeom>
        </p:spPr>
      </p:pic>
      <p:sp>
        <p:nvSpPr>
          <p:cNvPr id="7" name="CuadroTexto 34">
            <a:extLst>
              <a:ext uri="{FF2B5EF4-FFF2-40B4-BE49-F238E27FC236}">
                <a16:creationId xmlns:a16="http://schemas.microsoft.com/office/drawing/2014/main" xmlns="" xmlns:lc="http://schemas.openxmlformats.org/drawingml/2006/lockedCanvas" id="{44E54EA5-B936-477F-B276-BB60E2C6703D}"/>
              </a:ext>
            </a:extLst>
          </p:cNvPr>
          <p:cNvSpPr txBox="1"/>
          <p:nvPr/>
        </p:nvSpPr>
        <p:spPr>
          <a:xfrm>
            <a:off x="964920" y="9493475"/>
            <a:ext cx="768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>
                <a:latin typeface="YADLjI9qxTA 0"/>
              </a:rPr>
              <a:t>Przy wsparciu programu Erasmus+ Unii Europejskiej. Niniejszy dokument i jego treść odzwierciedla wyłącznie poglądy autorów, a Komisja nie ponosi odpowiedzialności za jakiekolwiek wykorzystanie informacji w nim zawartych</a:t>
            </a:r>
            <a:r>
              <a:rPr lang="en-US" sz="1200" dirty="0">
                <a:latin typeface="YADLjI9qxTA 0"/>
              </a:rPr>
              <a:t>. </a:t>
            </a:r>
            <a:endParaRPr lang="en-US" sz="1200" dirty="0">
              <a:latin typeface="YADLjI9qxTA 0"/>
            </a:endParaRPr>
          </a:p>
        </p:txBody>
      </p:sp>
      <p:pic>
        <p:nvPicPr>
          <p:cNvPr id="8" name="Imagen 3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96883D8-3971-4A12-BAF9-1968501B41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49" y="9563100"/>
            <a:ext cx="866849" cy="576706"/>
          </a:xfrm>
          <a:prstGeom prst="rect">
            <a:avLst/>
          </a:prstGeom>
        </p:spPr>
      </p:pic>
      <p:pic>
        <p:nvPicPr>
          <p:cNvPr id="9" name="Immagin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129" y="9644341"/>
            <a:ext cx="1453337" cy="495465"/>
          </a:xfrm>
          <a:prstGeom prst="rect">
            <a:avLst/>
          </a:prstGeom>
          <a:noFill/>
        </p:spPr>
      </p:pic>
      <p:sp>
        <p:nvSpPr>
          <p:cNvPr id="10" name="CasellaDiTesto 22"/>
          <p:cNvSpPr txBox="1"/>
          <p:nvPr/>
        </p:nvSpPr>
        <p:spPr>
          <a:xfrm>
            <a:off x="10137029" y="9493475"/>
            <a:ext cx="817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Legal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description – Creative Commons licensing: The materials published on the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SOS project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61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93775" y="1046510"/>
            <a:ext cx="16589349" cy="91223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defRPr/>
            </a:pPr>
            <a:r>
              <a:rPr sz="7200" b="1" spc="-400" dirty="0">
                <a:solidFill>
                  <a:srgbClr val="343433"/>
                </a:solidFill>
                <a:latin typeface="Tahoma"/>
                <a:cs typeface="Tahoma"/>
              </a:rPr>
              <a:t>2</a:t>
            </a:r>
            <a:r>
              <a:rPr sz="7200" b="1" spc="-500" dirty="0">
                <a:solidFill>
                  <a:srgbClr val="343433"/>
                </a:solidFill>
                <a:latin typeface="Tahoma"/>
                <a:cs typeface="Tahoma"/>
              </a:rPr>
              <a:t>.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7200" b="1" spc="-85" dirty="0" err="1">
                <a:solidFill>
                  <a:srgbClr val="343433"/>
                </a:solidFill>
                <a:latin typeface="Tahoma"/>
                <a:cs typeface="Tahoma"/>
              </a:rPr>
              <a:t>Implikacje</a:t>
            </a:r>
            <a:r>
              <a:rPr lang="es-ES" sz="7200" b="1" spc="-85" dirty="0">
                <a:solidFill>
                  <a:srgbClr val="343433"/>
                </a:solidFill>
                <a:latin typeface="Tahoma"/>
                <a:cs typeface="Tahoma"/>
              </a:rPr>
              <a:t> </a:t>
            </a:r>
            <a:r>
              <a:rPr lang="es-ES" sz="7200" b="1" spc="-85" dirty="0" err="1">
                <a:solidFill>
                  <a:srgbClr val="343433"/>
                </a:solidFill>
                <a:latin typeface="Tahoma"/>
                <a:cs typeface="Tahoma"/>
              </a:rPr>
              <a:t>dla</a:t>
            </a:r>
            <a:r>
              <a:rPr lang="es-ES" sz="7200" b="1" spc="-85" dirty="0">
                <a:solidFill>
                  <a:srgbClr val="343433"/>
                </a:solidFill>
                <a:latin typeface="Tahoma"/>
                <a:cs typeface="Tahoma"/>
              </a:rPr>
              <a:t> </a:t>
            </a:r>
            <a:r>
              <a:rPr lang="es-ES" sz="7200" b="1" spc="-85" dirty="0" err="1">
                <a:solidFill>
                  <a:srgbClr val="343433"/>
                </a:solidFill>
                <a:latin typeface="Tahoma"/>
                <a:cs typeface="Tahoma"/>
              </a:rPr>
              <a:t>obywateli</a:t>
            </a:r>
            <a:r>
              <a:rPr lang="es-ES" sz="7200" b="1" spc="-85" dirty="0">
                <a:solidFill>
                  <a:srgbClr val="343433"/>
                </a:solidFill>
                <a:latin typeface="Tahoma"/>
                <a:cs typeface="Tahoma"/>
              </a:rPr>
              <a:t> </a:t>
            </a:r>
            <a:endParaRPr lang="en-GB" altLang="es-ES" sz="7200" b="1" spc="-85" dirty="0">
              <a:solidFill>
                <a:srgbClr val="343433"/>
              </a:solidFill>
              <a:latin typeface="Tahoma"/>
              <a:cs typeface="Tahoma"/>
            </a:endParaRPr>
          </a:p>
          <a:p>
            <a:pPr>
              <a:defRPr/>
            </a:pPr>
            <a:endParaRPr lang="en-GB" altLang="es-E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pl-PL" sz="4000" b="1" i="1" spc="-85" dirty="0">
                <a:latin typeface="Calibri" panose="020F0502020204030204" pitchFamily="34" charset="0"/>
                <a:cs typeface="Calibri" panose="020F0502020204030204" pitchFamily="34" charset="0"/>
              </a:rPr>
              <a:t>Czy powinieneś zaakceptować pliki cookie</a:t>
            </a:r>
            <a:r>
              <a:rPr lang="en-GB" sz="4000" b="1" i="1" spc="-85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algn="just">
              <a:defRPr/>
            </a:pPr>
            <a:r>
              <a:rPr lang="pl-PL" sz="4000" spc="-85" dirty="0">
                <a:latin typeface="Calibri" panose="020F0502020204030204" pitchFamily="34" charset="0"/>
                <a:cs typeface="Calibri" panose="020F0502020204030204" pitchFamily="34" charset="0"/>
              </a:rPr>
              <a:t>Technicznie rzecz biorąc, nie musisz akceptować plików cookie. RODO ma na celu poinformowanie Cię o ich istnieniu i użytkowaniu przez właściciela (właścicieli) strony internetowej i osoby trzeciej. </a:t>
            </a:r>
          </a:p>
          <a:p>
            <a:pPr algn="just">
              <a:defRPr/>
            </a:pPr>
            <a:endParaRPr lang="pl-PL" sz="4000" spc="-8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pl-PL" sz="4000" spc="-85" dirty="0">
                <a:latin typeface="Calibri" panose="020F0502020204030204" pitchFamily="34" charset="0"/>
                <a:cs typeface="Calibri" panose="020F0502020204030204" pitchFamily="34" charset="0"/>
              </a:rPr>
              <a:t>Pomaga to podejmować bardziej świadome decyzje dotyczące tego, komu przekazujesz swoje dane i po co …</a:t>
            </a:r>
          </a:p>
          <a:p>
            <a:pPr algn="just">
              <a:defRPr/>
            </a:pPr>
            <a:endParaRPr lang="pl-PL" sz="4000" spc="-8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pl-PL" sz="4000" spc="-85" dirty="0">
                <a:latin typeface="Calibri" panose="020F0502020204030204" pitchFamily="34" charset="0"/>
                <a:cs typeface="Calibri" panose="020F0502020204030204" pitchFamily="34" charset="0"/>
              </a:rPr>
              <a:t>… jednak w takim przypadku właściciel (właściciele) witryny może zachować prawo do zablokowania dostępu do swojej witryny lub ograniczenia jej funkcjonalności i ogólnego doświadczenia z przeglądania</a:t>
            </a:r>
            <a:r>
              <a:rPr lang="it-IT" sz="4000" spc="-85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pl-PL" sz="4000" spc="-8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en-GB" sz="4000" spc="-85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44800" y="266700"/>
            <a:ext cx="1838324" cy="1066799"/>
          </a:xfrm>
          <a:prstGeom prst="rect">
            <a:avLst/>
          </a:prstGeom>
        </p:spPr>
      </p:pic>
      <p:sp>
        <p:nvSpPr>
          <p:cNvPr id="7" name="CuadroTexto 34">
            <a:extLst>
              <a:ext uri="{FF2B5EF4-FFF2-40B4-BE49-F238E27FC236}">
                <a16:creationId xmlns:a16="http://schemas.microsoft.com/office/drawing/2014/main" xmlns="" xmlns:lc="http://schemas.openxmlformats.org/drawingml/2006/lockedCanvas" id="{44E54EA5-B936-477F-B276-BB60E2C6703D}"/>
              </a:ext>
            </a:extLst>
          </p:cNvPr>
          <p:cNvSpPr txBox="1"/>
          <p:nvPr/>
        </p:nvSpPr>
        <p:spPr>
          <a:xfrm>
            <a:off x="964920" y="9493475"/>
            <a:ext cx="768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>
                <a:latin typeface="YADLjI9qxTA 0"/>
              </a:rPr>
              <a:t>Przy wsparciu programu Erasmus+ Unii Europejskiej. Niniejszy dokument i jego treść odzwierciedla wyłącznie poglądy autorów, a Komisja nie ponosi odpowiedzialności za jakiekolwiek wykorzystanie informacji w nim zawartych</a:t>
            </a:r>
            <a:r>
              <a:rPr lang="en-US" sz="1200" dirty="0">
                <a:latin typeface="YADLjI9qxTA 0"/>
              </a:rPr>
              <a:t>. </a:t>
            </a:r>
            <a:endParaRPr lang="en-US" sz="1200" dirty="0">
              <a:latin typeface="YADLjI9qxTA 0"/>
            </a:endParaRPr>
          </a:p>
        </p:txBody>
      </p:sp>
      <p:pic>
        <p:nvPicPr>
          <p:cNvPr id="8" name="Imagen 3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96883D8-3971-4A12-BAF9-1968501B41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49" y="9563100"/>
            <a:ext cx="866849" cy="576706"/>
          </a:xfrm>
          <a:prstGeom prst="rect">
            <a:avLst/>
          </a:prstGeom>
        </p:spPr>
      </p:pic>
      <p:pic>
        <p:nvPicPr>
          <p:cNvPr id="9" name="Immagin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129" y="9644341"/>
            <a:ext cx="1453337" cy="495465"/>
          </a:xfrm>
          <a:prstGeom prst="rect">
            <a:avLst/>
          </a:prstGeom>
          <a:noFill/>
        </p:spPr>
      </p:pic>
      <p:sp>
        <p:nvSpPr>
          <p:cNvPr id="10" name="CasellaDiTesto 22"/>
          <p:cNvSpPr txBox="1"/>
          <p:nvPr/>
        </p:nvSpPr>
        <p:spPr>
          <a:xfrm>
            <a:off x="10137029" y="9493475"/>
            <a:ext cx="817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Legal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description – Creative Commons licensing: The materials published on the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SOS project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36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93775" y="1046510"/>
            <a:ext cx="16589349" cy="72757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defRPr/>
            </a:pPr>
            <a:r>
              <a:rPr sz="7200" b="1" spc="-400" dirty="0">
                <a:solidFill>
                  <a:srgbClr val="343433"/>
                </a:solidFill>
                <a:latin typeface="Tahoma"/>
                <a:cs typeface="Tahoma"/>
              </a:rPr>
              <a:t>2</a:t>
            </a:r>
            <a:r>
              <a:rPr sz="7200" b="1" spc="-500" dirty="0">
                <a:solidFill>
                  <a:srgbClr val="343433"/>
                </a:solidFill>
                <a:latin typeface="Tahoma"/>
                <a:cs typeface="Tahoma"/>
              </a:rPr>
              <a:t>.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7200" b="1" spc="-85" dirty="0" err="1">
                <a:solidFill>
                  <a:srgbClr val="343433"/>
                </a:solidFill>
                <a:latin typeface="Tahoma"/>
                <a:cs typeface="Tahoma"/>
              </a:rPr>
              <a:t>Implikacje</a:t>
            </a:r>
            <a:r>
              <a:rPr lang="es-ES" sz="7200" b="1" spc="-85" dirty="0">
                <a:solidFill>
                  <a:srgbClr val="343433"/>
                </a:solidFill>
                <a:latin typeface="Tahoma"/>
                <a:cs typeface="Tahoma"/>
              </a:rPr>
              <a:t> </a:t>
            </a:r>
            <a:r>
              <a:rPr lang="es-ES" sz="7200" b="1" spc="-85" dirty="0" err="1">
                <a:solidFill>
                  <a:srgbClr val="343433"/>
                </a:solidFill>
                <a:latin typeface="Tahoma"/>
                <a:cs typeface="Tahoma"/>
              </a:rPr>
              <a:t>dla</a:t>
            </a:r>
            <a:r>
              <a:rPr lang="es-ES" sz="7200" b="1" spc="-85" dirty="0">
                <a:solidFill>
                  <a:srgbClr val="343433"/>
                </a:solidFill>
                <a:latin typeface="Tahoma"/>
                <a:cs typeface="Tahoma"/>
              </a:rPr>
              <a:t> </a:t>
            </a:r>
            <a:r>
              <a:rPr lang="es-ES" sz="7200" b="1" spc="-85" dirty="0" err="1">
                <a:solidFill>
                  <a:srgbClr val="343433"/>
                </a:solidFill>
                <a:latin typeface="Tahoma"/>
                <a:cs typeface="Tahoma"/>
              </a:rPr>
              <a:t>obywateli</a:t>
            </a:r>
            <a:r>
              <a:rPr lang="es-ES" sz="7200" b="1" spc="-85" dirty="0">
                <a:solidFill>
                  <a:srgbClr val="343433"/>
                </a:solidFill>
                <a:latin typeface="Tahoma"/>
                <a:cs typeface="Tahoma"/>
              </a:rPr>
              <a:t> </a:t>
            </a:r>
            <a:endParaRPr lang="en-GB" altLang="es-ES" sz="7200" b="1" spc="-85" dirty="0">
              <a:solidFill>
                <a:srgbClr val="343433"/>
              </a:solidFill>
              <a:latin typeface="Tahoma"/>
              <a:cs typeface="Tahoma"/>
            </a:endParaRPr>
          </a:p>
          <a:p>
            <a:pPr>
              <a:defRPr/>
            </a:pPr>
            <a:endParaRPr lang="en-GB" altLang="es-E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pl-PL" sz="4000" b="1" i="1" spc="-85" dirty="0">
                <a:latin typeface="Calibri" panose="020F0502020204030204" pitchFamily="34" charset="0"/>
                <a:cs typeface="Calibri" panose="020F0502020204030204" pitchFamily="34" charset="0"/>
              </a:rPr>
              <a:t>Pliki cookie nie stanowią zagrożenia, gdy </a:t>
            </a:r>
            <a:r>
              <a:rPr lang="en-GB" sz="4000" b="1" i="1" spc="-85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algn="just">
              <a:defRPr/>
            </a:pPr>
            <a:endParaRPr lang="en-GB" sz="4000" b="1" i="1" spc="-8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  <a:defRPr/>
            </a:pPr>
            <a:r>
              <a:rPr lang="pl-PL" sz="4000" spc="-85" dirty="0">
                <a:latin typeface="Calibri" panose="020F0502020204030204" pitchFamily="34" charset="0"/>
                <a:cs typeface="Calibri" panose="020F0502020204030204" pitchFamily="34" charset="0"/>
              </a:rPr>
              <a:t>Witryna, którą odwiedzasz, jest wysoce niezawodna (tj. Twoje konto na Facebooku).</a:t>
            </a:r>
          </a:p>
          <a:p>
            <a:pPr marL="571500" indent="-571500" algn="just">
              <a:buFont typeface="Arial" panose="020B0604020202020204" pitchFamily="34" charset="0"/>
              <a:buChar char="•"/>
              <a:defRPr/>
            </a:pPr>
            <a:r>
              <a:rPr lang="pl-PL" sz="4000" spc="-85" dirty="0">
                <a:latin typeface="Calibri" panose="020F0502020204030204" pitchFamily="34" charset="0"/>
                <a:cs typeface="Calibri" panose="020F0502020204030204" pitchFamily="34" charset="0"/>
              </a:rPr>
              <a:t>Pomagają poprawić wrażenia użytkownika (tj. zakupy online, bankowość online itp.).</a:t>
            </a:r>
          </a:p>
          <a:p>
            <a:pPr marL="571500" indent="-571500" algn="just">
              <a:buFont typeface="Arial" panose="020B0604020202020204" pitchFamily="34" charset="0"/>
              <a:buChar char="•"/>
              <a:defRPr/>
            </a:pPr>
            <a:r>
              <a:rPr lang="pl-PL" sz="4000" spc="-85" dirty="0">
                <a:latin typeface="Calibri" panose="020F0502020204030204" pitchFamily="34" charset="0"/>
                <a:cs typeface="Calibri" panose="020F0502020204030204" pitchFamily="34" charset="0"/>
              </a:rPr>
              <a:t>Oszczędzają czas i zasoby – szczególnie przy wielokrotnym logowaniu się do odwiedzanych witryn (np. konta e-mail</a:t>
            </a:r>
            <a:r>
              <a:rPr lang="en-GB" sz="4000" spc="-85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571500" indent="-571500" algn="just">
              <a:buFont typeface="Arial" panose="020B0604020202020204" pitchFamily="34" charset="0"/>
              <a:buChar char="•"/>
              <a:defRPr/>
            </a:pPr>
            <a:endParaRPr lang="en-GB" sz="4000" spc="-85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44800" y="266700"/>
            <a:ext cx="1838324" cy="1066799"/>
          </a:xfrm>
          <a:prstGeom prst="rect">
            <a:avLst/>
          </a:prstGeom>
        </p:spPr>
      </p:pic>
      <p:sp>
        <p:nvSpPr>
          <p:cNvPr id="7" name="CuadroTexto 34">
            <a:extLst>
              <a:ext uri="{FF2B5EF4-FFF2-40B4-BE49-F238E27FC236}">
                <a16:creationId xmlns:a16="http://schemas.microsoft.com/office/drawing/2014/main" xmlns="" xmlns:lc="http://schemas.openxmlformats.org/drawingml/2006/lockedCanvas" id="{44E54EA5-B936-477F-B276-BB60E2C6703D}"/>
              </a:ext>
            </a:extLst>
          </p:cNvPr>
          <p:cNvSpPr txBox="1"/>
          <p:nvPr/>
        </p:nvSpPr>
        <p:spPr>
          <a:xfrm>
            <a:off x="964920" y="9493475"/>
            <a:ext cx="768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>
                <a:latin typeface="YADLjI9qxTA 0"/>
              </a:rPr>
              <a:t>Przy wsparciu programu Erasmus+ Unii Europejskiej. Niniejszy dokument i jego treść odzwierciedla wyłącznie poglądy autorów, a Komisja nie ponosi odpowiedzialności za jakiekolwiek wykorzystanie informacji w nim zawartych</a:t>
            </a:r>
            <a:r>
              <a:rPr lang="en-US" sz="1200" dirty="0">
                <a:latin typeface="YADLjI9qxTA 0"/>
              </a:rPr>
              <a:t>. </a:t>
            </a:r>
            <a:endParaRPr lang="en-US" sz="1200" dirty="0">
              <a:latin typeface="YADLjI9qxTA 0"/>
            </a:endParaRPr>
          </a:p>
        </p:txBody>
      </p:sp>
      <p:pic>
        <p:nvPicPr>
          <p:cNvPr id="8" name="Imagen 3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96883D8-3971-4A12-BAF9-1968501B41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49" y="9563100"/>
            <a:ext cx="866849" cy="576706"/>
          </a:xfrm>
          <a:prstGeom prst="rect">
            <a:avLst/>
          </a:prstGeom>
        </p:spPr>
      </p:pic>
      <p:pic>
        <p:nvPicPr>
          <p:cNvPr id="9" name="Immagin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129" y="9644341"/>
            <a:ext cx="1453337" cy="495465"/>
          </a:xfrm>
          <a:prstGeom prst="rect">
            <a:avLst/>
          </a:prstGeom>
          <a:noFill/>
        </p:spPr>
      </p:pic>
      <p:sp>
        <p:nvSpPr>
          <p:cNvPr id="10" name="CasellaDiTesto 22"/>
          <p:cNvSpPr txBox="1"/>
          <p:nvPr/>
        </p:nvSpPr>
        <p:spPr>
          <a:xfrm>
            <a:off x="10137029" y="9493475"/>
            <a:ext cx="817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Legal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description – Creative Commons licensing: The materials published on the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SOS project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54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93775" y="1046510"/>
            <a:ext cx="16589349" cy="86607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defRPr/>
            </a:pPr>
            <a:r>
              <a:rPr sz="7200" b="1" spc="-400" dirty="0">
                <a:solidFill>
                  <a:srgbClr val="343433"/>
                </a:solidFill>
                <a:latin typeface="Tahoma"/>
                <a:cs typeface="Tahoma"/>
              </a:rPr>
              <a:t>2</a:t>
            </a:r>
            <a:r>
              <a:rPr sz="7200" b="1" spc="-500" dirty="0">
                <a:solidFill>
                  <a:srgbClr val="343433"/>
                </a:solidFill>
                <a:latin typeface="Tahoma"/>
                <a:cs typeface="Tahoma"/>
              </a:rPr>
              <a:t>.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7200" b="1" spc="-85" dirty="0" err="1">
                <a:solidFill>
                  <a:srgbClr val="343433"/>
                </a:solidFill>
                <a:latin typeface="Tahoma"/>
                <a:cs typeface="Tahoma"/>
              </a:rPr>
              <a:t>Implikacje</a:t>
            </a:r>
            <a:r>
              <a:rPr lang="es-ES" sz="7200" b="1" spc="-85" dirty="0">
                <a:solidFill>
                  <a:srgbClr val="343433"/>
                </a:solidFill>
                <a:latin typeface="Tahoma"/>
                <a:cs typeface="Tahoma"/>
              </a:rPr>
              <a:t> </a:t>
            </a:r>
            <a:r>
              <a:rPr lang="es-ES" sz="7200" b="1" spc="-85" dirty="0" err="1">
                <a:solidFill>
                  <a:srgbClr val="343433"/>
                </a:solidFill>
                <a:latin typeface="Tahoma"/>
                <a:cs typeface="Tahoma"/>
              </a:rPr>
              <a:t>dla</a:t>
            </a:r>
            <a:r>
              <a:rPr lang="es-ES" sz="7200" b="1" spc="-85" dirty="0">
                <a:solidFill>
                  <a:srgbClr val="343433"/>
                </a:solidFill>
                <a:latin typeface="Tahoma"/>
                <a:cs typeface="Tahoma"/>
              </a:rPr>
              <a:t> </a:t>
            </a:r>
            <a:r>
              <a:rPr lang="es-ES" sz="7200" b="1" spc="-85" dirty="0" err="1">
                <a:solidFill>
                  <a:srgbClr val="343433"/>
                </a:solidFill>
                <a:latin typeface="Tahoma"/>
                <a:cs typeface="Tahoma"/>
              </a:rPr>
              <a:t>obywateli</a:t>
            </a:r>
            <a:r>
              <a:rPr lang="es-ES" sz="7200" b="1" spc="-85" dirty="0">
                <a:solidFill>
                  <a:srgbClr val="343433"/>
                </a:solidFill>
                <a:latin typeface="Tahoma"/>
                <a:cs typeface="Tahoma"/>
              </a:rPr>
              <a:t> </a:t>
            </a:r>
            <a:endParaRPr lang="en-GB" altLang="es-ES" sz="7200" b="1" spc="-85" dirty="0">
              <a:solidFill>
                <a:srgbClr val="343433"/>
              </a:solidFill>
              <a:latin typeface="Tahoma"/>
              <a:cs typeface="Tahoma"/>
            </a:endParaRPr>
          </a:p>
          <a:p>
            <a:pPr>
              <a:defRPr/>
            </a:pPr>
            <a:endParaRPr lang="en-GB" altLang="es-E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pl-PL" sz="4000" b="1" i="1" spc="-85" dirty="0">
                <a:latin typeface="Calibri" panose="020F0502020204030204" pitchFamily="34" charset="0"/>
                <a:cs typeface="Calibri" panose="020F0502020204030204" pitchFamily="34" charset="0"/>
              </a:rPr>
              <a:t>Nie powinieneś akceptować plików cookie, gdy je zauważysz</a:t>
            </a:r>
            <a:r>
              <a:rPr lang="en-GB" sz="4000" b="1" i="1" spc="-85" dirty="0">
                <a:latin typeface="Calibri" panose="020F0502020204030204" pitchFamily="34" charset="0"/>
                <a:cs typeface="Calibri" panose="020F0502020204030204" pitchFamily="34" charset="0"/>
              </a:rPr>
              <a:t>         </a:t>
            </a:r>
          </a:p>
          <a:p>
            <a:pPr marL="571500" indent="-571500" algn="just">
              <a:buFont typeface="Arial" panose="020B0604020202020204" pitchFamily="34" charset="0"/>
              <a:buChar char="•"/>
              <a:defRPr/>
            </a:pPr>
            <a:r>
              <a:rPr lang="pl-PL" sz="4000" spc="-85" dirty="0">
                <a:latin typeface="Calibri" panose="020F0502020204030204" pitchFamily="34" charset="0"/>
                <a:cs typeface="Calibri" panose="020F0502020204030204" pitchFamily="34" charset="0"/>
              </a:rPr>
              <a:t>•	Witryna, którą odwiedzasz, NIE jest zaszyfrowana – ikona kłódki obok adresu URL nie jest zablokowana</a:t>
            </a:r>
            <a:r>
              <a:rPr lang="en-GB" sz="4000" spc="-85" dirty="0">
                <a:latin typeface="Calibri" panose="020F0502020204030204" pitchFamily="34" charset="0"/>
                <a:cs typeface="Calibri" panose="020F0502020204030204" pitchFamily="34" charset="0"/>
              </a:rPr>
              <a:t>(	← </a:t>
            </a:r>
            <a:r>
              <a:rPr lang="en-GB" sz="4000" spc="-85" dirty="0" err="1">
                <a:latin typeface="Calibri" panose="020F0502020204030204" pitchFamily="34" charset="0"/>
                <a:cs typeface="Calibri" panose="020F0502020204030204" pitchFamily="34" charset="0"/>
              </a:rPr>
              <a:t>zaszyfrowana</a:t>
            </a:r>
            <a:r>
              <a:rPr lang="en-GB" sz="4000" spc="-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spc="-85" dirty="0" err="1">
                <a:latin typeface="Calibri" panose="020F0502020204030204" pitchFamily="34" charset="0"/>
                <a:cs typeface="Calibri" panose="020F0502020204030204" pitchFamily="34" charset="0"/>
              </a:rPr>
              <a:t>strona</a:t>
            </a:r>
            <a:r>
              <a:rPr lang="en-GB" sz="4000" spc="-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spc="-85" dirty="0" err="1">
                <a:latin typeface="Calibri" panose="020F0502020204030204" pitchFamily="34" charset="0"/>
                <a:cs typeface="Calibri" panose="020F0502020204030204" pitchFamily="34" charset="0"/>
              </a:rPr>
              <a:t>internetowa</a:t>
            </a:r>
            <a:r>
              <a:rPr lang="en-GB" sz="4000" spc="-85" dirty="0">
                <a:latin typeface="Calibri" panose="020F0502020204030204" pitchFamily="34" charset="0"/>
                <a:cs typeface="Calibri" panose="020F0502020204030204" pitchFamily="34" charset="0"/>
              </a:rPr>
              <a:t>, 👍 ). </a:t>
            </a:r>
            <a:r>
              <a:rPr lang="pl-PL" sz="4000" spc="-85" dirty="0">
                <a:latin typeface="Calibri" panose="020F0502020204030204" pitchFamily="34" charset="0"/>
                <a:cs typeface="Calibri" panose="020F0502020204030204" pitchFamily="34" charset="0"/>
              </a:rPr>
              <a:t>Same w sobie, te witryny nie są niebezpieczne, ale mogą nie być przygotowane na wycieki danych ani… miej oczy otwarte</a:t>
            </a:r>
            <a:r>
              <a:rPr lang="it-IT" sz="4000" spc="-85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sz="4000" spc="-8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sz="1000" spc="-8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  <a:defRPr/>
            </a:pPr>
            <a:r>
              <a:rPr lang="pl-PL" sz="4000" spc="-85" dirty="0">
                <a:latin typeface="Calibri" panose="020F0502020204030204" pitchFamily="34" charset="0"/>
                <a:cs typeface="Calibri" panose="020F0502020204030204" pitchFamily="34" charset="0"/>
              </a:rPr>
              <a:t>Pliki cookie stron trzecich. Ponownie, te pliki cookie nie są niebezpieczne, ale jeśli szczególnie martwisz się o swoją (cyfrową) prywatność, może nie spodobać Ci się pomysł, by ktoś przeglądał Twoje dane.</a:t>
            </a:r>
          </a:p>
          <a:p>
            <a:pPr marL="571500" indent="-571500" algn="just">
              <a:buFont typeface="Arial" panose="020B0604020202020204" pitchFamily="34" charset="0"/>
              <a:buChar char="•"/>
              <a:defRPr/>
            </a:pPr>
            <a:r>
              <a:rPr lang="pl-PL" sz="4000" spc="-85" dirty="0">
                <a:latin typeface="Calibri" panose="020F0502020204030204" pitchFamily="34" charset="0"/>
                <a:cs typeface="Calibri" panose="020F0502020204030204" pitchFamily="34" charset="0"/>
              </a:rPr>
              <a:t>Zawsze, gdy program antywirusowy wykryje podejrzane działania.</a:t>
            </a:r>
          </a:p>
          <a:p>
            <a:pPr marL="571500" indent="-571500" algn="just">
              <a:buFont typeface="Arial" panose="020B0604020202020204" pitchFamily="34" charset="0"/>
              <a:buChar char="•"/>
              <a:defRPr/>
            </a:pPr>
            <a:r>
              <a:rPr lang="pl-PL" sz="4000" spc="-85" dirty="0">
                <a:latin typeface="Calibri" panose="020F0502020204030204" pitchFamily="34" charset="0"/>
                <a:cs typeface="Calibri" panose="020F0502020204030204" pitchFamily="34" charset="0"/>
              </a:rPr>
              <a:t>W każdym przypadku musisz podać stronie internetowej wysoce poufne informacje (konto bankowe, skan i kopię dowodu osobistego itp</a:t>
            </a:r>
            <a:r>
              <a:rPr lang="en-GB" sz="4000" spc="-85" dirty="0">
                <a:latin typeface="Calibri" panose="020F0502020204030204" pitchFamily="34" charset="0"/>
                <a:cs typeface="Calibri" panose="020F0502020204030204" pitchFamily="34" charset="0"/>
              </a:rPr>
              <a:t>.). 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44800" y="266700"/>
            <a:ext cx="1838324" cy="1066799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11200" y="2400300"/>
            <a:ext cx="1152524" cy="115252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200" y="3924300"/>
            <a:ext cx="614362" cy="707447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8" name="CuadroTexto 34">
            <a:extLst>
              <a:ext uri="{FF2B5EF4-FFF2-40B4-BE49-F238E27FC236}">
                <a16:creationId xmlns:a16="http://schemas.microsoft.com/office/drawing/2014/main" xmlns="" xmlns:lc="http://schemas.openxmlformats.org/drawingml/2006/lockedCanvas" id="{44E54EA5-B936-477F-B276-BB60E2C6703D}"/>
              </a:ext>
            </a:extLst>
          </p:cNvPr>
          <p:cNvSpPr txBox="1"/>
          <p:nvPr/>
        </p:nvSpPr>
        <p:spPr>
          <a:xfrm>
            <a:off x="964920" y="9493475"/>
            <a:ext cx="768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>
                <a:latin typeface="YADLjI9qxTA 0"/>
              </a:rPr>
              <a:t>Przy wsparciu programu Erasmus+ Unii Europejskiej. Niniejszy dokument i jego treść odzwierciedla wyłącznie poglądy autorów, a Komisja nie ponosi odpowiedzialności za jakiekolwiek wykorzystanie informacji w nim zawartych</a:t>
            </a:r>
            <a:r>
              <a:rPr lang="en-US" sz="1200" dirty="0">
                <a:latin typeface="YADLjI9qxTA 0"/>
              </a:rPr>
              <a:t>. </a:t>
            </a:r>
            <a:endParaRPr lang="en-US" sz="1200" dirty="0">
              <a:latin typeface="YADLjI9qxTA 0"/>
            </a:endParaRPr>
          </a:p>
        </p:txBody>
      </p:sp>
      <p:pic>
        <p:nvPicPr>
          <p:cNvPr id="9" name="Imagen 3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96883D8-3971-4A12-BAF9-1968501B41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49" y="9563100"/>
            <a:ext cx="866849" cy="576706"/>
          </a:xfrm>
          <a:prstGeom prst="rect">
            <a:avLst/>
          </a:prstGeom>
        </p:spPr>
      </p:pic>
      <p:pic>
        <p:nvPicPr>
          <p:cNvPr id="10" name="Immagine 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129" y="9644341"/>
            <a:ext cx="1453337" cy="495465"/>
          </a:xfrm>
          <a:prstGeom prst="rect">
            <a:avLst/>
          </a:prstGeom>
          <a:noFill/>
        </p:spPr>
      </p:pic>
      <p:sp>
        <p:nvSpPr>
          <p:cNvPr id="11" name="CasellaDiTesto 22"/>
          <p:cNvSpPr txBox="1"/>
          <p:nvPr/>
        </p:nvSpPr>
        <p:spPr>
          <a:xfrm>
            <a:off x="10137029" y="9493475"/>
            <a:ext cx="817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Legal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description – Creative Commons licensing: The materials published on the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SOS project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39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93775" y="1046510"/>
            <a:ext cx="16589349" cy="789126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defRPr/>
            </a:pPr>
            <a:r>
              <a:rPr sz="7200" b="1" spc="-400" dirty="0">
                <a:solidFill>
                  <a:srgbClr val="343433"/>
                </a:solidFill>
                <a:latin typeface="Tahoma"/>
                <a:cs typeface="Tahoma"/>
              </a:rPr>
              <a:t>2</a:t>
            </a:r>
            <a:r>
              <a:rPr sz="7200" b="1" spc="-500" dirty="0">
                <a:solidFill>
                  <a:srgbClr val="343433"/>
                </a:solidFill>
                <a:latin typeface="Tahoma"/>
                <a:cs typeface="Tahoma"/>
              </a:rPr>
              <a:t>.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7200" b="1" spc="-85" dirty="0">
                <a:solidFill>
                  <a:srgbClr val="343433"/>
                </a:solidFill>
                <a:latin typeface="Tahoma"/>
                <a:cs typeface="Tahoma"/>
              </a:rPr>
              <a:t> Implications for citizens</a:t>
            </a:r>
            <a:endParaRPr lang="en-GB" altLang="es-ES" sz="7200" b="1" spc="-85" dirty="0">
              <a:solidFill>
                <a:srgbClr val="343433"/>
              </a:solidFill>
              <a:latin typeface="Tahoma"/>
              <a:cs typeface="Tahoma"/>
            </a:endParaRPr>
          </a:p>
          <a:p>
            <a:pPr>
              <a:defRPr/>
            </a:pPr>
            <a:endParaRPr lang="en-GB" altLang="es-E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en-GB" sz="4000" b="1" i="1" spc="-85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 PRZYKŁAD</a:t>
            </a:r>
            <a:r>
              <a:rPr lang="en-GB" sz="4000" b="1" i="1" spc="-85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pl-PL" sz="4000" b="1" i="1" spc="-85" dirty="0">
                <a:latin typeface="Calibri" panose="020F0502020204030204" pitchFamily="34" charset="0"/>
                <a:cs typeface="Calibri" panose="020F0502020204030204" pitchFamily="34" charset="0"/>
              </a:rPr>
              <a:t>Pliki cookie witryny Komisji UE</a:t>
            </a:r>
            <a:r>
              <a:rPr lang="en-GB" sz="4000" b="1" i="1" spc="-85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just">
              <a:defRPr/>
            </a:pPr>
            <a:r>
              <a:rPr lang="en-US" sz="4000" spc="-85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r>
              <a:rPr lang="pl-PL" sz="4000" spc="-85" dirty="0">
                <a:latin typeface="Calibri" panose="020F0502020204030204" pitchFamily="34" charset="0"/>
                <a:cs typeface="Calibri" panose="020F0502020204030204" pitchFamily="34" charset="0"/>
              </a:rPr>
              <a:t>witryna Komisji UE w największym stopniu opiera się na trzech głównych rodzajach własnych plików cookie</a:t>
            </a:r>
            <a:r>
              <a:rPr lang="en-US" sz="4000" spc="-85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algn="just">
              <a:defRPr/>
            </a:pPr>
            <a:endParaRPr lang="en-US" sz="4000" spc="-8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  <a:defRPr/>
            </a:pPr>
            <a:r>
              <a:rPr lang="en-US" sz="4000" spc="-85" dirty="0" err="1">
                <a:latin typeface="Calibri" panose="020F0502020204030204" pitchFamily="34" charset="0"/>
                <a:cs typeface="Calibri" panose="020F0502020204030204" pitchFamily="34" charset="0"/>
              </a:rPr>
              <a:t>Zbieranie</a:t>
            </a:r>
            <a:r>
              <a:rPr lang="en-US" sz="4000" spc="-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spc="-85" dirty="0" err="1">
                <a:latin typeface="Calibri" panose="020F0502020204030204" pitchFamily="34" charset="0"/>
                <a:cs typeface="Calibri" panose="020F0502020204030204" pitchFamily="34" charset="0"/>
              </a:rPr>
              <a:t>preferencji</a:t>
            </a:r>
            <a:r>
              <a:rPr lang="en-US" sz="4000" spc="-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spc="-85" dirty="0" err="1">
                <a:latin typeface="Calibri" panose="020F0502020204030204" pitchFamily="34" charset="0"/>
                <a:cs typeface="Calibri" panose="020F0502020204030204" pitchFamily="34" charset="0"/>
              </a:rPr>
              <a:t>odwiedzających</a:t>
            </a:r>
            <a:endParaRPr lang="en-US" sz="4000" spc="-8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  <a:defRPr/>
            </a:pPr>
            <a:r>
              <a:rPr lang="it-IT" sz="4000" spc="-85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pl-PL" sz="4000" spc="-85" dirty="0">
                <a:latin typeface="Calibri" panose="020F0502020204030204" pitchFamily="34" charset="0"/>
                <a:cs typeface="Calibri" panose="020F0502020204030204" pitchFamily="34" charset="0"/>
              </a:rPr>
              <a:t>prawić, by nasze strony internetowe działały</a:t>
            </a:r>
            <a:endParaRPr lang="it-IT" sz="4000" spc="-8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  <a:defRPr/>
            </a:pPr>
            <a:r>
              <a:rPr lang="it-IT" sz="4000" spc="-85" dirty="0"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pl-PL" sz="4000" spc="-85" dirty="0">
                <a:latin typeface="Calibri" panose="020F0502020204030204" pitchFamily="34" charset="0"/>
                <a:cs typeface="Calibri" panose="020F0502020204030204" pitchFamily="34" charset="0"/>
              </a:rPr>
              <a:t>bierać dane analityczne (o zachowaniu użytkowników)</a:t>
            </a:r>
            <a:endParaRPr lang="en-US" sz="4000" spc="-8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  <a:defRPr/>
            </a:pPr>
            <a:endParaRPr lang="en-US" sz="4000" spc="-8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US" sz="4000" spc="-8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US" sz="4000" spc="-85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44800" y="266700"/>
            <a:ext cx="1838324" cy="1066799"/>
          </a:xfrm>
          <a:prstGeom prst="rect">
            <a:avLst/>
          </a:prstGeom>
        </p:spPr>
      </p:pic>
      <p:sp>
        <p:nvSpPr>
          <p:cNvPr id="7" name="CuadroTexto 34">
            <a:extLst>
              <a:ext uri="{FF2B5EF4-FFF2-40B4-BE49-F238E27FC236}">
                <a16:creationId xmlns:a16="http://schemas.microsoft.com/office/drawing/2014/main" xmlns="" xmlns:lc="http://schemas.openxmlformats.org/drawingml/2006/lockedCanvas" id="{44E54EA5-B936-477F-B276-BB60E2C6703D}"/>
              </a:ext>
            </a:extLst>
          </p:cNvPr>
          <p:cNvSpPr txBox="1"/>
          <p:nvPr/>
        </p:nvSpPr>
        <p:spPr>
          <a:xfrm>
            <a:off x="964920" y="9493475"/>
            <a:ext cx="768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>
                <a:latin typeface="YADLjI9qxTA 0"/>
              </a:rPr>
              <a:t>Przy wsparciu programu Erasmus+ Unii Europejskiej. Niniejszy dokument i jego treść odzwierciedla wyłącznie poglądy autorów, a Komisja nie ponosi odpowiedzialności za jakiekolwiek wykorzystanie informacji w nim zawartych</a:t>
            </a:r>
            <a:r>
              <a:rPr lang="en-US" sz="1200" dirty="0">
                <a:latin typeface="YADLjI9qxTA 0"/>
              </a:rPr>
              <a:t>. </a:t>
            </a:r>
            <a:endParaRPr lang="en-US" sz="1200" dirty="0">
              <a:latin typeface="YADLjI9qxTA 0"/>
            </a:endParaRPr>
          </a:p>
        </p:txBody>
      </p:sp>
      <p:pic>
        <p:nvPicPr>
          <p:cNvPr id="8" name="Imagen 3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96883D8-3971-4A12-BAF9-1968501B41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49" y="9563100"/>
            <a:ext cx="866849" cy="576706"/>
          </a:xfrm>
          <a:prstGeom prst="rect">
            <a:avLst/>
          </a:prstGeom>
        </p:spPr>
      </p:pic>
      <p:pic>
        <p:nvPicPr>
          <p:cNvPr id="9" name="Immagin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129" y="9644341"/>
            <a:ext cx="1453337" cy="495465"/>
          </a:xfrm>
          <a:prstGeom prst="rect">
            <a:avLst/>
          </a:prstGeom>
          <a:noFill/>
        </p:spPr>
      </p:pic>
      <p:sp>
        <p:nvSpPr>
          <p:cNvPr id="10" name="CasellaDiTesto 22"/>
          <p:cNvSpPr txBox="1"/>
          <p:nvPr/>
        </p:nvSpPr>
        <p:spPr>
          <a:xfrm>
            <a:off x="10137029" y="9493475"/>
            <a:ext cx="817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Legal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description – Creative Commons licensing: The materials published on the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SOS project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17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93775" y="1046510"/>
            <a:ext cx="16589349" cy="481349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defRPr/>
            </a:pPr>
            <a:r>
              <a:rPr sz="7200" b="1" spc="-400" dirty="0">
                <a:solidFill>
                  <a:srgbClr val="343433"/>
                </a:solidFill>
                <a:latin typeface="Tahoma"/>
                <a:cs typeface="Tahoma"/>
              </a:rPr>
              <a:t>2</a:t>
            </a:r>
            <a:r>
              <a:rPr sz="7200" b="1" spc="-500" dirty="0">
                <a:solidFill>
                  <a:srgbClr val="343433"/>
                </a:solidFill>
                <a:latin typeface="Tahoma"/>
                <a:cs typeface="Tahoma"/>
              </a:rPr>
              <a:t>.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7200" b="1" spc="-85" dirty="0" err="1">
                <a:solidFill>
                  <a:srgbClr val="343433"/>
                </a:solidFill>
                <a:latin typeface="Tahoma"/>
                <a:cs typeface="Tahoma"/>
              </a:rPr>
              <a:t>Implikacje</a:t>
            </a:r>
            <a:r>
              <a:rPr lang="es-ES" sz="7200" b="1" spc="-85" dirty="0">
                <a:solidFill>
                  <a:srgbClr val="343433"/>
                </a:solidFill>
                <a:latin typeface="Tahoma"/>
                <a:cs typeface="Tahoma"/>
              </a:rPr>
              <a:t> </a:t>
            </a:r>
            <a:r>
              <a:rPr lang="es-ES" sz="7200" b="1" spc="-85" dirty="0" err="1">
                <a:solidFill>
                  <a:srgbClr val="343433"/>
                </a:solidFill>
                <a:latin typeface="Tahoma"/>
                <a:cs typeface="Tahoma"/>
              </a:rPr>
              <a:t>dla</a:t>
            </a:r>
            <a:r>
              <a:rPr lang="es-ES" sz="7200" b="1" spc="-85" dirty="0">
                <a:solidFill>
                  <a:srgbClr val="343433"/>
                </a:solidFill>
                <a:latin typeface="Tahoma"/>
                <a:cs typeface="Tahoma"/>
              </a:rPr>
              <a:t> </a:t>
            </a:r>
            <a:r>
              <a:rPr lang="es-ES" sz="7200" b="1" spc="-85" dirty="0" err="1">
                <a:solidFill>
                  <a:srgbClr val="343433"/>
                </a:solidFill>
                <a:latin typeface="Tahoma"/>
                <a:cs typeface="Tahoma"/>
              </a:rPr>
              <a:t>obywateli</a:t>
            </a:r>
            <a:r>
              <a:rPr lang="es-ES" sz="7200" b="1" spc="-85" dirty="0">
                <a:solidFill>
                  <a:srgbClr val="343433"/>
                </a:solidFill>
                <a:latin typeface="Tahoma"/>
                <a:cs typeface="Tahoma"/>
              </a:rPr>
              <a:t> </a:t>
            </a:r>
            <a:endParaRPr lang="en-GB" altLang="es-ES" sz="7200" b="1" spc="-85" dirty="0">
              <a:solidFill>
                <a:srgbClr val="343433"/>
              </a:solidFill>
              <a:latin typeface="Tahoma"/>
              <a:cs typeface="Tahoma"/>
            </a:endParaRPr>
          </a:p>
          <a:p>
            <a:pPr>
              <a:defRPr/>
            </a:pPr>
            <a:endParaRPr lang="en-GB" altLang="es-E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US" sz="4000" b="1" i="1" spc="-8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US" sz="4000" b="1" i="1" spc="-8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US" sz="4000" b="1" i="1" spc="-8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US" sz="4000" b="1" i="1" spc="-8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US" sz="4000" spc="-85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44800" y="266700"/>
            <a:ext cx="1838324" cy="1066799"/>
          </a:xfrm>
          <a:prstGeom prst="rect">
            <a:avLst/>
          </a:prstGeom>
        </p:spPr>
      </p:pic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1942182"/>
              </p:ext>
            </p:extLst>
          </p:nvPr>
        </p:nvGraphicFramePr>
        <p:xfrm>
          <a:off x="793775" y="3162300"/>
          <a:ext cx="16960824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53608">
                  <a:extLst>
                    <a:ext uri="{9D8B030D-6E8A-4147-A177-3AD203B41FA5}">
                      <a16:colId xmlns:a16="http://schemas.microsoft.com/office/drawing/2014/main" xmlns="" val="165019255"/>
                    </a:ext>
                  </a:extLst>
                </a:gridCol>
                <a:gridCol w="5653608">
                  <a:extLst>
                    <a:ext uri="{9D8B030D-6E8A-4147-A177-3AD203B41FA5}">
                      <a16:colId xmlns:a16="http://schemas.microsoft.com/office/drawing/2014/main" xmlns="" val="73854154"/>
                    </a:ext>
                  </a:extLst>
                </a:gridCol>
                <a:gridCol w="5653608">
                  <a:extLst>
                    <a:ext uri="{9D8B030D-6E8A-4147-A177-3AD203B41FA5}">
                      <a16:colId xmlns:a16="http://schemas.microsoft.com/office/drawing/2014/main" xmlns="" val="20975756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spc="-85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Zbieranie</a:t>
                      </a:r>
                      <a:r>
                        <a:rPr lang="en-US" sz="2400" b="1" i="0" spc="-8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1" i="0" spc="-85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preferencji</a:t>
                      </a:r>
                      <a:r>
                        <a:rPr lang="en-US" sz="2400" b="1" i="0" spc="-8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1" i="0" spc="-85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odwiedzających</a:t>
                      </a:r>
                      <a:endParaRPr lang="en-US" sz="2400" b="1" i="0" spc="-85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i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Operacyjne</a:t>
                      </a:r>
                      <a:r>
                        <a:rPr lang="en-GB" sz="2400" b="1" i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b="1" i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pliki</a:t>
                      </a:r>
                      <a:r>
                        <a:rPr lang="en-GB" sz="2400" b="1" i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cookie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i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Analityczne</a:t>
                      </a:r>
                      <a:r>
                        <a:rPr lang="en-GB" sz="2400" b="1" i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b="1" i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pliki</a:t>
                      </a:r>
                      <a:r>
                        <a:rPr lang="en-GB" sz="2400" b="1" i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cookie</a:t>
                      </a:r>
                      <a:endParaRPr lang="en-GB" sz="2400" b="0" i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85360336"/>
                  </a:ext>
                </a:extLst>
              </a:tr>
              <a:tr h="599440">
                <a:tc>
                  <a:txBody>
                    <a:bodyPr/>
                    <a:lstStyle/>
                    <a:p>
                      <a:pPr marL="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b="1" spc="-85" dirty="0">
                          <a:latin typeface="+mn-lt"/>
                          <a:cs typeface="Calibri" panose="020F0502020204030204" pitchFamily="34" charset="0"/>
                        </a:rPr>
                        <a:t>Dostępne dla zespołu IT, śledzą</a:t>
                      </a:r>
                      <a:r>
                        <a:rPr lang="en-US" sz="2400" b="1" spc="-85" dirty="0">
                          <a:latin typeface="+mn-lt"/>
                          <a:cs typeface="Calibri" panose="020F0502020204030204" pitchFamily="34" charset="0"/>
                        </a:rPr>
                        <a:t>: </a:t>
                      </a:r>
                    </a:p>
                    <a:p>
                      <a:pPr marL="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spc="-85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2400" b="1" noProof="0" dirty="0"/>
                        <a:t>Funkcjonalne dla działania niektórych stron internetowych</a:t>
                      </a:r>
                      <a:endParaRPr lang="en-US" sz="24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2400" b="1" noProof="0" dirty="0"/>
                        <a:t>Wyłącznie do badań wewnętrznych i oceny parametrów wydajnościowych</a:t>
                      </a:r>
                      <a:endParaRPr lang="en-US" sz="2400" b="1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19596578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285750" marR="0" indent="-28575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2400" spc="-85" dirty="0">
                          <a:latin typeface="+mn-lt"/>
                          <a:cs typeface="Calibri" panose="020F0502020204030204" pitchFamily="34" charset="0"/>
                        </a:rPr>
                        <a:t>Różne interfejsy użytkownika w witrynie (jak pomocna była zawartość witryny)</a:t>
                      </a:r>
                    </a:p>
                    <a:p>
                      <a:pPr marL="285750" marR="0" indent="-28575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2400" spc="-85" dirty="0">
                          <a:latin typeface="+mn-lt"/>
                          <a:cs typeface="Calibri" panose="020F0502020204030204" pitchFamily="34" charset="0"/>
                        </a:rPr>
                        <a:t>Wcześniejsza akceptacja (lub nie) plików cookie w witrynie</a:t>
                      </a:r>
                    </a:p>
                    <a:p>
                      <a:pPr algn="just"/>
                      <a:endParaRPr lang="en-GB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2400" b="1" i="1" dirty="0">
                          <a:solidFill>
                            <a:srgbClr val="0070C0"/>
                          </a:solidFill>
                        </a:rPr>
                        <a:t>Uwierzytelniające i techniczne pliki cookie</a:t>
                      </a:r>
                      <a:endParaRPr lang="it-IT" sz="2400" b="1" i="1" dirty="0">
                        <a:solidFill>
                          <a:srgbClr val="0070C0"/>
                        </a:solidFill>
                      </a:endParaRPr>
                    </a:p>
                    <a:p>
                      <a:pPr algn="just"/>
                      <a:endParaRPr lang="it-IT" sz="2400" b="1" i="1" dirty="0">
                        <a:solidFill>
                          <a:srgbClr val="0070C0"/>
                        </a:solidFill>
                      </a:endParaRPr>
                    </a:p>
                    <a:p>
                      <a:pPr algn="just"/>
                      <a:r>
                        <a:rPr lang="pl-PL" sz="2400" dirty="0"/>
                        <a:t>Są one przechowywane po zalogowaniu się na stronie Komisji za pomocą naszej usługi uwierzytelniania (EU Login). Kiedy to zrobisz, akceptujesz powiązaną politykę prywatności</a:t>
                      </a:r>
                      <a:r>
                        <a:rPr lang="en-GB" sz="2400" dirty="0"/>
                        <a:t>.</a:t>
                      </a:r>
                    </a:p>
                    <a:p>
                      <a:pPr algn="just"/>
                      <a:endParaRPr lang="it-IT" sz="2400" dirty="0"/>
                    </a:p>
                    <a:p>
                      <a:pPr algn="just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pl-PL" sz="2400" noProof="0" dirty="0"/>
                        <a:t>Jak użytkownicy wchodzą w interakcję z witryną (jako anonimowi użytkownicy)</a:t>
                      </a: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pl-PL" sz="2400" noProof="0" dirty="0"/>
                        <a:t>Nie udostępniane osobom trzecim</a:t>
                      </a: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pl-PL" sz="2400" noProof="0" dirty="0"/>
                        <a:t>Osoby mogą im odmówić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15183319"/>
                  </a:ext>
                </a:extLst>
              </a:tr>
            </a:tbl>
          </a:graphicData>
        </a:graphic>
      </p:graphicFrame>
      <p:sp>
        <p:nvSpPr>
          <p:cNvPr id="7" name="CuadroTexto 34">
            <a:extLst>
              <a:ext uri="{FF2B5EF4-FFF2-40B4-BE49-F238E27FC236}">
                <a16:creationId xmlns:a16="http://schemas.microsoft.com/office/drawing/2014/main" xmlns="" xmlns:lc="http://schemas.openxmlformats.org/drawingml/2006/lockedCanvas" id="{44E54EA5-B936-477F-B276-BB60E2C6703D}"/>
              </a:ext>
            </a:extLst>
          </p:cNvPr>
          <p:cNvSpPr txBox="1"/>
          <p:nvPr/>
        </p:nvSpPr>
        <p:spPr>
          <a:xfrm>
            <a:off x="964920" y="9493475"/>
            <a:ext cx="768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>
                <a:latin typeface="YADLjI9qxTA 0"/>
              </a:rPr>
              <a:t>Przy wsparciu programu Erasmus+ Unii Europejskiej. Niniejszy dokument i jego treść odzwierciedla wyłącznie poglądy autorów, a Komisja nie ponosi odpowiedzialności za jakiekolwiek wykorzystanie informacji w nim zawartych</a:t>
            </a:r>
            <a:r>
              <a:rPr lang="en-US" sz="1200" dirty="0">
                <a:latin typeface="YADLjI9qxTA 0"/>
              </a:rPr>
              <a:t>. </a:t>
            </a:r>
            <a:endParaRPr lang="en-US" sz="1200" dirty="0">
              <a:latin typeface="YADLjI9qxTA 0"/>
            </a:endParaRPr>
          </a:p>
        </p:txBody>
      </p:sp>
      <p:pic>
        <p:nvPicPr>
          <p:cNvPr id="8" name="Imagen 3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96883D8-3971-4A12-BAF9-1968501B41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49" y="9563100"/>
            <a:ext cx="866849" cy="576706"/>
          </a:xfrm>
          <a:prstGeom prst="rect">
            <a:avLst/>
          </a:prstGeom>
        </p:spPr>
      </p:pic>
      <p:pic>
        <p:nvPicPr>
          <p:cNvPr id="9" name="Immagin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129" y="9644341"/>
            <a:ext cx="1453337" cy="495465"/>
          </a:xfrm>
          <a:prstGeom prst="rect">
            <a:avLst/>
          </a:prstGeom>
          <a:noFill/>
        </p:spPr>
      </p:pic>
      <p:sp>
        <p:nvSpPr>
          <p:cNvPr id="10" name="CasellaDiTesto 22"/>
          <p:cNvSpPr txBox="1"/>
          <p:nvPr/>
        </p:nvSpPr>
        <p:spPr>
          <a:xfrm>
            <a:off x="10137029" y="9493475"/>
            <a:ext cx="817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Legal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description – Creative Commons licensing: The materials published on the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SOS project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88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93775" y="1046510"/>
            <a:ext cx="16884625" cy="72757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defRPr/>
            </a:pPr>
            <a:r>
              <a:rPr sz="7200" b="1" spc="-400" dirty="0">
                <a:solidFill>
                  <a:srgbClr val="343433"/>
                </a:solidFill>
                <a:latin typeface="Tahoma"/>
                <a:cs typeface="Tahoma"/>
              </a:rPr>
              <a:t>2</a:t>
            </a:r>
            <a:r>
              <a:rPr sz="7200" b="1" spc="-500" dirty="0">
                <a:solidFill>
                  <a:srgbClr val="343433"/>
                </a:solidFill>
                <a:latin typeface="Tahoma"/>
                <a:cs typeface="Tahoma"/>
              </a:rPr>
              <a:t>.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7200" b="1" spc="-85" dirty="0" err="1">
                <a:solidFill>
                  <a:srgbClr val="343433"/>
                </a:solidFill>
                <a:latin typeface="Tahoma"/>
                <a:cs typeface="Tahoma"/>
              </a:rPr>
              <a:t>Przegląd</a:t>
            </a:r>
            <a:r>
              <a:rPr lang="es-ES" sz="7200" b="1" spc="-85" dirty="0">
                <a:solidFill>
                  <a:srgbClr val="343433"/>
                </a:solidFill>
                <a:latin typeface="Tahoma"/>
                <a:cs typeface="Tahoma"/>
              </a:rPr>
              <a:t> </a:t>
            </a:r>
            <a:r>
              <a:rPr lang="es-ES" sz="7200" b="1" spc="-85" dirty="0" err="1">
                <a:solidFill>
                  <a:srgbClr val="343433"/>
                </a:solidFill>
                <a:latin typeface="Tahoma"/>
                <a:cs typeface="Tahoma"/>
              </a:rPr>
              <a:t>ogólny</a:t>
            </a:r>
            <a:endParaRPr lang="en-GB" altLang="es-ES" sz="7200" b="1" spc="-85" dirty="0">
              <a:solidFill>
                <a:srgbClr val="343433"/>
              </a:solidFill>
              <a:latin typeface="Tahoma"/>
              <a:cs typeface="Tahoma"/>
            </a:endParaRPr>
          </a:p>
          <a:p>
            <a:pPr>
              <a:defRPr/>
            </a:pPr>
            <a:endParaRPr lang="en-GB" altLang="es-E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pl-PL" sz="4000" spc="-85" dirty="0">
                <a:solidFill>
                  <a:srgbClr val="3434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Czy zauważyłeś, że za każdym razem, gdy próbujesz uzyskać dostęp do strony internetowej, pojawia się duże zastrzeżenie z prośbą o uważne przeczytanie (i ostatecznie zaakceptowanie) ich polityki dotyczącej plików cookie</a:t>
            </a:r>
            <a:r>
              <a:rPr lang="en-GB" sz="4000" spc="-85" dirty="0">
                <a:solidFill>
                  <a:srgbClr val="3434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algn="just">
              <a:defRPr/>
            </a:pPr>
            <a:endParaRPr lang="en-GB" sz="4000" spc="-85" dirty="0">
              <a:solidFill>
                <a:srgbClr val="3434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pl-PL" sz="4000" spc="-85" dirty="0">
                <a:solidFill>
                  <a:srgbClr val="3434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 to jest plik cookie i czego dotyczy to zastrzeżenie? Dlaczego WWW jest tak zaniepokojone warunkami Twojej prywatności i (cyfrowej) tożsamości</a:t>
            </a:r>
            <a:r>
              <a:rPr lang="en-GB" sz="4000" spc="-85" dirty="0">
                <a:solidFill>
                  <a:srgbClr val="3434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algn="just">
              <a:defRPr/>
            </a:pPr>
            <a:endParaRPr lang="en-GB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pl-PL" sz="4000" dirty="0">
                <a:latin typeface="Calibri" panose="020F0502020204030204" pitchFamily="34" charset="0"/>
                <a:cs typeface="Calibri" panose="020F0502020204030204" pitchFamily="34" charset="0"/>
              </a:rPr>
              <a:t>Podczas surfowania w Internecie mogłeś natknąć się lub przeczytać o czymś znanym jako </a:t>
            </a:r>
            <a:r>
              <a:rPr lang="pl-PL" sz="4000" b="1" dirty="0">
                <a:latin typeface="Calibri" panose="020F0502020204030204" pitchFamily="34" charset="0"/>
                <a:cs typeface="Calibri" panose="020F0502020204030204" pitchFamily="34" charset="0"/>
              </a:rPr>
              <a:t>RODO</a:t>
            </a:r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44800" y="266700"/>
            <a:ext cx="1838324" cy="1066799"/>
          </a:xfrm>
          <a:prstGeom prst="rect">
            <a:avLst/>
          </a:prstGeom>
        </p:spPr>
      </p:pic>
      <p:sp>
        <p:nvSpPr>
          <p:cNvPr id="7" name="CuadroTexto 34">
            <a:extLst>
              <a:ext uri="{FF2B5EF4-FFF2-40B4-BE49-F238E27FC236}">
                <a16:creationId xmlns:a16="http://schemas.microsoft.com/office/drawing/2014/main" xmlns="" xmlns:lc="http://schemas.openxmlformats.org/drawingml/2006/lockedCanvas" id="{44E54EA5-B936-477F-B276-BB60E2C6703D}"/>
              </a:ext>
            </a:extLst>
          </p:cNvPr>
          <p:cNvSpPr txBox="1"/>
          <p:nvPr/>
        </p:nvSpPr>
        <p:spPr>
          <a:xfrm>
            <a:off x="964920" y="9493475"/>
            <a:ext cx="768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>
                <a:latin typeface="YADLjI9qxTA 0"/>
              </a:rPr>
              <a:t>Przy wsparciu programu Erasmus+ Unii Europejskiej. Niniejszy dokument i jego treść odzwierciedla wyłącznie poglądy autorów, a Komisja nie ponosi odpowiedzialności za jakiekolwiek wykorzystanie informacji w nim zawartych</a:t>
            </a:r>
            <a:r>
              <a:rPr lang="en-US" sz="1200" dirty="0">
                <a:latin typeface="YADLjI9qxTA 0"/>
              </a:rPr>
              <a:t>. </a:t>
            </a:r>
            <a:endParaRPr lang="en-US" sz="1200" dirty="0">
              <a:latin typeface="YADLjI9qxTA 0"/>
            </a:endParaRPr>
          </a:p>
        </p:txBody>
      </p:sp>
      <p:pic>
        <p:nvPicPr>
          <p:cNvPr id="8" name="Imagen 3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96883D8-3971-4A12-BAF9-1968501B41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49" y="9563100"/>
            <a:ext cx="866849" cy="576706"/>
          </a:xfrm>
          <a:prstGeom prst="rect">
            <a:avLst/>
          </a:prstGeom>
        </p:spPr>
      </p:pic>
      <p:pic>
        <p:nvPicPr>
          <p:cNvPr id="9" name="Immagin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129" y="9644341"/>
            <a:ext cx="1453337" cy="495465"/>
          </a:xfrm>
          <a:prstGeom prst="rect">
            <a:avLst/>
          </a:prstGeom>
          <a:noFill/>
        </p:spPr>
      </p:pic>
      <p:sp>
        <p:nvSpPr>
          <p:cNvPr id="10" name="CasellaDiTesto 22"/>
          <p:cNvSpPr txBox="1"/>
          <p:nvPr/>
        </p:nvSpPr>
        <p:spPr>
          <a:xfrm>
            <a:off x="10137029" y="9493475"/>
            <a:ext cx="817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Legal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description – Creative Commons licensing: The materials published on the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SOS project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83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93775" y="1046510"/>
            <a:ext cx="16589349" cy="789126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defRPr/>
            </a:pPr>
            <a:r>
              <a:rPr sz="7200" b="1" spc="-400" dirty="0">
                <a:solidFill>
                  <a:srgbClr val="343433"/>
                </a:solidFill>
                <a:latin typeface="Tahoma"/>
                <a:cs typeface="Tahoma"/>
              </a:rPr>
              <a:t>2</a:t>
            </a:r>
            <a:r>
              <a:rPr sz="7200" b="1" spc="-500" dirty="0">
                <a:solidFill>
                  <a:srgbClr val="343433"/>
                </a:solidFill>
                <a:latin typeface="Tahoma"/>
                <a:cs typeface="Tahoma"/>
              </a:rPr>
              <a:t>.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7200" b="1" spc="-85" dirty="0" err="1">
                <a:solidFill>
                  <a:srgbClr val="343433"/>
                </a:solidFill>
                <a:latin typeface="Tahoma"/>
                <a:cs typeface="Tahoma"/>
              </a:rPr>
              <a:t>Implikacje</a:t>
            </a:r>
            <a:r>
              <a:rPr lang="es-ES" sz="7200" b="1" spc="-85" dirty="0">
                <a:solidFill>
                  <a:srgbClr val="343433"/>
                </a:solidFill>
                <a:latin typeface="Tahoma"/>
                <a:cs typeface="Tahoma"/>
              </a:rPr>
              <a:t> </a:t>
            </a:r>
            <a:r>
              <a:rPr lang="es-ES" sz="7200" b="1" spc="-85" dirty="0" err="1">
                <a:solidFill>
                  <a:srgbClr val="343433"/>
                </a:solidFill>
                <a:latin typeface="Tahoma"/>
                <a:cs typeface="Tahoma"/>
              </a:rPr>
              <a:t>dla</a:t>
            </a:r>
            <a:r>
              <a:rPr lang="es-ES" sz="7200" b="1" spc="-85" dirty="0">
                <a:solidFill>
                  <a:srgbClr val="343433"/>
                </a:solidFill>
                <a:latin typeface="Tahoma"/>
                <a:cs typeface="Tahoma"/>
              </a:rPr>
              <a:t> </a:t>
            </a:r>
            <a:r>
              <a:rPr lang="es-ES" sz="7200" b="1" spc="-85" dirty="0" err="1">
                <a:solidFill>
                  <a:srgbClr val="343433"/>
                </a:solidFill>
                <a:latin typeface="Tahoma"/>
                <a:cs typeface="Tahoma"/>
              </a:rPr>
              <a:t>obywateli</a:t>
            </a:r>
            <a:r>
              <a:rPr lang="es-ES" sz="7200" b="1" spc="-85" dirty="0">
                <a:solidFill>
                  <a:srgbClr val="343433"/>
                </a:solidFill>
                <a:latin typeface="Tahoma"/>
                <a:cs typeface="Tahoma"/>
              </a:rPr>
              <a:t> </a:t>
            </a:r>
            <a:endParaRPr lang="en-GB" altLang="es-ES" sz="7200" b="1" spc="-85" dirty="0">
              <a:solidFill>
                <a:srgbClr val="343433"/>
              </a:solidFill>
              <a:latin typeface="Tahoma"/>
              <a:cs typeface="Tahoma"/>
            </a:endParaRPr>
          </a:p>
          <a:p>
            <a:pPr>
              <a:defRPr/>
            </a:pPr>
            <a:endParaRPr lang="en-GB" altLang="es-E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en-GB" sz="4000" b="1" i="1" spc="-85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 PRZYKŁAD</a:t>
            </a:r>
            <a:r>
              <a:rPr lang="en-GB" sz="4000" b="1" i="1" spc="-85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pl-PL" sz="4000" b="1" i="1" spc="-85" dirty="0">
                <a:latin typeface="Calibri" panose="020F0502020204030204" pitchFamily="34" charset="0"/>
                <a:cs typeface="Calibri" panose="020F0502020204030204" pitchFamily="34" charset="0"/>
              </a:rPr>
              <a:t>Jak możesz zarządzać plikami cookie</a:t>
            </a:r>
            <a:r>
              <a:rPr lang="en-GB" sz="4000" b="1" i="1" spc="-85" dirty="0"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</a:p>
          <a:p>
            <a:pPr algn="just">
              <a:defRPr/>
            </a:pPr>
            <a:endParaRPr lang="it-IT" sz="4000" b="1" i="1" spc="-8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pl-PL" sz="4000" spc="-85" dirty="0">
                <a:latin typeface="Calibri" panose="020F0502020204030204" pitchFamily="34" charset="0"/>
                <a:cs typeface="Calibri" panose="020F0502020204030204" pitchFamily="34" charset="0"/>
              </a:rPr>
              <a:t>Usuń pliki cookie ze swojego urządzenia → czyszcząc historię swojej przeglądarki</a:t>
            </a:r>
            <a:endParaRPr lang="it-IT" sz="4000" spc="-8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pl-PL" sz="4000" spc="-8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pl-PL" sz="4000" spc="-85" dirty="0">
                <a:latin typeface="Calibri" panose="020F0502020204030204" pitchFamily="34" charset="0"/>
                <a:cs typeface="Calibri" panose="020F0502020204030204" pitchFamily="34" charset="0"/>
              </a:rPr>
              <a:t>Zarządzaj plikami cookie specyficznymi dla witryny → poprzez aktywne filtrowanie plików cookie, na które zezwalasz, a na które nie</a:t>
            </a:r>
            <a:endParaRPr lang="it-IT" sz="4000" spc="-8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pl-PL" sz="4000" spc="-8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pl-PL" sz="4000" spc="-85" dirty="0">
                <a:latin typeface="Calibri" panose="020F0502020204030204" pitchFamily="34" charset="0"/>
                <a:cs typeface="Calibri" panose="020F0502020204030204" pitchFamily="34" charset="0"/>
              </a:rPr>
              <a:t>Blokowanie plików cookie → konfigurując przeglądarkę zgodnie z najbardziej „zaawansowanymi” standardami</a:t>
            </a:r>
          </a:p>
          <a:p>
            <a:pPr algn="just">
              <a:defRPr/>
            </a:pPr>
            <a:endParaRPr lang="en-US" sz="4000" spc="-85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44800" y="266700"/>
            <a:ext cx="1838324" cy="1066799"/>
          </a:xfrm>
          <a:prstGeom prst="rect">
            <a:avLst/>
          </a:prstGeom>
        </p:spPr>
      </p:pic>
      <p:sp>
        <p:nvSpPr>
          <p:cNvPr id="7" name="CuadroTexto 34">
            <a:extLst>
              <a:ext uri="{FF2B5EF4-FFF2-40B4-BE49-F238E27FC236}">
                <a16:creationId xmlns:a16="http://schemas.microsoft.com/office/drawing/2014/main" xmlns="" xmlns:lc="http://schemas.openxmlformats.org/drawingml/2006/lockedCanvas" id="{44E54EA5-B936-477F-B276-BB60E2C6703D}"/>
              </a:ext>
            </a:extLst>
          </p:cNvPr>
          <p:cNvSpPr txBox="1"/>
          <p:nvPr/>
        </p:nvSpPr>
        <p:spPr>
          <a:xfrm>
            <a:off x="964920" y="9493475"/>
            <a:ext cx="768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>
                <a:latin typeface="YADLjI9qxTA 0"/>
              </a:rPr>
              <a:t>Przy wsparciu programu Erasmus+ Unii Europejskiej. Niniejszy dokument i jego treść odzwierciedla wyłącznie poglądy autorów, a Komisja nie ponosi odpowiedzialności za jakiekolwiek wykorzystanie informacji w nim zawartych</a:t>
            </a:r>
            <a:r>
              <a:rPr lang="en-US" sz="1200" dirty="0">
                <a:latin typeface="YADLjI9qxTA 0"/>
              </a:rPr>
              <a:t>. </a:t>
            </a:r>
            <a:endParaRPr lang="en-US" sz="1200" dirty="0">
              <a:latin typeface="YADLjI9qxTA 0"/>
            </a:endParaRPr>
          </a:p>
        </p:txBody>
      </p:sp>
      <p:pic>
        <p:nvPicPr>
          <p:cNvPr id="8" name="Imagen 3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96883D8-3971-4A12-BAF9-1968501B41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49" y="9563100"/>
            <a:ext cx="866849" cy="576706"/>
          </a:xfrm>
          <a:prstGeom prst="rect">
            <a:avLst/>
          </a:prstGeom>
        </p:spPr>
      </p:pic>
      <p:pic>
        <p:nvPicPr>
          <p:cNvPr id="9" name="Immagin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129" y="9644341"/>
            <a:ext cx="1453337" cy="495465"/>
          </a:xfrm>
          <a:prstGeom prst="rect">
            <a:avLst/>
          </a:prstGeom>
          <a:noFill/>
        </p:spPr>
      </p:pic>
      <p:sp>
        <p:nvSpPr>
          <p:cNvPr id="10" name="CasellaDiTesto 22"/>
          <p:cNvSpPr txBox="1"/>
          <p:nvPr/>
        </p:nvSpPr>
        <p:spPr>
          <a:xfrm>
            <a:off x="10137029" y="9493475"/>
            <a:ext cx="817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Legal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description – Creative Commons licensing: The materials published on the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SOS project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57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93775" y="1046510"/>
            <a:ext cx="16589349" cy="632160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defRPr/>
            </a:pPr>
            <a:r>
              <a:rPr sz="7200" b="1" spc="-400" dirty="0">
                <a:solidFill>
                  <a:srgbClr val="343433"/>
                </a:solidFill>
                <a:latin typeface="Tahoma"/>
                <a:cs typeface="Tahoma"/>
              </a:rPr>
              <a:t>2</a:t>
            </a:r>
            <a:r>
              <a:rPr sz="7200" b="1" spc="-500" dirty="0">
                <a:solidFill>
                  <a:srgbClr val="343433"/>
                </a:solidFill>
                <a:latin typeface="Tahoma"/>
                <a:cs typeface="Tahoma"/>
              </a:rPr>
              <a:t>.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7200" b="1" spc="-85" dirty="0" err="1">
                <a:solidFill>
                  <a:srgbClr val="343433"/>
                </a:solidFill>
                <a:latin typeface="Tahoma"/>
                <a:cs typeface="Tahoma"/>
              </a:rPr>
              <a:t>Implikacje</a:t>
            </a:r>
            <a:r>
              <a:rPr lang="es-ES" sz="7200" b="1" spc="-85" dirty="0">
                <a:solidFill>
                  <a:srgbClr val="343433"/>
                </a:solidFill>
                <a:latin typeface="Tahoma"/>
                <a:cs typeface="Tahoma"/>
              </a:rPr>
              <a:t> </a:t>
            </a:r>
            <a:r>
              <a:rPr lang="es-ES" sz="7200" b="1" spc="-85" dirty="0" err="1">
                <a:solidFill>
                  <a:srgbClr val="343433"/>
                </a:solidFill>
                <a:latin typeface="Tahoma"/>
                <a:cs typeface="Tahoma"/>
              </a:rPr>
              <a:t>dla</a:t>
            </a:r>
            <a:r>
              <a:rPr lang="es-ES" sz="7200" b="1" spc="-85" dirty="0">
                <a:solidFill>
                  <a:srgbClr val="343433"/>
                </a:solidFill>
                <a:latin typeface="Tahoma"/>
                <a:cs typeface="Tahoma"/>
              </a:rPr>
              <a:t> </a:t>
            </a:r>
            <a:r>
              <a:rPr lang="es-ES" sz="7200" b="1" spc="-85" dirty="0" err="1">
                <a:solidFill>
                  <a:srgbClr val="343433"/>
                </a:solidFill>
                <a:latin typeface="Tahoma"/>
                <a:cs typeface="Tahoma"/>
              </a:rPr>
              <a:t>obywateli</a:t>
            </a:r>
            <a:r>
              <a:rPr lang="es-ES" sz="7200" b="1" spc="-85" dirty="0">
                <a:solidFill>
                  <a:srgbClr val="343433"/>
                </a:solidFill>
                <a:latin typeface="Tahoma"/>
                <a:cs typeface="Tahoma"/>
              </a:rPr>
              <a:t> </a:t>
            </a:r>
            <a:endParaRPr lang="en-GB" altLang="es-ES" sz="7200" b="1" spc="-85" dirty="0">
              <a:solidFill>
                <a:srgbClr val="343433"/>
              </a:solidFill>
              <a:latin typeface="Tahoma"/>
              <a:cs typeface="Tahoma"/>
            </a:endParaRPr>
          </a:p>
          <a:p>
            <a:pPr>
              <a:defRPr/>
            </a:pPr>
            <a:endParaRPr lang="en-GB" altLang="es-E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pl-PL" sz="4000" b="1" i="1" spc="-85" dirty="0">
                <a:latin typeface="Calibri" panose="020F0502020204030204" pitchFamily="34" charset="0"/>
                <a:cs typeface="Calibri" panose="020F0502020204030204" pitchFamily="34" charset="0"/>
              </a:rPr>
              <a:t>Co jeśli chcesz podjąć działania w celu ochrony swoich danych osobowych</a:t>
            </a:r>
            <a:r>
              <a:rPr lang="en-GB" sz="4000" b="1" i="1" spc="-85" dirty="0"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</a:p>
          <a:p>
            <a:pPr algn="just">
              <a:defRPr/>
            </a:pPr>
            <a:endParaRPr lang="it-IT" sz="4000" b="1" i="1" spc="-8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indent="-742950" algn="just">
              <a:buFont typeface="+mj-lt"/>
              <a:buAutoNum type="arabicPeriod"/>
              <a:defRPr/>
            </a:pPr>
            <a:r>
              <a:rPr lang="pl-PL" sz="4000" spc="-85" dirty="0">
                <a:latin typeface="Calibri" panose="020F0502020204030204" pitchFamily="34" charset="0"/>
                <a:cs typeface="Calibri" panose="020F0502020204030204" pitchFamily="34" charset="0"/>
              </a:rPr>
              <a:t>Złóż skargę do krajowego organu ochrony danych </a:t>
            </a:r>
          </a:p>
          <a:p>
            <a:pPr marL="742950" indent="-742950" algn="just">
              <a:buFont typeface="+mj-lt"/>
              <a:buAutoNum type="arabicPeriod"/>
              <a:defRPr/>
            </a:pPr>
            <a:r>
              <a:rPr lang="pl-PL" sz="4000" spc="-85" dirty="0">
                <a:latin typeface="Calibri" panose="020F0502020204030204" pitchFamily="34" charset="0"/>
                <a:cs typeface="Calibri" panose="020F0502020204030204" pitchFamily="34" charset="0"/>
              </a:rPr>
              <a:t>Podejmij kroki prawne przeciwko „przestępcy”</a:t>
            </a:r>
          </a:p>
          <a:p>
            <a:pPr marL="742950" indent="-742950" algn="just">
              <a:buFont typeface="+mj-lt"/>
              <a:buAutoNum type="arabicPeriod"/>
              <a:defRPr/>
            </a:pPr>
            <a:r>
              <a:rPr lang="pl-PL" sz="4000" spc="-85" dirty="0">
                <a:latin typeface="Calibri" panose="020F0502020204030204" pitchFamily="34" charset="0"/>
                <a:cs typeface="Calibri" panose="020F0502020204030204" pitchFamily="34" charset="0"/>
              </a:rPr>
              <a:t>Podejmij kroki prawne przeciwko organowi ochrony danych</a:t>
            </a:r>
          </a:p>
          <a:p>
            <a:pPr marL="742950" indent="-742950" algn="just">
              <a:buFont typeface="+mj-lt"/>
              <a:buAutoNum type="arabicPeriod"/>
              <a:defRPr/>
            </a:pPr>
            <a:endParaRPr lang="en-US" sz="4000" spc="-8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en-US" spc="-85" dirty="0" err="1">
                <a:latin typeface="Calibri" panose="020F0502020204030204" pitchFamily="34" charset="0"/>
                <a:cs typeface="Calibri" panose="020F0502020204030204" pitchFamily="34" charset="0"/>
              </a:rPr>
              <a:t>Źródło</a:t>
            </a:r>
            <a:r>
              <a:rPr lang="en-US" spc="-85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pl-PL" dirty="0">
                <a:hlinkClick r:id="rId2"/>
              </a:rPr>
              <a:t>Co powinienem zrobić, jeśli uważam, że moje prawa do ochrony danych osobowych nie są przestrzegane?, Komisja Europejska</a:t>
            </a:r>
            <a:endParaRPr lang="en-GB" dirty="0"/>
          </a:p>
          <a:p>
            <a:pPr algn="just">
              <a:defRPr/>
            </a:pPr>
            <a:endParaRPr lang="en-US" sz="4000" spc="-85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544800" y="266700"/>
            <a:ext cx="1838324" cy="1066799"/>
          </a:xfrm>
          <a:prstGeom prst="rect">
            <a:avLst/>
          </a:prstGeom>
        </p:spPr>
      </p:pic>
      <p:sp>
        <p:nvSpPr>
          <p:cNvPr id="7" name="CuadroTexto 34">
            <a:extLst>
              <a:ext uri="{FF2B5EF4-FFF2-40B4-BE49-F238E27FC236}">
                <a16:creationId xmlns:a16="http://schemas.microsoft.com/office/drawing/2014/main" xmlns="" xmlns:lc="http://schemas.openxmlformats.org/drawingml/2006/lockedCanvas" id="{44E54EA5-B936-477F-B276-BB60E2C6703D}"/>
              </a:ext>
            </a:extLst>
          </p:cNvPr>
          <p:cNvSpPr txBox="1"/>
          <p:nvPr/>
        </p:nvSpPr>
        <p:spPr>
          <a:xfrm>
            <a:off x="964920" y="9493475"/>
            <a:ext cx="768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>
                <a:latin typeface="YADLjI9qxTA 0"/>
              </a:rPr>
              <a:t>Przy wsparciu programu Erasmus+ Unii Europejskiej. Niniejszy dokument i jego treść odzwierciedla wyłącznie poglądy autorów, a Komisja nie ponosi odpowiedzialności za jakiekolwiek wykorzystanie informacji w nim zawartych</a:t>
            </a:r>
            <a:r>
              <a:rPr lang="en-US" sz="1200" dirty="0">
                <a:latin typeface="YADLjI9qxTA 0"/>
              </a:rPr>
              <a:t>. </a:t>
            </a:r>
            <a:endParaRPr lang="en-US" sz="1200" dirty="0">
              <a:latin typeface="YADLjI9qxTA 0"/>
            </a:endParaRPr>
          </a:p>
        </p:txBody>
      </p:sp>
      <p:pic>
        <p:nvPicPr>
          <p:cNvPr id="8" name="Imagen 3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96883D8-3971-4A12-BAF9-1968501B41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49" y="9563100"/>
            <a:ext cx="866849" cy="576706"/>
          </a:xfrm>
          <a:prstGeom prst="rect">
            <a:avLst/>
          </a:prstGeom>
        </p:spPr>
      </p:pic>
      <p:pic>
        <p:nvPicPr>
          <p:cNvPr id="9" name="Immagine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129" y="9644341"/>
            <a:ext cx="1453337" cy="495465"/>
          </a:xfrm>
          <a:prstGeom prst="rect">
            <a:avLst/>
          </a:prstGeom>
          <a:noFill/>
        </p:spPr>
      </p:pic>
      <p:sp>
        <p:nvSpPr>
          <p:cNvPr id="10" name="CasellaDiTesto 22"/>
          <p:cNvSpPr txBox="1"/>
          <p:nvPr/>
        </p:nvSpPr>
        <p:spPr>
          <a:xfrm>
            <a:off x="10137029" y="9493475"/>
            <a:ext cx="817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Legal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description – Creative Commons licensing: The materials published on the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SOS project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23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93775" y="1046510"/>
            <a:ext cx="16589349" cy="23512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defRPr/>
            </a:pPr>
            <a:r>
              <a:rPr sz="7200" b="1" spc="-400" dirty="0">
                <a:solidFill>
                  <a:srgbClr val="343433"/>
                </a:solidFill>
                <a:latin typeface="Tahoma"/>
                <a:cs typeface="Tahoma"/>
              </a:rPr>
              <a:t>2</a:t>
            </a:r>
            <a:r>
              <a:rPr sz="7200" b="1" spc="-500" dirty="0">
                <a:solidFill>
                  <a:srgbClr val="343433"/>
                </a:solidFill>
                <a:latin typeface="Tahoma"/>
                <a:cs typeface="Tahoma"/>
              </a:rPr>
              <a:t>.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7200" b="1" spc="-85" dirty="0" err="1">
                <a:solidFill>
                  <a:srgbClr val="343433"/>
                </a:solidFill>
                <a:latin typeface="Tahoma"/>
                <a:cs typeface="Tahoma"/>
              </a:rPr>
              <a:t>Implikacje</a:t>
            </a:r>
            <a:r>
              <a:rPr lang="es-ES" sz="7200" b="1" spc="-85" dirty="0">
                <a:solidFill>
                  <a:srgbClr val="343433"/>
                </a:solidFill>
                <a:latin typeface="Tahoma"/>
                <a:cs typeface="Tahoma"/>
              </a:rPr>
              <a:t> </a:t>
            </a:r>
            <a:r>
              <a:rPr lang="es-ES" sz="7200" b="1" spc="-85" dirty="0" err="1">
                <a:solidFill>
                  <a:srgbClr val="343433"/>
                </a:solidFill>
                <a:latin typeface="Tahoma"/>
                <a:cs typeface="Tahoma"/>
              </a:rPr>
              <a:t>dla</a:t>
            </a:r>
            <a:r>
              <a:rPr lang="es-ES" sz="7200" b="1" spc="-85" dirty="0">
                <a:solidFill>
                  <a:srgbClr val="343433"/>
                </a:solidFill>
                <a:latin typeface="Tahoma"/>
                <a:cs typeface="Tahoma"/>
              </a:rPr>
              <a:t> </a:t>
            </a:r>
            <a:r>
              <a:rPr lang="es-ES" sz="7200" b="1" spc="-85" dirty="0" err="1">
                <a:solidFill>
                  <a:srgbClr val="343433"/>
                </a:solidFill>
                <a:latin typeface="Tahoma"/>
                <a:cs typeface="Tahoma"/>
              </a:rPr>
              <a:t>obywateli</a:t>
            </a:r>
            <a:r>
              <a:rPr lang="es-ES" sz="7200" b="1" spc="-85" dirty="0">
                <a:solidFill>
                  <a:srgbClr val="343433"/>
                </a:solidFill>
                <a:latin typeface="Tahoma"/>
                <a:cs typeface="Tahoma"/>
              </a:rPr>
              <a:t> </a:t>
            </a:r>
            <a:endParaRPr lang="en-GB" altLang="es-ES" sz="7200" b="1" spc="-85" dirty="0">
              <a:solidFill>
                <a:srgbClr val="343433"/>
              </a:solidFill>
              <a:latin typeface="Tahoma"/>
              <a:cs typeface="Tahoma"/>
            </a:endParaRPr>
          </a:p>
          <a:p>
            <a:pPr algn="just">
              <a:defRPr/>
            </a:pPr>
            <a:endParaRPr lang="en-GB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en-GB" sz="4000" b="1" i="1" spc="-85" dirty="0"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pl-PL" sz="4000" b="1" i="1" spc="-85" dirty="0">
                <a:latin typeface="Calibri" panose="020F0502020204030204" pitchFamily="34" charset="0"/>
                <a:cs typeface="Calibri" panose="020F0502020204030204" pitchFamily="34" charset="0"/>
              </a:rPr>
              <a:t>Złóż skargę do swojego narodowego </a:t>
            </a:r>
            <a:r>
              <a:rPr lang="en-US" sz="4000" b="1" i="1" spc="-85" dirty="0" err="1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Organu</a:t>
            </a:r>
            <a:r>
              <a:rPr lang="en-US" sz="4000" b="1" i="1" spc="-85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 </a:t>
            </a:r>
            <a:r>
              <a:rPr lang="en-US" sz="4000" b="1" i="1" spc="-85" dirty="0" err="1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Ochrony</a:t>
            </a:r>
            <a:r>
              <a:rPr lang="en-US" sz="4000" b="1" i="1" spc="-85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 </a:t>
            </a:r>
            <a:r>
              <a:rPr lang="en-US" sz="4000" b="1" i="1" spc="-85" dirty="0" err="1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Danych</a:t>
            </a:r>
            <a:r>
              <a:rPr lang="en-US" sz="4000" b="1" i="1" spc="-85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 </a:t>
            </a:r>
            <a:endParaRPr lang="en-US" sz="4000" b="1" i="1" spc="-85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544800" y="266700"/>
            <a:ext cx="1838324" cy="1066799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2957" y="3695700"/>
            <a:ext cx="9082087" cy="5146717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7" name="CuadroTexto 34">
            <a:extLst>
              <a:ext uri="{FF2B5EF4-FFF2-40B4-BE49-F238E27FC236}">
                <a16:creationId xmlns:a16="http://schemas.microsoft.com/office/drawing/2014/main" xmlns="" xmlns:lc="http://schemas.openxmlformats.org/drawingml/2006/lockedCanvas" id="{44E54EA5-B936-477F-B276-BB60E2C6703D}"/>
              </a:ext>
            </a:extLst>
          </p:cNvPr>
          <p:cNvSpPr txBox="1"/>
          <p:nvPr/>
        </p:nvSpPr>
        <p:spPr>
          <a:xfrm>
            <a:off x="964920" y="9493475"/>
            <a:ext cx="768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>
                <a:latin typeface="YADLjI9qxTA 0"/>
              </a:rPr>
              <a:t>Przy wsparciu programu Erasmus+ Unii Europejskiej. Niniejszy dokument i jego treść odzwierciedla wyłącznie poglądy autorów, a Komisja nie ponosi odpowiedzialności za jakiekolwiek wykorzystanie informacji w nim zawartych</a:t>
            </a:r>
            <a:r>
              <a:rPr lang="en-US" sz="1200" dirty="0">
                <a:latin typeface="YADLjI9qxTA 0"/>
              </a:rPr>
              <a:t>. </a:t>
            </a:r>
            <a:endParaRPr lang="en-US" sz="1200" dirty="0">
              <a:latin typeface="YADLjI9qxTA 0"/>
            </a:endParaRPr>
          </a:p>
        </p:txBody>
      </p:sp>
      <p:pic>
        <p:nvPicPr>
          <p:cNvPr id="8" name="Imagen 3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96883D8-3971-4A12-BAF9-1968501B41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49" y="9563100"/>
            <a:ext cx="866849" cy="576706"/>
          </a:xfrm>
          <a:prstGeom prst="rect">
            <a:avLst/>
          </a:prstGeom>
        </p:spPr>
      </p:pic>
      <p:pic>
        <p:nvPicPr>
          <p:cNvPr id="9" name="Immagine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129" y="9644341"/>
            <a:ext cx="1453337" cy="495465"/>
          </a:xfrm>
          <a:prstGeom prst="rect">
            <a:avLst/>
          </a:prstGeom>
          <a:noFill/>
        </p:spPr>
      </p:pic>
      <p:sp>
        <p:nvSpPr>
          <p:cNvPr id="10" name="CasellaDiTesto 22"/>
          <p:cNvSpPr txBox="1"/>
          <p:nvPr/>
        </p:nvSpPr>
        <p:spPr>
          <a:xfrm>
            <a:off x="10137029" y="9493475"/>
            <a:ext cx="817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Legal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description – Creative Commons licensing: The materials published on the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SOS project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2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93775" y="1046510"/>
            <a:ext cx="16589349" cy="54290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defRPr/>
            </a:pPr>
            <a:r>
              <a:rPr sz="7200" b="1" spc="-400" dirty="0">
                <a:solidFill>
                  <a:srgbClr val="343433"/>
                </a:solidFill>
                <a:latin typeface="Tahoma"/>
                <a:cs typeface="Tahoma"/>
              </a:rPr>
              <a:t>2</a:t>
            </a:r>
            <a:r>
              <a:rPr sz="7200" b="1" spc="-500" dirty="0">
                <a:solidFill>
                  <a:srgbClr val="343433"/>
                </a:solidFill>
                <a:latin typeface="Tahoma"/>
                <a:cs typeface="Tahoma"/>
              </a:rPr>
              <a:t>.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7200" b="1" spc="-85" dirty="0" err="1">
                <a:solidFill>
                  <a:srgbClr val="343433"/>
                </a:solidFill>
                <a:latin typeface="Tahoma"/>
                <a:cs typeface="Tahoma"/>
              </a:rPr>
              <a:t>Implikacje</a:t>
            </a:r>
            <a:r>
              <a:rPr lang="es-ES" sz="7200" b="1" spc="-85" dirty="0">
                <a:solidFill>
                  <a:srgbClr val="343433"/>
                </a:solidFill>
                <a:latin typeface="Tahoma"/>
                <a:cs typeface="Tahoma"/>
              </a:rPr>
              <a:t> </a:t>
            </a:r>
            <a:r>
              <a:rPr lang="es-ES" sz="7200" b="1" spc="-85" dirty="0" err="1">
                <a:solidFill>
                  <a:srgbClr val="343433"/>
                </a:solidFill>
                <a:latin typeface="Tahoma"/>
                <a:cs typeface="Tahoma"/>
              </a:rPr>
              <a:t>dla</a:t>
            </a:r>
            <a:r>
              <a:rPr lang="es-ES" sz="7200" b="1" spc="-85" dirty="0">
                <a:solidFill>
                  <a:srgbClr val="343433"/>
                </a:solidFill>
                <a:latin typeface="Tahoma"/>
                <a:cs typeface="Tahoma"/>
              </a:rPr>
              <a:t> </a:t>
            </a:r>
            <a:r>
              <a:rPr lang="es-ES" sz="7200" b="1" spc="-85" dirty="0" err="1">
                <a:solidFill>
                  <a:srgbClr val="343433"/>
                </a:solidFill>
                <a:latin typeface="Tahoma"/>
                <a:cs typeface="Tahoma"/>
              </a:rPr>
              <a:t>obywateli</a:t>
            </a:r>
            <a:r>
              <a:rPr lang="es-ES" sz="7200" b="1" spc="-85" dirty="0">
                <a:solidFill>
                  <a:srgbClr val="343433"/>
                </a:solidFill>
                <a:latin typeface="Tahoma"/>
                <a:cs typeface="Tahoma"/>
              </a:rPr>
              <a:t> </a:t>
            </a:r>
            <a:endParaRPr lang="en-GB" altLang="es-ES" sz="7200" b="1" spc="-85" dirty="0">
              <a:solidFill>
                <a:srgbClr val="343433"/>
              </a:solidFill>
              <a:latin typeface="Tahoma"/>
              <a:cs typeface="Tahoma"/>
            </a:endParaRPr>
          </a:p>
          <a:p>
            <a:pPr algn="just">
              <a:defRPr/>
            </a:pPr>
            <a:endParaRPr lang="en-GB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it-IT" sz="4000" b="1" i="1" spc="-85" dirty="0"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pl-PL" sz="4000" b="1" i="1" spc="-85" dirty="0">
                <a:latin typeface="Calibri" panose="020F0502020204030204" pitchFamily="34" charset="0"/>
                <a:cs typeface="Calibri" panose="020F0502020204030204" pitchFamily="34" charset="0"/>
              </a:rPr>
              <a:t>Podejmij kroki prawne przeciwko „przestępcy</a:t>
            </a:r>
            <a:endParaRPr lang="it-IT" sz="4000" b="1" i="1" spc="-8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pl-PL" sz="4000" spc="-85" dirty="0">
                <a:latin typeface="Calibri" panose="020F0502020204030204" pitchFamily="34" charset="0"/>
                <a:cs typeface="Calibri" panose="020F0502020204030204" pitchFamily="34" charset="0"/>
              </a:rPr>
              <a:t>Zdecydowanie bardziej bezpośrednie podejście niż poprzednie…</a:t>
            </a:r>
            <a:endParaRPr lang="it-IT" sz="4000" spc="-8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pl-PL" sz="4000" spc="-8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pl-PL" sz="4000" spc="-85" dirty="0">
                <a:latin typeface="Calibri" panose="020F0502020204030204" pitchFamily="34" charset="0"/>
                <a:cs typeface="Calibri" panose="020F0502020204030204" pitchFamily="34" charset="0"/>
              </a:rPr>
              <a:t>Możesz uzyskać pomoc profesjonalisty (tj. prawnika), jeśli uważasz, że firma lub organizacja „niewłaściwie potraktowała” Twoje dane osobowe = nieprzestrzeganie którejkolwiek z siedmiu zasad ochrony danych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44800" y="266700"/>
            <a:ext cx="1838324" cy="1066799"/>
          </a:xfrm>
          <a:prstGeom prst="rect">
            <a:avLst/>
          </a:prstGeom>
        </p:spPr>
      </p:pic>
      <p:sp>
        <p:nvSpPr>
          <p:cNvPr id="7" name="CuadroTexto 34">
            <a:extLst>
              <a:ext uri="{FF2B5EF4-FFF2-40B4-BE49-F238E27FC236}">
                <a16:creationId xmlns:a16="http://schemas.microsoft.com/office/drawing/2014/main" xmlns="" xmlns:lc="http://schemas.openxmlformats.org/drawingml/2006/lockedCanvas" id="{44E54EA5-B936-477F-B276-BB60E2C6703D}"/>
              </a:ext>
            </a:extLst>
          </p:cNvPr>
          <p:cNvSpPr txBox="1"/>
          <p:nvPr/>
        </p:nvSpPr>
        <p:spPr>
          <a:xfrm>
            <a:off x="964920" y="9493475"/>
            <a:ext cx="768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>
                <a:latin typeface="YADLjI9qxTA 0"/>
              </a:rPr>
              <a:t>Przy wsparciu programu Erasmus+ Unii Europejskiej. Niniejszy dokument i jego treść odzwierciedla wyłącznie poglądy autorów, a Komisja nie ponosi odpowiedzialności za jakiekolwiek wykorzystanie informacji w nim zawartych</a:t>
            </a:r>
            <a:r>
              <a:rPr lang="en-US" sz="1200" dirty="0">
                <a:latin typeface="YADLjI9qxTA 0"/>
              </a:rPr>
              <a:t>. </a:t>
            </a:r>
            <a:endParaRPr lang="en-US" sz="1200" dirty="0">
              <a:latin typeface="YADLjI9qxTA 0"/>
            </a:endParaRPr>
          </a:p>
        </p:txBody>
      </p:sp>
      <p:pic>
        <p:nvPicPr>
          <p:cNvPr id="8" name="Imagen 3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96883D8-3971-4A12-BAF9-1968501B41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49" y="9563100"/>
            <a:ext cx="866849" cy="576706"/>
          </a:xfrm>
          <a:prstGeom prst="rect">
            <a:avLst/>
          </a:prstGeom>
        </p:spPr>
      </p:pic>
      <p:pic>
        <p:nvPicPr>
          <p:cNvPr id="9" name="Immagin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129" y="9644341"/>
            <a:ext cx="1453337" cy="495465"/>
          </a:xfrm>
          <a:prstGeom prst="rect">
            <a:avLst/>
          </a:prstGeom>
          <a:noFill/>
        </p:spPr>
      </p:pic>
      <p:sp>
        <p:nvSpPr>
          <p:cNvPr id="10" name="CasellaDiTesto 22"/>
          <p:cNvSpPr txBox="1"/>
          <p:nvPr/>
        </p:nvSpPr>
        <p:spPr>
          <a:xfrm>
            <a:off x="10137029" y="9493475"/>
            <a:ext cx="817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Legal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description – Creative Commons licensing: The materials published on the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SOS project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99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93775" y="1046510"/>
            <a:ext cx="16960825" cy="72757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defRPr/>
            </a:pPr>
            <a:r>
              <a:rPr sz="7200" b="1" spc="-400" dirty="0">
                <a:solidFill>
                  <a:srgbClr val="343433"/>
                </a:solidFill>
                <a:latin typeface="Tahoma"/>
                <a:cs typeface="Tahoma"/>
              </a:rPr>
              <a:t>2</a:t>
            </a:r>
            <a:r>
              <a:rPr sz="7200" b="1" spc="-500" dirty="0">
                <a:solidFill>
                  <a:srgbClr val="343433"/>
                </a:solidFill>
                <a:latin typeface="Tahoma"/>
                <a:cs typeface="Tahoma"/>
              </a:rPr>
              <a:t>.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7200" b="1" spc="-85" dirty="0" err="1">
                <a:solidFill>
                  <a:srgbClr val="343433"/>
                </a:solidFill>
                <a:latin typeface="Tahoma"/>
                <a:cs typeface="Tahoma"/>
              </a:rPr>
              <a:t>Implikacje</a:t>
            </a:r>
            <a:r>
              <a:rPr lang="es-ES" sz="7200" b="1" spc="-85" dirty="0">
                <a:solidFill>
                  <a:srgbClr val="343433"/>
                </a:solidFill>
                <a:latin typeface="Tahoma"/>
                <a:cs typeface="Tahoma"/>
              </a:rPr>
              <a:t> </a:t>
            </a:r>
            <a:r>
              <a:rPr lang="es-ES" sz="7200" b="1" spc="-85" dirty="0" err="1">
                <a:solidFill>
                  <a:srgbClr val="343433"/>
                </a:solidFill>
                <a:latin typeface="Tahoma"/>
                <a:cs typeface="Tahoma"/>
              </a:rPr>
              <a:t>dla</a:t>
            </a:r>
            <a:r>
              <a:rPr lang="es-ES" sz="7200" b="1" spc="-85" dirty="0">
                <a:solidFill>
                  <a:srgbClr val="343433"/>
                </a:solidFill>
                <a:latin typeface="Tahoma"/>
                <a:cs typeface="Tahoma"/>
              </a:rPr>
              <a:t> </a:t>
            </a:r>
            <a:r>
              <a:rPr lang="es-ES" sz="7200" b="1" spc="-85" dirty="0" err="1">
                <a:solidFill>
                  <a:srgbClr val="343433"/>
                </a:solidFill>
                <a:latin typeface="Tahoma"/>
                <a:cs typeface="Tahoma"/>
              </a:rPr>
              <a:t>obywateli</a:t>
            </a:r>
            <a:r>
              <a:rPr lang="es-ES" sz="7200" b="1" spc="-85" dirty="0">
                <a:solidFill>
                  <a:srgbClr val="343433"/>
                </a:solidFill>
                <a:latin typeface="Tahoma"/>
                <a:cs typeface="Tahoma"/>
              </a:rPr>
              <a:t> </a:t>
            </a:r>
            <a:endParaRPr lang="en-GB" altLang="es-ES" sz="7200" b="1" spc="-85" dirty="0">
              <a:solidFill>
                <a:srgbClr val="343433"/>
              </a:solidFill>
              <a:latin typeface="Tahoma"/>
              <a:cs typeface="Tahoma"/>
            </a:endParaRPr>
          </a:p>
          <a:p>
            <a:pPr algn="just">
              <a:defRPr/>
            </a:pPr>
            <a:endParaRPr lang="en-GB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it-IT" sz="4000" b="1" i="1" spc="-85" dirty="0"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pl-PL" sz="4000" b="1" i="1" spc="-85" dirty="0">
                <a:latin typeface="Calibri" panose="020F0502020204030204" pitchFamily="34" charset="0"/>
                <a:cs typeface="Calibri" panose="020F0502020204030204" pitchFamily="34" charset="0"/>
              </a:rPr>
              <a:t>Podejmij kroki prawne przeciwko organowi ochrony danych</a:t>
            </a:r>
            <a:endParaRPr lang="en-US" sz="4000" b="1" i="1" spc="-8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pl-PL" sz="4000" spc="-85" dirty="0">
                <a:latin typeface="Calibri" panose="020F0502020204030204" pitchFamily="34" charset="0"/>
                <a:cs typeface="Calibri" panose="020F0502020204030204" pitchFamily="34" charset="0"/>
              </a:rPr>
              <a:t>Jeśli jesteś naprawdę przekonany, że organ ochrony danych nie reprezentował Twoich interesów, masz prawo do rozstrzygnięcia sprawy przed sądem. Dzieje się tak, gdy: </a:t>
            </a:r>
            <a:endParaRPr lang="it-IT" sz="4000" spc="-8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pl-PL" sz="4000" spc="-8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indent="-742950" algn="just">
              <a:buAutoNum type="arabicPeriod"/>
              <a:defRPr/>
            </a:pPr>
            <a:r>
              <a:rPr lang="pl-PL" sz="4000" spc="-85" dirty="0">
                <a:latin typeface="Calibri" panose="020F0502020204030204" pitchFamily="34" charset="0"/>
                <a:cs typeface="Calibri" panose="020F0502020204030204" pitchFamily="34" charset="0"/>
              </a:rPr>
              <a:t>Nie jesteś zadowolony z otrzymanej odpowiedzi / odpowiedzi / opinii</a:t>
            </a:r>
            <a:endParaRPr lang="it-IT" sz="4000" spc="-8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pl-PL" sz="4000" spc="-8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pl-PL" sz="4000" spc="-85" dirty="0">
                <a:latin typeface="Calibri" panose="020F0502020204030204" pitchFamily="34" charset="0"/>
                <a:cs typeface="Calibri" panose="020F0502020204030204" pitchFamily="34" charset="0"/>
              </a:rPr>
              <a:t>2.	Nie otrzymujesz aktualizacji/wiadomości dotyczących Twojej sprawy od organu ochrony danych w ciągu 3 miesięcy licząc od pierwszego dnia, w którym złożyłeś skargę do urzędu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44800" y="266700"/>
            <a:ext cx="1838324" cy="1066799"/>
          </a:xfrm>
          <a:prstGeom prst="rect">
            <a:avLst/>
          </a:prstGeom>
        </p:spPr>
      </p:pic>
      <p:sp>
        <p:nvSpPr>
          <p:cNvPr id="7" name="CuadroTexto 34">
            <a:extLst>
              <a:ext uri="{FF2B5EF4-FFF2-40B4-BE49-F238E27FC236}">
                <a16:creationId xmlns:a16="http://schemas.microsoft.com/office/drawing/2014/main" xmlns="" xmlns:lc="http://schemas.openxmlformats.org/drawingml/2006/lockedCanvas" id="{44E54EA5-B936-477F-B276-BB60E2C6703D}"/>
              </a:ext>
            </a:extLst>
          </p:cNvPr>
          <p:cNvSpPr txBox="1"/>
          <p:nvPr/>
        </p:nvSpPr>
        <p:spPr>
          <a:xfrm>
            <a:off x="964920" y="9493475"/>
            <a:ext cx="768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>
                <a:latin typeface="YADLjI9qxTA 0"/>
              </a:rPr>
              <a:t>Przy wsparciu programu Erasmus+ Unii Europejskiej. Niniejszy dokument i jego treść odzwierciedla wyłącznie poglądy autorów, a Komisja nie ponosi odpowiedzialności za jakiekolwiek wykorzystanie informacji w nim zawartych</a:t>
            </a:r>
            <a:r>
              <a:rPr lang="en-US" sz="1200" dirty="0">
                <a:latin typeface="YADLjI9qxTA 0"/>
              </a:rPr>
              <a:t>. </a:t>
            </a:r>
            <a:endParaRPr lang="en-US" sz="1200" dirty="0">
              <a:latin typeface="YADLjI9qxTA 0"/>
            </a:endParaRPr>
          </a:p>
        </p:txBody>
      </p:sp>
      <p:pic>
        <p:nvPicPr>
          <p:cNvPr id="8" name="Imagen 3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96883D8-3971-4A12-BAF9-1968501B41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49" y="9563100"/>
            <a:ext cx="866849" cy="576706"/>
          </a:xfrm>
          <a:prstGeom prst="rect">
            <a:avLst/>
          </a:prstGeom>
        </p:spPr>
      </p:pic>
      <p:pic>
        <p:nvPicPr>
          <p:cNvPr id="9" name="Immagin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129" y="9644341"/>
            <a:ext cx="1453337" cy="495465"/>
          </a:xfrm>
          <a:prstGeom prst="rect">
            <a:avLst/>
          </a:prstGeom>
          <a:noFill/>
        </p:spPr>
      </p:pic>
      <p:sp>
        <p:nvSpPr>
          <p:cNvPr id="10" name="CasellaDiTesto 22"/>
          <p:cNvSpPr txBox="1"/>
          <p:nvPr/>
        </p:nvSpPr>
        <p:spPr>
          <a:xfrm>
            <a:off x="10137029" y="9493475"/>
            <a:ext cx="817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Legal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description – Creative Commons licensing: The materials published on the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SOS project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86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23261" y="1056655"/>
            <a:ext cx="1838324" cy="106679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A071A84A-6E4F-4244-B1E7-A5C5CC5D72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3366523"/>
            <a:ext cx="2055338" cy="2968821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758A1B85-EB9D-4B90-95DF-C5C91401D912}"/>
              </a:ext>
            </a:extLst>
          </p:cNvPr>
          <p:cNvSpPr txBox="1"/>
          <p:nvPr/>
        </p:nvSpPr>
        <p:spPr>
          <a:xfrm>
            <a:off x="11049001" y="6453731"/>
            <a:ext cx="437426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l-PL" altLang="ko-KR" sz="2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Pliki cookie: charakter, skala i zakres</a:t>
            </a:r>
            <a:endParaRPr lang="ko-KR" altLang="en-US" sz="2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xmlns="" id="{B0EECADB-0E75-45CD-8D96-8B234E1B5160}"/>
              </a:ext>
            </a:extLst>
          </p:cNvPr>
          <p:cNvSpPr txBox="1"/>
          <p:nvPr/>
        </p:nvSpPr>
        <p:spPr>
          <a:xfrm>
            <a:off x="2626810" y="2766844"/>
            <a:ext cx="316439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2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 to jest RODO? Pt.1</a:t>
            </a:r>
            <a:endParaRPr lang="ko-KR" altLang="en-US" sz="2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xmlns="" id="{C9CB3459-7285-4B4B-B10E-539E3C000F31}"/>
              </a:ext>
            </a:extLst>
          </p:cNvPr>
          <p:cNvSpPr txBox="1"/>
          <p:nvPr/>
        </p:nvSpPr>
        <p:spPr>
          <a:xfrm>
            <a:off x="5410200" y="851390"/>
            <a:ext cx="7772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spc="-85" dirty="0" err="1">
                <a:solidFill>
                  <a:srgbClr val="343433"/>
                </a:solidFill>
                <a:latin typeface="Tahoma"/>
                <a:cs typeface="Tahoma"/>
              </a:rPr>
              <a:t>Podsumowanie</a:t>
            </a:r>
            <a:endParaRPr lang="es-ES" sz="7200" b="1" spc="-85" dirty="0">
              <a:solidFill>
                <a:srgbClr val="343433"/>
              </a:solidFill>
              <a:latin typeface="Tahoma"/>
              <a:cs typeface="Tahoma"/>
            </a:endParaRPr>
          </a:p>
          <a:p>
            <a:endParaRPr lang="es-ES" dirty="0"/>
          </a:p>
        </p:txBody>
      </p:sp>
      <p:sp>
        <p:nvSpPr>
          <p:cNvPr id="43" name="TextBox 10">
            <a:extLst>
              <a:ext uri="{FF2B5EF4-FFF2-40B4-BE49-F238E27FC236}">
                <a16:creationId xmlns:a16="http://schemas.microsoft.com/office/drawing/2014/main" xmlns="" id="{23BDAA39-70FD-4EC5-BD3C-EA267E540AFF}"/>
              </a:ext>
            </a:extLst>
          </p:cNvPr>
          <p:cNvSpPr txBox="1"/>
          <p:nvPr/>
        </p:nvSpPr>
        <p:spPr>
          <a:xfrm>
            <a:off x="1003864" y="3197246"/>
            <a:ext cx="4724400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Jakie masz prawa jako obywatela prywatnego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?</a:t>
            </a:r>
          </a:p>
          <a:p>
            <a:endParaRPr lang="ko-KR" altLang="en-US" sz="2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CuadroTexto 37">
            <a:extLst>
              <a:ext uri="{FF2B5EF4-FFF2-40B4-BE49-F238E27FC236}">
                <a16:creationId xmlns:a16="http://schemas.microsoft.com/office/drawing/2014/main" xmlns="" id="{B0EECADB-0E75-45CD-8D96-8B234E1B5160}"/>
              </a:ext>
            </a:extLst>
          </p:cNvPr>
          <p:cNvSpPr txBox="1"/>
          <p:nvPr/>
        </p:nvSpPr>
        <p:spPr>
          <a:xfrm>
            <a:off x="2779210" y="6441380"/>
            <a:ext cx="316439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2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 to jest RODO? Pt.2</a:t>
            </a:r>
            <a:endParaRPr lang="ko-KR" altLang="en-US" sz="2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0">
            <a:extLst>
              <a:ext uri="{FF2B5EF4-FFF2-40B4-BE49-F238E27FC236}">
                <a16:creationId xmlns:a16="http://schemas.microsoft.com/office/drawing/2014/main" xmlns="" id="{23BDAA39-70FD-4EC5-BD3C-EA267E540AFF}"/>
              </a:ext>
            </a:extLst>
          </p:cNvPr>
          <p:cNvSpPr txBox="1"/>
          <p:nvPr/>
        </p:nvSpPr>
        <p:spPr>
          <a:xfrm>
            <a:off x="901136" y="6994892"/>
            <a:ext cx="5042464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Jakie są zasady ochrony danych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?</a:t>
            </a:r>
          </a:p>
          <a:p>
            <a:endParaRPr lang="ko-KR" altLang="en-US" sz="2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CuadroTexto 37">
            <a:extLst>
              <a:ext uri="{FF2B5EF4-FFF2-40B4-BE49-F238E27FC236}">
                <a16:creationId xmlns:a16="http://schemas.microsoft.com/office/drawing/2014/main" xmlns="" id="{B0EECADB-0E75-45CD-8D96-8B234E1B5160}"/>
              </a:ext>
            </a:extLst>
          </p:cNvPr>
          <p:cNvSpPr txBox="1"/>
          <p:nvPr/>
        </p:nvSpPr>
        <p:spPr>
          <a:xfrm>
            <a:off x="12039600" y="2766844"/>
            <a:ext cx="316439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2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Słowniczek</a:t>
            </a:r>
            <a:r>
              <a:rPr lang="en-US" altLang="ko-KR" sz="2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RODO</a:t>
            </a:r>
            <a:endParaRPr lang="ko-KR" altLang="en-US" sz="2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Box 10">
            <a:extLst>
              <a:ext uri="{FF2B5EF4-FFF2-40B4-BE49-F238E27FC236}">
                <a16:creationId xmlns:a16="http://schemas.microsoft.com/office/drawing/2014/main" xmlns="" id="{23BDAA39-70FD-4EC5-BD3C-EA267E540AFF}"/>
              </a:ext>
            </a:extLst>
          </p:cNvPr>
          <p:cNvSpPr txBox="1"/>
          <p:nvPr/>
        </p:nvSpPr>
        <p:spPr>
          <a:xfrm>
            <a:off x="11651791" y="3335259"/>
            <a:ext cx="3554474" cy="43466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Jaki jest </a:t>
            </a:r>
            <a:r>
              <a:rPr lang="en-US" altLang="ko-KR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słowniczek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RODO?</a:t>
            </a:r>
          </a:p>
        </p:txBody>
      </p:sp>
      <p:sp>
        <p:nvSpPr>
          <p:cNvPr id="21" name="TextBox 10">
            <a:extLst>
              <a:ext uri="{FF2B5EF4-FFF2-40B4-BE49-F238E27FC236}">
                <a16:creationId xmlns:a16="http://schemas.microsoft.com/office/drawing/2014/main" xmlns="" id="{23BDAA39-70FD-4EC5-BD3C-EA267E540AFF}"/>
              </a:ext>
            </a:extLst>
          </p:cNvPr>
          <p:cNvSpPr txBox="1"/>
          <p:nvPr/>
        </p:nvSpPr>
        <p:spPr>
          <a:xfrm>
            <a:off x="9319069" y="6994892"/>
            <a:ext cx="6203061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Kiedy powinieneś je zaakceptować, a kiedy nie?</a:t>
            </a:r>
            <a:endParaRPr lang="en-US" altLang="ko-KR" sz="2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CuadroTexto 34">
            <a:extLst>
              <a:ext uri="{FF2B5EF4-FFF2-40B4-BE49-F238E27FC236}">
                <a16:creationId xmlns:a16="http://schemas.microsoft.com/office/drawing/2014/main" xmlns="" xmlns:lc="http://schemas.openxmlformats.org/drawingml/2006/lockedCanvas" id="{44E54EA5-B936-477F-B276-BB60E2C6703D}"/>
              </a:ext>
            </a:extLst>
          </p:cNvPr>
          <p:cNvSpPr txBox="1"/>
          <p:nvPr/>
        </p:nvSpPr>
        <p:spPr>
          <a:xfrm>
            <a:off x="964920" y="9493475"/>
            <a:ext cx="768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>
                <a:latin typeface="YADLjI9qxTA 0"/>
              </a:rPr>
              <a:t>Przy wsparciu programu Erasmus+ Unii Europejskiej. Niniejszy dokument i jego treść odzwierciedla wyłącznie poglądy autorów, a Komisja nie ponosi odpowiedzialności za jakiekolwiek wykorzystanie informacji w nim zawartych</a:t>
            </a:r>
            <a:r>
              <a:rPr lang="en-US" sz="1200" dirty="0">
                <a:latin typeface="YADLjI9qxTA 0"/>
              </a:rPr>
              <a:t>. </a:t>
            </a:r>
            <a:endParaRPr lang="en-US" sz="1200" dirty="0">
              <a:latin typeface="YADLjI9qxTA 0"/>
            </a:endParaRPr>
          </a:p>
        </p:txBody>
      </p:sp>
      <p:pic>
        <p:nvPicPr>
          <p:cNvPr id="22" name="Imagen 3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96883D8-3971-4A12-BAF9-1968501B41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49" y="9563100"/>
            <a:ext cx="866849" cy="576706"/>
          </a:xfrm>
          <a:prstGeom prst="rect">
            <a:avLst/>
          </a:prstGeom>
        </p:spPr>
      </p:pic>
      <p:pic>
        <p:nvPicPr>
          <p:cNvPr id="23" name="Immagine 2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129" y="9644341"/>
            <a:ext cx="1453337" cy="495465"/>
          </a:xfrm>
          <a:prstGeom prst="rect">
            <a:avLst/>
          </a:prstGeom>
          <a:noFill/>
        </p:spPr>
      </p:pic>
      <p:sp>
        <p:nvSpPr>
          <p:cNvPr id="24" name="CasellaDiTesto 22"/>
          <p:cNvSpPr txBox="1"/>
          <p:nvPr/>
        </p:nvSpPr>
        <p:spPr>
          <a:xfrm>
            <a:off x="10137029" y="9493475"/>
            <a:ext cx="817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Legal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description – Creative Commons licensing: The materials published on the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SOS project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19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43074" y="2520861"/>
            <a:ext cx="15063926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780020">
              <a:lnSpc>
                <a:spcPct val="100000"/>
              </a:lnSpc>
              <a:spcBef>
                <a:spcPts val="95"/>
              </a:spcBef>
            </a:pPr>
            <a:r>
              <a:rPr sz="8000" spc="240" dirty="0"/>
              <a:t>THANK</a:t>
            </a:r>
            <a:r>
              <a:rPr sz="8000" spc="-200" dirty="0"/>
              <a:t> </a:t>
            </a:r>
            <a:r>
              <a:rPr sz="8000" spc="80" dirty="0"/>
              <a:t>YOU!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22BA8EF2-D59B-48D7-9C3A-331B3BFC6825}"/>
              </a:ext>
            </a:extLst>
          </p:cNvPr>
          <p:cNvSpPr txBox="1"/>
          <p:nvPr/>
        </p:nvSpPr>
        <p:spPr>
          <a:xfrm>
            <a:off x="11156975" y="5524500"/>
            <a:ext cx="6019800" cy="15209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US" sz="4600" b="1" spc="-65" dirty="0">
                <a:latin typeface="Tahoma"/>
                <a:cs typeface="Tahoma"/>
              </a:rPr>
              <a:t>PARTNER: ESSEI</a:t>
            </a:r>
          </a:p>
          <a:p>
            <a:pPr marL="12700">
              <a:spcBef>
                <a:spcPts val="100"/>
              </a:spcBef>
            </a:pPr>
            <a:endParaRPr lang="en-US" sz="4600" b="1" spc="-65" dirty="0">
              <a:latin typeface="Tahoma"/>
              <a:cs typeface="Tahoma"/>
            </a:endParaRPr>
          </a:p>
        </p:txBody>
      </p:sp>
      <p:sp>
        <p:nvSpPr>
          <p:cNvPr id="7" name="CuadroTexto 34">
            <a:extLst>
              <a:ext uri="{FF2B5EF4-FFF2-40B4-BE49-F238E27FC236}">
                <a16:creationId xmlns:a16="http://schemas.microsoft.com/office/drawing/2014/main" xmlns="" xmlns:lc="http://schemas.openxmlformats.org/drawingml/2006/lockedCanvas" id="{44E54EA5-B936-477F-B276-BB60E2C6703D}"/>
              </a:ext>
            </a:extLst>
          </p:cNvPr>
          <p:cNvSpPr txBox="1"/>
          <p:nvPr/>
        </p:nvSpPr>
        <p:spPr>
          <a:xfrm>
            <a:off x="964920" y="9493475"/>
            <a:ext cx="768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>
                <a:latin typeface="YADLjI9qxTA 0"/>
              </a:rPr>
              <a:t>Przy wsparciu programu Erasmus+ Unii Europejskiej. Niniejszy dokument i jego treść odzwierciedla wyłącznie poglądy autorów, a Komisja nie ponosi odpowiedzialności za jakiekolwiek wykorzystanie informacji w nim zawartych</a:t>
            </a:r>
            <a:r>
              <a:rPr lang="en-US" sz="1200" dirty="0">
                <a:latin typeface="YADLjI9qxTA 0"/>
              </a:rPr>
              <a:t>. </a:t>
            </a:r>
            <a:endParaRPr lang="en-US" sz="1200" dirty="0">
              <a:latin typeface="YADLjI9qxTA 0"/>
            </a:endParaRPr>
          </a:p>
        </p:txBody>
      </p:sp>
      <p:pic>
        <p:nvPicPr>
          <p:cNvPr id="8" name="Imagen 3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96883D8-3971-4A12-BAF9-1968501B41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49" y="9563100"/>
            <a:ext cx="866849" cy="576706"/>
          </a:xfrm>
          <a:prstGeom prst="rect">
            <a:avLst/>
          </a:prstGeom>
        </p:spPr>
      </p:pic>
      <p:pic>
        <p:nvPicPr>
          <p:cNvPr id="9" name="Immagin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129" y="9644341"/>
            <a:ext cx="1453337" cy="495465"/>
          </a:xfrm>
          <a:prstGeom prst="rect">
            <a:avLst/>
          </a:prstGeom>
          <a:noFill/>
        </p:spPr>
      </p:pic>
      <p:sp>
        <p:nvSpPr>
          <p:cNvPr id="10" name="CasellaDiTesto 22"/>
          <p:cNvSpPr txBox="1"/>
          <p:nvPr/>
        </p:nvSpPr>
        <p:spPr>
          <a:xfrm>
            <a:off x="10137029" y="9493475"/>
            <a:ext cx="817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Legal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description – Creative Commons licensing: The materials published on the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SOS project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93775" y="1046510"/>
            <a:ext cx="16589349" cy="11201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defRPr/>
            </a:pPr>
            <a:r>
              <a:rPr sz="7200" b="1" spc="-400" dirty="0">
                <a:solidFill>
                  <a:srgbClr val="343433"/>
                </a:solidFill>
                <a:latin typeface="Tahoma"/>
                <a:cs typeface="Tahoma"/>
              </a:rPr>
              <a:t>2</a:t>
            </a:r>
            <a:r>
              <a:rPr sz="7200" b="1" spc="-500" dirty="0">
                <a:solidFill>
                  <a:srgbClr val="343433"/>
                </a:solidFill>
                <a:latin typeface="Tahoma"/>
                <a:cs typeface="Tahoma"/>
              </a:rPr>
              <a:t>.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7200" b="1" spc="-85" dirty="0" err="1">
                <a:solidFill>
                  <a:srgbClr val="343433"/>
                </a:solidFill>
                <a:latin typeface="Tahoma"/>
                <a:cs typeface="Tahoma"/>
              </a:rPr>
              <a:t>Przegląd</a:t>
            </a:r>
            <a:r>
              <a:rPr lang="es-ES" sz="7200" b="1" spc="-85" dirty="0">
                <a:solidFill>
                  <a:srgbClr val="343433"/>
                </a:solidFill>
                <a:latin typeface="Tahoma"/>
                <a:cs typeface="Tahoma"/>
              </a:rPr>
              <a:t> </a:t>
            </a:r>
            <a:r>
              <a:rPr lang="es-ES" sz="7200" b="1" spc="-85" dirty="0" err="1">
                <a:solidFill>
                  <a:srgbClr val="343433"/>
                </a:solidFill>
                <a:latin typeface="Tahoma"/>
                <a:cs typeface="Tahoma"/>
              </a:rPr>
              <a:t>ogólny</a:t>
            </a:r>
            <a:endParaRPr lang="en-GB" altLang="es-E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44800" y="266700"/>
            <a:ext cx="1838324" cy="1066799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102" y="2171700"/>
            <a:ext cx="12386693" cy="6826410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9906000" y="8115300"/>
            <a:ext cx="4724400" cy="8828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uadroTexto 34">
            <a:extLst>
              <a:ext uri="{FF2B5EF4-FFF2-40B4-BE49-F238E27FC236}">
                <a16:creationId xmlns:a16="http://schemas.microsoft.com/office/drawing/2014/main" xmlns="" xmlns:lc="http://schemas.openxmlformats.org/drawingml/2006/lockedCanvas" id="{44E54EA5-B936-477F-B276-BB60E2C6703D}"/>
              </a:ext>
            </a:extLst>
          </p:cNvPr>
          <p:cNvSpPr txBox="1"/>
          <p:nvPr/>
        </p:nvSpPr>
        <p:spPr>
          <a:xfrm>
            <a:off x="964920" y="9493475"/>
            <a:ext cx="768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>
                <a:latin typeface="YADLjI9qxTA 0"/>
              </a:rPr>
              <a:t>Przy wsparciu programu Erasmus+ Unii Europejskiej. Niniejszy dokument i jego treść odzwierciedla wyłącznie poglądy autorów, a Komisja nie ponosi odpowiedzialności za jakiekolwiek wykorzystanie informacji w nim zawartych</a:t>
            </a:r>
            <a:r>
              <a:rPr lang="en-US" sz="1200" dirty="0">
                <a:latin typeface="YADLjI9qxTA 0"/>
              </a:rPr>
              <a:t>. </a:t>
            </a:r>
            <a:endParaRPr lang="en-US" sz="1200" dirty="0">
              <a:latin typeface="YADLjI9qxTA 0"/>
            </a:endParaRPr>
          </a:p>
        </p:txBody>
      </p:sp>
      <p:pic>
        <p:nvPicPr>
          <p:cNvPr id="9" name="Imagen 3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96883D8-3971-4A12-BAF9-1968501B41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49" y="9563100"/>
            <a:ext cx="866849" cy="576706"/>
          </a:xfrm>
          <a:prstGeom prst="rect">
            <a:avLst/>
          </a:prstGeom>
        </p:spPr>
      </p:pic>
      <p:pic>
        <p:nvPicPr>
          <p:cNvPr id="10" name="Immagine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129" y="9644341"/>
            <a:ext cx="1453337" cy="495465"/>
          </a:xfrm>
          <a:prstGeom prst="rect">
            <a:avLst/>
          </a:prstGeom>
          <a:noFill/>
        </p:spPr>
      </p:pic>
      <p:sp>
        <p:nvSpPr>
          <p:cNvPr id="11" name="CasellaDiTesto 22"/>
          <p:cNvSpPr txBox="1"/>
          <p:nvPr/>
        </p:nvSpPr>
        <p:spPr>
          <a:xfrm>
            <a:off x="10137029" y="9493475"/>
            <a:ext cx="817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Legal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description – Creative Commons licensing: The materials published on the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SOS project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98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93775" y="723900"/>
            <a:ext cx="16884625" cy="481349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defRPr/>
            </a:pPr>
            <a:r>
              <a:rPr sz="7200" b="1" spc="-400" dirty="0">
                <a:solidFill>
                  <a:srgbClr val="343433"/>
                </a:solidFill>
                <a:latin typeface="Tahoma"/>
                <a:cs typeface="Tahoma"/>
              </a:rPr>
              <a:t>2</a:t>
            </a:r>
            <a:r>
              <a:rPr sz="7200" b="1" spc="-500" dirty="0">
                <a:solidFill>
                  <a:srgbClr val="343433"/>
                </a:solidFill>
                <a:latin typeface="Tahoma"/>
                <a:cs typeface="Tahoma"/>
              </a:rPr>
              <a:t>.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7200" b="1" spc="-85" dirty="0" err="1">
                <a:solidFill>
                  <a:srgbClr val="343433"/>
                </a:solidFill>
                <a:latin typeface="Tahoma"/>
                <a:cs typeface="Tahoma"/>
              </a:rPr>
              <a:t>Przegląd</a:t>
            </a:r>
            <a:r>
              <a:rPr lang="es-ES" sz="7200" b="1" spc="-85" dirty="0">
                <a:solidFill>
                  <a:srgbClr val="343433"/>
                </a:solidFill>
                <a:latin typeface="Tahoma"/>
                <a:cs typeface="Tahoma"/>
              </a:rPr>
              <a:t> </a:t>
            </a:r>
            <a:r>
              <a:rPr lang="es-ES" sz="7200" b="1" spc="-85" dirty="0" err="1">
                <a:solidFill>
                  <a:srgbClr val="343433"/>
                </a:solidFill>
                <a:latin typeface="Tahoma"/>
                <a:cs typeface="Tahoma"/>
              </a:rPr>
              <a:t>ogólny</a:t>
            </a:r>
            <a:endParaRPr lang="es-ES" sz="7200" b="1" spc="-85" dirty="0">
              <a:solidFill>
                <a:srgbClr val="343433"/>
              </a:solidFill>
              <a:latin typeface="Tahoma"/>
              <a:cs typeface="Tahoma"/>
            </a:endParaRPr>
          </a:p>
          <a:p>
            <a:pPr>
              <a:defRPr/>
            </a:pPr>
            <a:endParaRPr lang="en-GB" altLang="es-E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en-GB" sz="4000" b="1" i="1" spc="-85" dirty="0" err="1">
                <a:solidFill>
                  <a:srgbClr val="3434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Dla</a:t>
            </a:r>
            <a:r>
              <a:rPr lang="en-GB" sz="4000" b="1" i="1" spc="-85" dirty="0">
                <a:solidFill>
                  <a:srgbClr val="3434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b="1" i="1" spc="-85" dirty="0" err="1">
                <a:solidFill>
                  <a:srgbClr val="3434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początkujących</a:t>
            </a:r>
            <a:endParaRPr lang="en-GB" sz="4000" b="1" i="1" spc="-85" dirty="0">
              <a:solidFill>
                <a:srgbClr val="3434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pl-PL" sz="4000" spc="-85" dirty="0">
                <a:solidFill>
                  <a:srgbClr val="3434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RODO (ogólne rozporządzenie o ochronie danych) to rozporządzenie Parlamentu Europejskiego i Rady UE z kwietnia 2016 r. </a:t>
            </a:r>
            <a:r>
              <a:rPr lang="pl-PL" sz="4000" i="1" spc="-85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sprawie ochrony osób fizycznych w związku z przetwarzaniem danych osobowych i w sprawie swobodnego przepływu takich danych</a:t>
            </a:r>
            <a:r>
              <a:rPr lang="en-GB" sz="4000" spc="-85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sz="4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44800" y="266700"/>
            <a:ext cx="1838324" cy="1066799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9022" y="5448300"/>
            <a:ext cx="9998854" cy="2814638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sp>
        <p:nvSpPr>
          <p:cNvPr id="7" name="CasellaDiTesto 6"/>
          <p:cNvSpPr txBox="1"/>
          <p:nvPr/>
        </p:nvSpPr>
        <p:spPr>
          <a:xfrm>
            <a:off x="4668848" y="8466784"/>
            <a:ext cx="9419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Źródło</a:t>
            </a:r>
            <a:r>
              <a:rPr lang="en-GB" dirty="0"/>
              <a:t>: </a:t>
            </a:r>
            <a:r>
              <a:rPr lang="en-GB" dirty="0">
                <a:hlinkClick r:id="rId4"/>
              </a:rPr>
              <a:t>https://eur-lex.europa.eu/legal-content/EN/TXT/?uri=CELEX%3A02016R0679-20160504</a:t>
            </a:r>
            <a:r>
              <a:rPr lang="en-GB" dirty="0"/>
              <a:t> </a:t>
            </a:r>
          </a:p>
        </p:txBody>
      </p:sp>
      <p:sp>
        <p:nvSpPr>
          <p:cNvPr id="8" name="CuadroTexto 34">
            <a:extLst>
              <a:ext uri="{FF2B5EF4-FFF2-40B4-BE49-F238E27FC236}">
                <a16:creationId xmlns:a16="http://schemas.microsoft.com/office/drawing/2014/main" xmlns="" xmlns:lc="http://schemas.openxmlformats.org/drawingml/2006/lockedCanvas" id="{44E54EA5-B936-477F-B276-BB60E2C6703D}"/>
              </a:ext>
            </a:extLst>
          </p:cNvPr>
          <p:cNvSpPr txBox="1"/>
          <p:nvPr/>
        </p:nvSpPr>
        <p:spPr>
          <a:xfrm>
            <a:off x="964920" y="9493475"/>
            <a:ext cx="768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>
                <a:latin typeface="YADLjI9qxTA 0"/>
              </a:rPr>
              <a:t>Przy wsparciu programu Erasmus+ Unii Europejskiej. Niniejszy dokument i jego treść odzwierciedla wyłącznie poglądy autorów, a Komisja nie ponosi odpowiedzialności za jakiekolwiek wykorzystanie informacji w nim zawartych</a:t>
            </a:r>
            <a:r>
              <a:rPr lang="en-US" sz="1200" dirty="0">
                <a:latin typeface="YADLjI9qxTA 0"/>
              </a:rPr>
              <a:t>. </a:t>
            </a:r>
            <a:endParaRPr lang="en-US" sz="1200" dirty="0">
              <a:latin typeface="YADLjI9qxTA 0"/>
            </a:endParaRPr>
          </a:p>
        </p:txBody>
      </p:sp>
      <p:pic>
        <p:nvPicPr>
          <p:cNvPr id="9" name="Imagen 3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96883D8-3971-4A12-BAF9-1968501B41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49" y="9563100"/>
            <a:ext cx="866849" cy="576706"/>
          </a:xfrm>
          <a:prstGeom prst="rect">
            <a:avLst/>
          </a:prstGeom>
        </p:spPr>
      </p:pic>
      <p:pic>
        <p:nvPicPr>
          <p:cNvPr id="10" name="Immagine 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129" y="9644341"/>
            <a:ext cx="1453337" cy="495465"/>
          </a:xfrm>
          <a:prstGeom prst="rect">
            <a:avLst/>
          </a:prstGeom>
          <a:noFill/>
        </p:spPr>
      </p:pic>
      <p:sp>
        <p:nvSpPr>
          <p:cNvPr id="11" name="CasellaDiTesto 22"/>
          <p:cNvSpPr txBox="1"/>
          <p:nvPr/>
        </p:nvSpPr>
        <p:spPr>
          <a:xfrm>
            <a:off x="10137029" y="9493475"/>
            <a:ext cx="817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Legal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description – Creative Commons licensing: The materials published on the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SOS project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80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93775" y="1046510"/>
            <a:ext cx="16589349" cy="755270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defRPr/>
            </a:pPr>
            <a:r>
              <a:rPr sz="7200" b="1" spc="-400" dirty="0">
                <a:solidFill>
                  <a:srgbClr val="343433"/>
                </a:solidFill>
                <a:latin typeface="Tahoma"/>
                <a:cs typeface="Tahoma"/>
              </a:rPr>
              <a:t>2</a:t>
            </a:r>
            <a:r>
              <a:rPr sz="7200" b="1" spc="-500" dirty="0">
                <a:solidFill>
                  <a:srgbClr val="343433"/>
                </a:solidFill>
                <a:latin typeface="Tahoma"/>
                <a:cs typeface="Tahoma"/>
              </a:rPr>
              <a:t>.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7200" b="1" spc="-85" dirty="0" err="1">
                <a:solidFill>
                  <a:srgbClr val="343433"/>
                </a:solidFill>
                <a:latin typeface="Tahoma"/>
                <a:cs typeface="Tahoma"/>
              </a:rPr>
              <a:t>Przegląd</a:t>
            </a:r>
            <a:r>
              <a:rPr lang="es-ES" sz="7200" b="1" spc="-85" dirty="0">
                <a:solidFill>
                  <a:srgbClr val="343433"/>
                </a:solidFill>
                <a:latin typeface="Tahoma"/>
                <a:cs typeface="Tahoma"/>
              </a:rPr>
              <a:t> </a:t>
            </a:r>
            <a:r>
              <a:rPr lang="es-ES" sz="7200" b="1" spc="-85" dirty="0" err="1">
                <a:solidFill>
                  <a:srgbClr val="343433"/>
                </a:solidFill>
                <a:latin typeface="Tahoma"/>
                <a:cs typeface="Tahoma"/>
              </a:rPr>
              <a:t>ogólny</a:t>
            </a:r>
            <a:endParaRPr lang="es-ES" sz="7200" b="1" spc="-85" dirty="0">
              <a:solidFill>
                <a:srgbClr val="343433"/>
              </a:solidFill>
              <a:latin typeface="Tahoma"/>
              <a:cs typeface="Tahoma"/>
            </a:endParaRPr>
          </a:p>
          <a:p>
            <a:pPr>
              <a:defRPr/>
            </a:pPr>
            <a:endParaRPr lang="en-GB" altLang="es-E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pl-PL" sz="4000" b="1" i="1" spc="-85" dirty="0">
                <a:solidFill>
                  <a:srgbClr val="3434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Krótkie zastrzeżenie – co to jest rozporządzenie w prawie UE</a:t>
            </a:r>
            <a:r>
              <a:rPr lang="en-GB" sz="4000" b="1" i="1" spc="-85" dirty="0">
                <a:solidFill>
                  <a:srgbClr val="3434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r>
              <a:rPr lang="en-GB" sz="4000" i="1" spc="-85" dirty="0">
                <a:solidFill>
                  <a:srgbClr val="3434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just">
              <a:defRPr/>
            </a:pPr>
            <a:r>
              <a:rPr lang="pl-PL" sz="4000" spc="-85" dirty="0">
                <a:solidFill>
                  <a:srgbClr val="3434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Wraz z dyrektywami, decyzjami, zaleceniami i opiniami, rozporządzenia reprezentują rodzaje aktów prawnych UE – aktów prawnych o różnym stopniu wiążących, do których wszystkie (lub niektóre) państwa członkowskie powinny się stosować</a:t>
            </a:r>
            <a:r>
              <a:rPr lang="en-GB" sz="4000" spc="-85" dirty="0">
                <a:solidFill>
                  <a:srgbClr val="3434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defRPr/>
            </a:pPr>
            <a:endParaRPr lang="en-GB" sz="4000" spc="-85" dirty="0">
              <a:solidFill>
                <a:srgbClr val="3434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pl-PL" sz="4000" spc="-85" dirty="0">
                <a:solidFill>
                  <a:srgbClr val="3434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Regulacje to te, które mają wyższy stopień wiążący i muszą być stosowane w całości w całej UE</a:t>
            </a:r>
            <a:r>
              <a:rPr lang="en-GB" sz="4000" spc="-85" dirty="0">
                <a:solidFill>
                  <a:srgbClr val="3434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>
              <a:defRPr/>
            </a:pPr>
            <a:endParaRPr lang="en-GB" sz="4000" spc="-85" dirty="0">
              <a:solidFill>
                <a:srgbClr val="3434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GB" sz="4000" spc="-85" dirty="0">
              <a:solidFill>
                <a:srgbClr val="3434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pl-PL" spc="-85" dirty="0">
                <a:solidFill>
                  <a:srgbClr val="3434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Aby dowiedzieć się więcej o rodzajach ustawodawstwa</a:t>
            </a:r>
            <a:r>
              <a:rPr lang="en-GB" spc="-85" dirty="0">
                <a:solidFill>
                  <a:srgbClr val="3434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GB" spc="-85" dirty="0">
                <a:solidFill>
                  <a:srgbClr val="34343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https://european-union.europa.eu/institutions-law-budget/law/types-legislation_en</a:t>
            </a:r>
            <a:r>
              <a:rPr lang="en-GB" spc="-85" dirty="0">
                <a:solidFill>
                  <a:srgbClr val="3434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544800" y="266700"/>
            <a:ext cx="1838324" cy="1066799"/>
          </a:xfrm>
          <a:prstGeom prst="rect">
            <a:avLst/>
          </a:prstGeom>
        </p:spPr>
      </p:pic>
      <p:sp>
        <p:nvSpPr>
          <p:cNvPr id="7" name="CuadroTexto 34">
            <a:extLst>
              <a:ext uri="{FF2B5EF4-FFF2-40B4-BE49-F238E27FC236}">
                <a16:creationId xmlns:a16="http://schemas.microsoft.com/office/drawing/2014/main" xmlns="" xmlns:lc="http://schemas.openxmlformats.org/drawingml/2006/lockedCanvas" id="{44E54EA5-B936-477F-B276-BB60E2C6703D}"/>
              </a:ext>
            </a:extLst>
          </p:cNvPr>
          <p:cNvSpPr txBox="1"/>
          <p:nvPr/>
        </p:nvSpPr>
        <p:spPr>
          <a:xfrm>
            <a:off x="964920" y="9493475"/>
            <a:ext cx="768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>
                <a:latin typeface="YADLjI9qxTA 0"/>
              </a:rPr>
              <a:t>Przy wsparciu programu Erasmus+ Unii Europejskiej. Niniejszy dokument i jego treść odzwierciedla wyłącznie poglądy autorów, a Komisja nie ponosi odpowiedzialności za jakiekolwiek wykorzystanie informacji w nim zawartych</a:t>
            </a:r>
            <a:r>
              <a:rPr lang="en-US" sz="1200" dirty="0">
                <a:latin typeface="YADLjI9qxTA 0"/>
              </a:rPr>
              <a:t>. </a:t>
            </a:r>
            <a:endParaRPr lang="en-US" sz="1200" dirty="0">
              <a:latin typeface="YADLjI9qxTA 0"/>
            </a:endParaRPr>
          </a:p>
        </p:txBody>
      </p:sp>
      <p:pic>
        <p:nvPicPr>
          <p:cNvPr id="8" name="Imagen 3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96883D8-3971-4A12-BAF9-1968501B41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49" y="9563100"/>
            <a:ext cx="866849" cy="576706"/>
          </a:xfrm>
          <a:prstGeom prst="rect">
            <a:avLst/>
          </a:prstGeom>
        </p:spPr>
      </p:pic>
      <p:pic>
        <p:nvPicPr>
          <p:cNvPr id="9" name="Immagine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129" y="9644341"/>
            <a:ext cx="1453337" cy="495465"/>
          </a:xfrm>
          <a:prstGeom prst="rect">
            <a:avLst/>
          </a:prstGeom>
          <a:noFill/>
        </p:spPr>
      </p:pic>
      <p:sp>
        <p:nvSpPr>
          <p:cNvPr id="10" name="CasellaDiTesto 22"/>
          <p:cNvSpPr txBox="1"/>
          <p:nvPr/>
        </p:nvSpPr>
        <p:spPr>
          <a:xfrm>
            <a:off x="10137029" y="9493475"/>
            <a:ext cx="817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Legal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description – Creative Commons licensing: The materials published on the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SOS project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33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93775" y="1046510"/>
            <a:ext cx="16589349" cy="72757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defRPr/>
            </a:pPr>
            <a:r>
              <a:rPr sz="7200" b="1" spc="-400" dirty="0">
                <a:solidFill>
                  <a:srgbClr val="343433"/>
                </a:solidFill>
                <a:latin typeface="Tahoma"/>
                <a:cs typeface="Tahoma"/>
              </a:rPr>
              <a:t>2</a:t>
            </a:r>
            <a:r>
              <a:rPr sz="7200" b="1" spc="-500" dirty="0">
                <a:solidFill>
                  <a:srgbClr val="343433"/>
                </a:solidFill>
                <a:latin typeface="Tahoma"/>
                <a:cs typeface="Tahoma"/>
              </a:rPr>
              <a:t>.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7200" b="1" spc="-85" dirty="0" err="1">
                <a:solidFill>
                  <a:srgbClr val="343433"/>
                </a:solidFill>
                <a:latin typeface="Tahoma"/>
                <a:cs typeface="Tahoma"/>
              </a:rPr>
              <a:t>Przegląd</a:t>
            </a:r>
            <a:r>
              <a:rPr lang="es-ES" sz="7200" b="1" spc="-85" dirty="0">
                <a:solidFill>
                  <a:srgbClr val="343433"/>
                </a:solidFill>
                <a:latin typeface="Tahoma"/>
                <a:cs typeface="Tahoma"/>
              </a:rPr>
              <a:t> </a:t>
            </a:r>
            <a:r>
              <a:rPr lang="es-ES" sz="7200" b="1" spc="-85" dirty="0" err="1">
                <a:solidFill>
                  <a:srgbClr val="343433"/>
                </a:solidFill>
                <a:latin typeface="Tahoma"/>
                <a:cs typeface="Tahoma"/>
              </a:rPr>
              <a:t>ogólny</a:t>
            </a:r>
            <a:endParaRPr lang="es-ES" sz="7200" b="1" spc="-85" dirty="0">
              <a:solidFill>
                <a:srgbClr val="343433"/>
              </a:solidFill>
              <a:latin typeface="Tahoma"/>
              <a:cs typeface="Tahoma"/>
            </a:endParaRPr>
          </a:p>
          <a:p>
            <a:pPr>
              <a:defRPr/>
            </a:pPr>
            <a:endParaRPr lang="en-GB" altLang="es-E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pl-PL" sz="4000" b="1" i="1" spc="-85" dirty="0">
                <a:solidFill>
                  <a:srgbClr val="3434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ogólnej skali i zakresie RODO</a:t>
            </a:r>
            <a:endParaRPr lang="it-IT" sz="4000" b="1" i="1" spc="-85" dirty="0">
              <a:solidFill>
                <a:srgbClr val="3434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pl-PL" sz="4000" spc="-85" dirty="0">
                <a:latin typeface="Calibri" panose="020F0502020204030204" pitchFamily="34" charset="0"/>
                <a:cs typeface="Calibri" panose="020F0502020204030204" pitchFamily="34" charset="0"/>
              </a:rPr>
              <a:t>W formalnym dokumencie polityki stwierdza się, że</a:t>
            </a:r>
            <a:r>
              <a:rPr lang="en-GB" sz="4000" spc="-85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algn="just">
              <a:defRPr/>
            </a:pPr>
            <a:endParaRPr lang="en-GB" sz="4000" spc="-8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indent="-742950" algn="just">
              <a:buFont typeface="+mj-lt"/>
              <a:buAutoNum type="arabicPeriod"/>
              <a:defRPr/>
            </a:pPr>
            <a:r>
              <a:rPr lang="pl-PL" sz="4000" dirty="0">
                <a:latin typeface="Calibri" panose="020F0502020204030204" pitchFamily="34" charset="0"/>
                <a:cs typeface="Calibri" panose="020F0502020204030204" pitchFamily="34" charset="0"/>
              </a:rPr>
              <a:t>[RODO] określa przepisy dotyczące </a:t>
            </a:r>
            <a:r>
              <a:rPr lang="pl-PL" sz="40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ochrony osób fizycznych </a:t>
            </a:r>
            <a:r>
              <a:rPr lang="pl-PL" sz="4000" dirty="0">
                <a:latin typeface="Calibri" panose="020F0502020204030204" pitchFamily="34" charset="0"/>
                <a:cs typeface="Calibri" panose="020F0502020204030204" pitchFamily="34" charset="0"/>
              </a:rPr>
              <a:t>w związku z przetwarzaniem danych osobowych oraz przepisy dotyczące swobodnego przepływu danych osobowych</a:t>
            </a:r>
            <a:r>
              <a:rPr lang="en-GB" sz="4000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742950" indent="-742950" algn="just">
              <a:buFont typeface="+mj-lt"/>
              <a:buAutoNum type="arabicPeriod"/>
              <a:defRPr/>
            </a:pPr>
            <a:endParaRPr lang="en-GB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indent="-742950" algn="just">
              <a:buFont typeface="+mj-lt"/>
              <a:buAutoNum type="arabicPeriod"/>
              <a:defRPr/>
            </a:pPr>
            <a:r>
              <a:rPr lang="pl-PL" sz="4000" dirty="0">
                <a:latin typeface="Calibri" panose="020F0502020204030204" pitchFamily="34" charset="0"/>
                <a:cs typeface="Calibri" panose="020F0502020204030204" pitchFamily="34" charset="0"/>
              </a:rPr>
              <a:t>[RODO] chroni </a:t>
            </a:r>
            <a:r>
              <a:rPr lang="pl-PL" sz="40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podstawowe prawa </a:t>
            </a:r>
            <a:r>
              <a:rPr lang="pl-PL" sz="4000" dirty="0"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pl-PL" sz="40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wolności osób fizycznych</a:t>
            </a:r>
            <a:r>
              <a:rPr lang="pl-PL" sz="4000" dirty="0">
                <a:latin typeface="Calibri" panose="020F0502020204030204" pitchFamily="34" charset="0"/>
                <a:cs typeface="Calibri" panose="020F0502020204030204" pitchFamily="34" charset="0"/>
              </a:rPr>
              <a:t>, a w szczególności ich prawo do ochrony danych osobowych</a:t>
            </a:r>
            <a:r>
              <a:rPr lang="en-GB" sz="4000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44800" y="266700"/>
            <a:ext cx="1838324" cy="1066799"/>
          </a:xfrm>
          <a:prstGeom prst="rect">
            <a:avLst/>
          </a:prstGeom>
        </p:spPr>
      </p:pic>
      <p:sp>
        <p:nvSpPr>
          <p:cNvPr id="7" name="CuadroTexto 34">
            <a:extLst>
              <a:ext uri="{FF2B5EF4-FFF2-40B4-BE49-F238E27FC236}">
                <a16:creationId xmlns:a16="http://schemas.microsoft.com/office/drawing/2014/main" xmlns="" xmlns:lc="http://schemas.openxmlformats.org/drawingml/2006/lockedCanvas" id="{44E54EA5-B936-477F-B276-BB60E2C6703D}"/>
              </a:ext>
            </a:extLst>
          </p:cNvPr>
          <p:cNvSpPr txBox="1"/>
          <p:nvPr/>
        </p:nvSpPr>
        <p:spPr>
          <a:xfrm>
            <a:off x="964920" y="9493475"/>
            <a:ext cx="768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>
                <a:latin typeface="YADLjI9qxTA 0"/>
              </a:rPr>
              <a:t>Przy wsparciu programu Erasmus+ Unii Europejskiej. Niniejszy dokument i jego treść odzwierciedla wyłącznie poglądy autorów, a Komisja nie ponosi odpowiedzialności za jakiekolwiek wykorzystanie informacji w nim zawartych</a:t>
            </a:r>
            <a:r>
              <a:rPr lang="en-US" sz="1200" dirty="0">
                <a:latin typeface="YADLjI9qxTA 0"/>
              </a:rPr>
              <a:t>. </a:t>
            </a:r>
            <a:endParaRPr lang="en-US" sz="1200" dirty="0">
              <a:latin typeface="YADLjI9qxTA 0"/>
            </a:endParaRPr>
          </a:p>
        </p:txBody>
      </p:sp>
      <p:pic>
        <p:nvPicPr>
          <p:cNvPr id="8" name="Imagen 3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96883D8-3971-4A12-BAF9-1968501B41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49" y="9563100"/>
            <a:ext cx="866849" cy="576706"/>
          </a:xfrm>
          <a:prstGeom prst="rect">
            <a:avLst/>
          </a:prstGeom>
        </p:spPr>
      </p:pic>
      <p:pic>
        <p:nvPicPr>
          <p:cNvPr id="9" name="Immagin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129" y="9644341"/>
            <a:ext cx="1453337" cy="495465"/>
          </a:xfrm>
          <a:prstGeom prst="rect">
            <a:avLst/>
          </a:prstGeom>
          <a:noFill/>
        </p:spPr>
      </p:pic>
      <p:sp>
        <p:nvSpPr>
          <p:cNvPr id="10" name="CasellaDiTesto 22"/>
          <p:cNvSpPr txBox="1"/>
          <p:nvPr/>
        </p:nvSpPr>
        <p:spPr>
          <a:xfrm>
            <a:off x="10137029" y="9493475"/>
            <a:ext cx="817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Legal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description – Creative Commons licensing: The materials published on the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SOS project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00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93775" y="1046510"/>
            <a:ext cx="16589349" cy="789126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defRPr/>
            </a:pPr>
            <a:r>
              <a:rPr sz="7200" b="1" spc="-400" dirty="0">
                <a:solidFill>
                  <a:srgbClr val="343433"/>
                </a:solidFill>
                <a:latin typeface="Tahoma"/>
                <a:cs typeface="Tahoma"/>
              </a:rPr>
              <a:t>2</a:t>
            </a:r>
            <a:r>
              <a:rPr sz="7200" b="1" spc="-500" dirty="0">
                <a:solidFill>
                  <a:srgbClr val="343433"/>
                </a:solidFill>
                <a:latin typeface="Tahoma"/>
                <a:cs typeface="Tahoma"/>
              </a:rPr>
              <a:t>.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7200" b="1" spc="-85" dirty="0" err="1">
                <a:solidFill>
                  <a:srgbClr val="343433"/>
                </a:solidFill>
                <a:latin typeface="Tahoma"/>
                <a:cs typeface="Tahoma"/>
              </a:rPr>
              <a:t>Przegląd</a:t>
            </a:r>
            <a:r>
              <a:rPr lang="es-ES" sz="7200" b="1" spc="-85" dirty="0">
                <a:solidFill>
                  <a:srgbClr val="343433"/>
                </a:solidFill>
                <a:latin typeface="Tahoma"/>
                <a:cs typeface="Tahoma"/>
              </a:rPr>
              <a:t> </a:t>
            </a:r>
            <a:r>
              <a:rPr lang="es-ES" sz="7200" b="1" spc="-85" dirty="0" err="1">
                <a:solidFill>
                  <a:srgbClr val="343433"/>
                </a:solidFill>
                <a:latin typeface="Tahoma"/>
                <a:cs typeface="Tahoma"/>
              </a:rPr>
              <a:t>ogólny</a:t>
            </a:r>
            <a:endParaRPr lang="es-ES" sz="7200" b="1" spc="-85" dirty="0">
              <a:solidFill>
                <a:srgbClr val="343433"/>
              </a:solidFill>
              <a:latin typeface="Tahoma"/>
              <a:cs typeface="Tahoma"/>
            </a:endParaRPr>
          </a:p>
          <a:p>
            <a:pPr>
              <a:defRPr/>
            </a:pPr>
            <a:endParaRPr lang="en-GB" altLang="es-E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en-GB" sz="4000" b="1" i="1" spc="-85" dirty="0" err="1">
                <a:solidFill>
                  <a:srgbClr val="3434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Kto</a:t>
            </a:r>
            <a:r>
              <a:rPr lang="en-GB" sz="4000" b="1" i="1" spc="-85" dirty="0">
                <a:solidFill>
                  <a:srgbClr val="3434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b="1" i="1" spc="-85" dirty="0" err="1">
                <a:solidFill>
                  <a:srgbClr val="3434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musi</a:t>
            </a:r>
            <a:r>
              <a:rPr lang="en-GB" sz="4000" b="1" i="1" spc="-85" dirty="0">
                <a:solidFill>
                  <a:srgbClr val="3434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b="1" i="1" spc="-85" dirty="0" err="1">
                <a:solidFill>
                  <a:srgbClr val="3434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przestrzegać</a:t>
            </a:r>
            <a:r>
              <a:rPr lang="en-GB" sz="4000" b="1" i="1" spc="-85" dirty="0">
                <a:solidFill>
                  <a:srgbClr val="3434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RODO?</a:t>
            </a:r>
          </a:p>
          <a:p>
            <a:pPr algn="just">
              <a:defRPr/>
            </a:pPr>
            <a:r>
              <a:rPr lang="pl-PL" sz="4000" spc="-85" dirty="0">
                <a:latin typeface="Calibri" panose="020F0502020204030204" pitchFamily="34" charset="0"/>
                <a:cs typeface="Calibri" panose="020F0502020204030204" pitchFamily="34" charset="0"/>
              </a:rPr>
              <a:t>Celem tego rozporządzenia jest ochrona danych osobowych obywateli UE. W związku z tym każda organizacja działająca na terytoriach UE musi przestrzegać RODO</a:t>
            </a:r>
            <a:r>
              <a:rPr lang="en-GB" sz="4000" spc="-85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defRPr/>
            </a:pPr>
            <a:endParaRPr lang="en-GB" sz="4000" i="1" spc="-8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pl-PL" sz="4000" spc="-85" dirty="0">
                <a:latin typeface="Calibri" panose="020F0502020204030204" pitchFamily="34" charset="0"/>
                <a:cs typeface="Calibri" panose="020F0502020204030204" pitchFamily="34" charset="0"/>
              </a:rPr>
              <a:t>Rozporządzenie dotyczy WSZYSTKICH organizacji, niezależnie od ich statusu prawnego (instytucje publiczne, przedstawiciele sektora prywatnego i trzeciego sektora) oraz ich kraju pochodzenia, o ile działają na terytoriach UE (tak jest w przypadku gigantów technologicznych z USA, takich jak Facebook, Google, Amazon itp.). </a:t>
            </a:r>
            <a:r>
              <a:rPr lang="en-GB" sz="4000" spc="-85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en-GB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44800" y="266700"/>
            <a:ext cx="1838324" cy="1066799"/>
          </a:xfrm>
          <a:prstGeom prst="rect">
            <a:avLst/>
          </a:prstGeom>
        </p:spPr>
      </p:pic>
      <p:sp>
        <p:nvSpPr>
          <p:cNvPr id="7" name="CuadroTexto 34">
            <a:extLst>
              <a:ext uri="{FF2B5EF4-FFF2-40B4-BE49-F238E27FC236}">
                <a16:creationId xmlns:a16="http://schemas.microsoft.com/office/drawing/2014/main" xmlns="" xmlns:lc="http://schemas.openxmlformats.org/drawingml/2006/lockedCanvas" id="{44E54EA5-B936-477F-B276-BB60E2C6703D}"/>
              </a:ext>
            </a:extLst>
          </p:cNvPr>
          <p:cNvSpPr txBox="1"/>
          <p:nvPr/>
        </p:nvSpPr>
        <p:spPr>
          <a:xfrm>
            <a:off x="964920" y="9493475"/>
            <a:ext cx="768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>
                <a:latin typeface="YADLjI9qxTA 0"/>
              </a:rPr>
              <a:t>Przy wsparciu programu Erasmus+ Unii Europejskiej. Niniejszy dokument i jego treść odzwierciedla wyłącznie poglądy autorów, a Komisja nie ponosi odpowiedzialności za jakiekolwiek wykorzystanie informacji w nim zawartych</a:t>
            </a:r>
            <a:r>
              <a:rPr lang="en-US" sz="1200" dirty="0">
                <a:latin typeface="YADLjI9qxTA 0"/>
              </a:rPr>
              <a:t>. </a:t>
            </a:r>
            <a:endParaRPr lang="en-US" sz="1200" dirty="0">
              <a:latin typeface="YADLjI9qxTA 0"/>
            </a:endParaRPr>
          </a:p>
        </p:txBody>
      </p:sp>
      <p:pic>
        <p:nvPicPr>
          <p:cNvPr id="8" name="Imagen 3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96883D8-3971-4A12-BAF9-1968501B41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49" y="9563100"/>
            <a:ext cx="866849" cy="576706"/>
          </a:xfrm>
          <a:prstGeom prst="rect">
            <a:avLst/>
          </a:prstGeom>
        </p:spPr>
      </p:pic>
      <p:pic>
        <p:nvPicPr>
          <p:cNvPr id="9" name="Immagin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129" y="9644341"/>
            <a:ext cx="1453337" cy="495465"/>
          </a:xfrm>
          <a:prstGeom prst="rect">
            <a:avLst/>
          </a:prstGeom>
          <a:noFill/>
        </p:spPr>
      </p:pic>
      <p:sp>
        <p:nvSpPr>
          <p:cNvPr id="10" name="CasellaDiTesto 22"/>
          <p:cNvSpPr txBox="1"/>
          <p:nvPr/>
        </p:nvSpPr>
        <p:spPr>
          <a:xfrm>
            <a:off x="10137029" y="9493475"/>
            <a:ext cx="817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Legal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description – Creative Commons licensing: The materials published on the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SOS project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79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93775" y="1046510"/>
            <a:ext cx="16589349" cy="60446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defRPr/>
            </a:pPr>
            <a:r>
              <a:rPr sz="7200" b="1" spc="-400" dirty="0">
                <a:solidFill>
                  <a:srgbClr val="343433"/>
                </a:solidFill>
                <a:latin typeface="Tahoma"/>
                <a:cs typeface="Tahoma"/>
              </a:rPr>
              <a:t>2</a:t>
            </a:r>
            <a:r>
              <a:rPr sz="7200" b="1" spc="-500" dirty="0">
                <a:solidFill>
                  <a:srgbClr val="343433"/>
                </a:solidFill>
                <a:latin typeface="Tahoma"/>
                <a:cs typeface="Tahoma"/>
              </a:rPr>
              <a:t>.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7200" b="1" spc="-85" dirty="0" err="1">
                <a:solidFill>
                  <a:srgbClr val="343433"/>
                </a:solidFill>
                <a:latin typeface="Tahoma"/>
                <a:cs typeface="Tahoma"/>
              </a:rPr>
              <a:t>Kluczowe</a:t>
            </a:r>
            <a:r>
              <a:rPr lang="es-ES" sz="7200" b="1" spc="-85" dirty="0">
                <a:solidFill>
                  <a:srgbClr val="343433"/>
                </a:solidFill>
                <a:latin typeface="Tahoma"/>
                <a:cs typeface="Tahoma"/>
              </a:rPr>
              <a:t> </a:t>
            </a:r>
            <a:r>
              <a:rPr lang="es-ES" sz="7200" b="1" spc="-85" dirty="0" err="1">
                <a:solidFill>
                  <a:srgbClr val="343433"/>
                </a:solidFill>
                <a:latin typeface="Tahoma"/>
                <a:cs typeface="Tahoma"/>
              </a:rPr>
              <a:t>informacje</a:t>
            </a:r>
            <a:endParaRPr lang="en-GB" altLang="es-ES" sz="7200" b="1" spc="-85" dirty="0">
              <a:solidFill>
                <a:srgbClr val="343433"/>
              </a:solidFill>
              <a:latin typeface="Tahoma"/>
              <a:cs typeface="Tahoma"/>
            </a:endParaRPr>
          </a:p>
          <a:p>
            <a:pPr>
              <a:defRPr/>
            </a:pPr>
            <a:endParaRPr lang="en-GB" altLang="es-E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pl-PL" sz="4000" spc="-85" dirty="0">
                <a:latin typeface="Calibri" panose="020F0502020204030204" pitchFamily="34" charset="0"/>
                <a:cs typeface="Calibri" panose="020F0502020204030204" pitchFamily="34" charset="0"/>
              </a:rPr>
              <a:t>Aby mieć pełne zrozumienie RODO, ważne jest, aby wskazać kilka terminów, wokół których obraca się rozporządzenie. Obejmuje to</a:t>
            </a:r>
            <a:r>
              <a:rPr lang="en-GB" sz="4000" spc="-85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algn="just">
              <a:defRPr/>
            </a:pPr>
            <a:endParaRPr lang="en-GB" sz="4000" spc="-8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  <a:defRPr/>
            </a:pPr>
            <a:r>
              <a:rPr lang="pl-PL" sz="4000" spc="-85" dirty="0">
                <a:latin typeface="Calibri" panose="020F0502020204030204" pitchFamily="34" charset="0"/>
                <a:cs typeface="Calibri" panose="020F0502020204030204" pitchFamily="34" charset="0"/>
              </a:rPr>
              <a:t>Siedem zasad ochrony danych</a:t>
            </a:r>
          </a:p>
          <a:p>
            <a:pPr marL="571500" indent="-571500" algn="just">
              <a:buFont typeface="Arial" panose="020B0604020202020204" pitchFamily="34" charset="0"/>
              <a:buChar char="•"/>
              <a:defRPr/>
            </a:pPr>
            <a:r>
              <a:rPr lang="pl-PL" sz="4000" spc="-85" dirty="0">
                <a:latin typeface="Calibri" panose="020F0502020204030204" pitchFamily="34" charset="0"/>
                <a:cs typeface="Calibri" panose="020F0502020204030204" pitchFamily="34" charset="0"/>
              </a:rPr>
              <a:t>Osiem praw do prywatności, które należy chronić (i wspierać)</a:t>
            </a:r>
          </a:p>
          <a:p>
            <a:pPr marL="571500" indent="-571500" algn="just">
              <a:buFont typeface="Arial" panose="020B0604020202020204" pitchFamily="34" charset="0"/>
              <a:buChar char="•"/>
              <a:defRPr/>
            </a:pPr>
            <a:r>
              <a:rPr lang="pl-PL" sz="4000" spc="-85" dirty="0">
                <a:latin typeface="Calibri" panose="020F0502020204030204" pitchFamily="34" charset="0"/>
                <a:cs typeface="Calibri" panose="020F0502020204030204" pitchFamily="34" charset="0"/>
              </a:rPr>
              <a:t>Słowniczek odniesień szczegółowych stosowanych w rozporządzeniu</a:t>
            </a:r>
          </a:p>
          <a:p>
            <a:pPr algn="just">
              <a:defRPr/>
            </a:pPr>
            <a:endParaRPr lang="en-GB" sz="4000" spc="-85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44800" y="266700"/>
            <a:ext cx="1838324" cy="1066799"/>
          </a:xfrm>
          <a:prstGeom prst="rect">
            <a:avLst/>
          </a:prstGeom>
        </p:spPr>
      </p:pic>
      <p:sp>
        <p:nvSpPr>
          <p:cNvPr id="7" name="CuadroTexto 34">
            <a:extLst>
              <a:ext uri="{FF2B5EF4-FFF2-40B4-BE49-F238E27FC236}">
                <a16:creationId xmlns:a16="http://schemas.microsoft.com/office/drawing/2014/main" xmlns="" xmlns:lc="http://schemas.openxmlformats.org/drawingml/2006/lockedCanvas" id="{44E54EA5-B936-477F-B276-BB60E2C6703D}"/>
              </a:ext>
            </a:extLst>
          </p:cNvPr>
          <p:cNvSpPr txBox="1"/>
          <p:nvPr/>
        </p:nvSpPr>
        <p:spPr>
          <a:xfrm>
            <a:off x="964920" y="9493475"/>
            <a:ext cx="768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>
                <a:latin typeface="YADLjI9qxTA 0"/>
              </a:rPr>
              <a:t>Przy wsparciu programu Erasmus+ Unii Europejskiej. Niniejszy dokument i jego treść odzwierciedla wyłącznie poglądy autorów, a Komisja nie ponosi odpowiedzialności za jakiekolwiek wykorzystanie informacji w nim zawartych</a:t>
            </a:r>
            <a:r>
              <a:rPr lang="en-US" sz="1200" dirty="0">
                <a:latin typeface="YADLjI9qxTA 0"/>
              </a:rPr>
              <a:t>. </a:t>
            </a:r>
            <a:endParaRPr lang="en-US" sz="1200" dirty="0">
              <a:latin typeface="YADLjI9qxTA 0"/>
            </a:endParaRPr>
          </a:p>
        </p:txBody>
      </p:sp>
      <p:pic>
        <p:nvPicPr>
          <p:cNvPr id="8" name="Imagen 3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96883D8-3971-4A12-BAF9-1968501B41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49" y="9563100"/>
            <a:ext cx="866849" cy="576706"/>
          </a:xfrm>
          <a:prstGeom prst="rect">
            <a:avLst/>
          </a:prstGeom>
        </p:spPr>
      </p:pic>
      <p:pic>
        <p:nvPicPr>
          <p:cNvPr id="9" name="Immagin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129" y="9644341"/>
            <a:ext cx="1453337" cy="495465"/>
          </a:xfrm>
          <a:prstGeom prst="rect">
            <a:avLst/>
          </a:prstGeom>
          <a:noFill/>
        </p:spPr>
      </p:pic>
      <p:sp>
        <p:nvSpPr>
          <p:cNvPr id="10" name="CasellaDiTesto 22"/>
          <p:cNvSpPr txBox="1"/>
          <p:nvPr/>
        </p:nvSpPr>
        <p:spPr>
          <a:xfrm>
            <a:off x="10137029" y="9493475"/>
            <a:ext cx="817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Legal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description – Creative Commons licensing: The materials published on the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SOS project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43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1258</TotalTime>
  <Words>5510</Words>
  <Application>Microsoft Office PowerPoint</Application>
  <PresentationFormat>Personalizzato</PresentationFormat>
  <Paragraphs>333</Paragraphs>
  <Slides>36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36</vt:i4>
      </vt:variant>
    </vt:vector>
  </HeadingPairs>
  <TitlesOfParts>
    <vt:vector size="44" baseType="lpstr">
      <vt:lpstr>맑은 고딕</vt:lpstr>
      <vt:lpstr>Arial</vt:lpstr>
      <vt:lpstr>Calibri</vt:lpstr>
      <vt:lpstr>Tahoma</vt:lpstr>
      <vt:lpstr>Times New Roman</vt:lpstr>
      <vt:lpstr>Verdana</vt:lpstr>
      <vt:lpstr>YADLjI9qxTA 0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Copia de SOS creativity ppt 2</dc:title>
  <dc:creator>Monia Coppola</dc:creator>
  <cp:keywords>DAEZmAheWYA,BAEXurJiHZU</cp:keywords>
  <cp:lastModifiedBy>Windows User</cp:lastModifiedBy>
  <cp:revision>100</cp:revision>
  <dcterms:created xsi:type="dcterms:W3CDTF">2021-03-23T16:52:22Z</dcterms:created>
  <dcterms:modified xsi:type="dcterms:W3CDTF">2022-08-09T07:14:52Z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2021-03-23T00:00:00Z</vt:filetime>
  </property>
  <property fmtid="{D5CDD505-2E9C-101B-9397-08002B2CF9AE}" pid="3" name="Creator">
    <vt:lpwstr>Canva</vt:lpwstr>
  </property>
  <property fmtid="{D5CDD505-2E9C-101B-9397-08002B2CF9AE}" pid="4" name="LastSaved">
    <vt:filetime>2021-03-23T00:00:00Z</vt:filetime>
  </property>
</Properties>
</file>