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60" r:id="rId6"/>
    <p:sldId id="263" r:id="rId7"/>
    <p:sldId id="270" r:id="rId8"/>
    <p:sldId id="269" r:id="rId9"/>
    <p:sldId id="272" r:id="rId10"/>
    <p:sldId id="267" r:id="rId11"/>
    <p:sldId id="266" r:id="rId12"/>
    <p:sldId id="268" r:id="rId13"/>
    <p:sldId id="262" r:id="rId14"/>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91" autoAdjust="0"/>
    <p:restoredTop sz="94660"/>
  </p:normalViewPr>
  <p:slideViewPr>
    <p:cSldViewPr>
      <p:cViewPr varScale="1">
        <p:scale>
          <a:sx n="45" d="100"/>
          <a:sy n="45" d="100"/>
        </p:scale>
        <p:origin x="858"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378183"/>
            <a:ext cx="18288000" cy="904875"/>
          </a:xfrm>
          <a:custGeom>
            <a:avLst/>
            <a:gdLst/>
            <a:ahLst/>
            <a:cxnLst/>
            <a:rect l="l" t="t" r="r" b="b"/>
            <a:pathLst>
              <a:path w="18288000" h="904875">
                <a:moveTo>
                  <a:pt x="18287998" y="904874"/>
                </a:moveTo>
                <a:lnTo>
                  <a:pt x="0" y="904874"/>
                </a:lnTo>
                <a:lnTo>
                  <a:pt x="0" y="0"/>
                </a:lnTo>
                <a:lnTo>
                  <a:pt x="18287998" y="0"/>
                </a:lnTo>
                <a:lnTo>
                  <a:pt x="18287998" y="904874"/>
                </a:lnTo>
                <a:close/>
              </a:path>
            </a:pathLst>
          </a:custGeom>
          <a:solidFill>
            <a:srgbClr val="FDCF60"/>
          </a:solidFill>
        </p:spPr>
        <p:txBody>
          <a:bodyPr wrap="square" lIns="0" tIns="0" rIns="0" bIns="0" rtlCol="0"/>
          <a:lstStyle/>
          <a:p>
            <a:endParaRPr/>
          </a:p>
        </p:txBody>
      </p:sp>
      <p:sp>
        <p:nvSpPr>
          <p:cNvPr id="17" name="bg object 17"/>
          <p:cNvSpPr/>
          <p:nvPr/>
        </p:nvSpPr>
        <p:spPr>
          <a:xfrm>
            <a:off x="1028700" y="2318456"/>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ctrTitle"/>
          </p:nvPr>
        </p:nvSpPr>
        <p:spPr>
          <a:xfrm>
            <a:off x="1016000" y="972668"/>
            <a:ext cx="16256000" cy="11226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463323" y="0"/>
            <a:ext cx="9820275" cy="10287000"/>
          </a:xfrm>
          <a:custGeom>
            <a:avLst/>
            <a:gdLst/>
            <a:ahLst/>
            <a:cxnLst/>
            <a:rect l="l" t="t" r="r" b="b"/>
            <a:pathLst>
              <a:path w="9820275" h="10287000">
                <a:moveTo>
                  <a:pt x="9820274" y="10286999"/>
                </a:moveTo>
                <a:lnTo>
                  <a:pt x="0" y="10286999"/>
                </a:lnTo>
                <a:lnTo>
                  <a:pt x="0" y="0"/>
                </a:lnTo>
                <a:lnTo>
                  <a:pt x="9820274" y="0"/>
                </a:lnTo>
                <a:lnTo>
                  <a:pt x="9820274" y="10286999"/>
                </a:lnTo>
                <a:close/>
              </a:path>
            </a:pathLst>
          </a:custGeom>
          <a:solidFill>
            <a:srgbClr val="FDCF6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1028700" y="1028700"/>
            <a:ext cx="6067424" cy="3533774"/>
          </a:xfrm>
          <a:prstGeom prst="rect">
            <a:avLst/>
          </a:prstGeom>
        </p:spPr>
      </p:pic>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688150" y="0"/>
            <a:ext cx="6600825" cy="10287000"/>
          </a:xfrm>
          <a:custGeom>
            <a:avLst/>
            <a:gdLst/>
            <a:ahLst/>
            <a:cxnLst/>
            <a:rect l="l" t="t" r="r" b="b"/>
            <a:pathLst>
              <a:path w="6600825" h="10287000">
                <a:moveTo>
                  <a:pt x="6600824" y="10286999"/>
                </a:moveTo>
                <a:lnTo>
                  <a:pt x="0" y="10286999"/>
                </a:lnTo>
                <a:lnTo>
                  <a:pt x="0" y="0"/>
                </a:lnTo>
                <a:lnTo>
                  <a:pt x="6600824" y="0"/>
                </a:lnTo>
                <a:lnTo>
                  <a:pt x="6600824" y="10286999"/>
                </a:lnTo>
                <a:close/>
              </a:path>
            </a:pathLst>
          </a:custGeom>
          <a:solidFill>
            <a:srgbClr val="FDCF60"/>
          </a:solidFill>
        </p:spPr>
        <p:txBody>
          <a:bodyPr wrap="square" lIns="0" tIns="0" rIns="0" bIns="0" rtlCol="0"/>
          <a:lstStyle/>
          <a:p>
            <a:endParaRPr/>
          </a:p>
        </p:txBody>
      </p:sp>
      <p:sp>
        <p:nvSpPr>
          <p:cNvPr id="17" name="bg object 17"/>
          <p:cNvSpPr/>
          <p:nvPr/>
        </p:nvSpPr>
        <p:spPr>
          <a:xfrm>
            <a:off x="1028700" y="6802415"/>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55687" y="1641740"/>
            <a:ext cx="13776625" cy="1122680"/>
          </a:xfrm>
          <a:prstGeom prst="rect">
            <a:avLst/>
          </a:prstGeom>
        </p:spPr>
        <p:txBody>
          <a:bodyPr wrap="square" lIns="0" tIns="0" rIns="0" bIns="0">
            <a:spAutoFit/>
          </a:bodyPr>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a:xfrm>
            <a:off x="2135080" y="2203962"/>
            <a:ext cx="14017839" cy="25063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8166" y="7171360"/>
            <a:ext cx="8929370" cy="360680"/>
          </a:xfrm>
          <a:prstGeom prst="rect">
            <a:avLst/>
          </a:prstGeom>
        </p:spPr>
        <p:txBody>
          <a:bodyPr vert="horz" wrap="square" lIns="0" tIns="12700" rIns="0" bIns="0" rtlCol="0">
            <a:spAutoFit/>
          </a:bodyPr>
          <a:lstStyle/>
          <a:p>
            <a:pPr marL="12700">
              <a:lnSpc>
                <a:spcPct val="100000"/>
              </a:lnSpc>
              <a:spcBef>
                <a:spcPts val="100"/>
              </a:spcBef>
              <a:tabLst>
                <a:tab pos="1898650" algn="l"/>
                <a:tab pos="3552190" algn="l"/>
                <a:tab pos="5646420" algn="l"/>
                <a:tab pos="6562090" algn="l"/>
              </a:tabLst>
            </a:pPr>
            <a:r>
              <a:rPr lang="pl-PL" sz="2200" spc="-140">
                <a:solidFill>
                  <a:srgbClr val="16204A"/>
                </a:solidFill>
                <a:latin typeface="Verdana"/>
                <a:cs typeface="Verdana"/>
              </a:rPr>
              <a:t>BEZPIECZENSTWO ONLINE SENIOROW CELEM KREATYWNOSCI</a:t>
            </a:r>
            <a:endParaRPr lang="pl-PL" sz="2200" spc="-140" dirty="0">
              <a:solidFill>
                <a:srgbClr val="16204A"/>
              </a:solidFill>
              <a:latin typeface="Verdana"/>
              <a:cs typeface="Verdana"/>
            </a:endParaRPr>
          </a:p>
        </p:txBody>
      </p:sp>
      <p:pic>
        <p:nvPicPr>
          <p:cNvPr id="3" name="object 3"/>
          <p:cNvPicPr/>
          <p:nvPr/>
        </p:nvPicPr>
        <p:blipFill>
          <a:blip r:embed="rId2" cstate="print"/>
          <a:stretch>
            <a:fillRect/>
          </a:stretch>
        </p:blipFill>
        <p:spPr>
          <a:xfrm>
            <a:off x="1028700" y="1028700"/>
            <a:ext cx="9058274" cy="5276849"/>
          </a:xfrm>
          <a:prstGeom prst="rect">
            <a:avLst/>
          </a:prstGeom>
        </p:spPr>
      </p:pic>
      <p:sp>
        <p:nvSpPr>
          <p:cNvPr id="4" name="object 4"/>
          <p:cNvSpPr txBox="1"/>
          <p:nvPr/>
        </p:nvSpPr>
        <p:spPr>
          <a:xfrm>
            <a:off x="12436101" y="1784180"/>
            <a:ext cx="5181600" cy="6588983"/>
          </a:xfrm>
          <a:prstGeom prst="rect">
            <a:avLst/>
          </a:prstGeom>
        </p:spPr>
        <p:txBody>
          <a:bodyPr vert="horz" wrap="square" lIns="0" tIns="12700" rIns="0" bIns="0" rtlCol="0">
            <a:spAutoFit/>
          </a:bodyPr>
          <a:lstStyle/>
          <a:p>
            <a:pPr marL="12700">
              <a:lnSpc>
                <a:spcPct val="100000"/>
              </a:lnSpc>
              <a:spcBef>
                <a:spcPts val="100"/>
              </a:spcBef>
            </a:pPr>
            <a:r>
              <a:rPr lang="en-US" sz="2800" b="1" spc="-65" dirty="0">
                <a:latin typeface="Tahoma"/>
                <a:cs typeface="Tahoma"/>
              </a:rPr>
              <a:t>TYTUŁOWY MODUŁU SZKOLENIOWEGO:</a:t>
            </a:r>
          </a:p>
          <a:p>
            <a:pPr marL="12700">
              <a:lnSpc>
                <a:spcPct val="100000"/>
              </a:lnSpc>
              <a:spcBef>
                <a:spcPts val="100"/>
              </a:spcBef>
            </a:pPr>
            <a:r>
              <a:rPr lang="en-US" sz="4600" b="1" spc="-65" dirty="0" err="1">
                <a:latin typeface="Tahoma"/>
                <a:cs typeface="Tahoma"/>
              </a:rPr>
              <a:t>Tożsamość</a:t>
            </a:r>
            <a:r>
              <a:rPr lang="en-US" sz="4600" b="1" spc="-65" dirty="0">
                <a:latin typeface="Tahoma"/>
                <a:cs typeface="Tahoma"/>
              </a:rPr>
              <a:t> </a:t>
            </a:r>
            <a:r>
              <a:rPr lang="en-US" sz="4600" b="1" spc="-65" dirty="0" err="1">
                <a:latin typeface="Tahoma"/>
                <a:cs typeface="Tahoma"/>
              </a:rPr>
              <a:t>cyfrowa</a:t>
            </a:r>
            <a:r>
              <a:rPr lang="en-US" sz="4600" b="1" spc="-65" dirty="0">
                <a:latin typeface="Tahoma"/>
                <a:cs typeface="Tahoma"/>
              </a:rPr>
              <a:t> </a:t>
            </a:r>
            <a:r>
              <a:rPr lang="en-US" sz="4600" b="1" spc="-65" dirty="0" err="1">
                <a:latin typeface="Tahoma"/>
                <a:cs typeface="Tahoma"/>
              </a:rPr>
              <a:t>i</a:t>
            </a:r>
            <a:r>
              <a:rPr lang="en-US" sz="4600" b="1" spc="-65" dirty="0">
                <a:latin typeface="Tahoma"/>
                <a:cs typeface="Tahoma"/>
              </a:rPr>
              <a:t> </a:t>
            </a:r>
            <a:r>
              <a:rPr lang="en-US" sz="4600" b="1" spc="-65" dirty="0" err="1">
                <a:latin typeface="Tahoma"/>
                <a:cs typeface="Tahoma"/>
              </a:rPr>
              <a:t>reputacja</a:t>
            </a:r>
            <a:r>
              <a:rPr lang="en-US" sz="4600" b="1" spc="-65" dirty="0">
                <a:latin typeface="Tahoma"/>
                <a:cs typeface="Tahoma"/>
              </a:rPr>
              <a:t> online</a:t>
            </a:r>
          </a:p>
          <a:p>
            <a:pPr marL="12700">
              <a:lnSpc>
                <a:spcPct val="100000"/>
              </a:lnSpc>
              <a:spcBef>
                <a:spcPts val="100"/>
              </a:spcBef>
            </a:pPr>
            <a:endParaRPr lang="en-US" sz="4600" b="1" spc="-65" dirty="0">
              <a:latin typeface="Tahoma"/>
              <a:cs typeface="Tahoma"/>
            </a:endParaRPr>
          </a:p>
          <a:p>
            <a:pPr marL="12700">
              <a:lnSpc>
                <a:spcPct val="100000"/>
              </a:lnSpc>
              <a:spcBef>
                <a:spcPts val="100"/>
              </a:spcBef>
            </a:pPr>
            <a:r>
              <a:rPr lang="en-US" sz="4600" b="1" spc="-65" dirty="0">
                <a:latin typeface="Tahoma"/>
                <a:cs typeface="Tahoma"/>
              </a:rPr>
              <a:t>PARTNER: Internet Web Solutions :</a:t>
            </a:r>
          </a:p>
          <a:p>
            <a:pPr marL="12700">
              <a:lnSpc>
                <a:spcPct val="100000"/>
              </a:lnSpc>
              <a:spcBef>
                <a:spcPts val="100"/>
              </a:spcBef>
            </a:pPr>
            <a:endParaRPr lang="en-US" sz="4600" b="1" spc="-65" dirty="0">
              <a:latin typeface="Tahoma"/>
              <a:cs typeface="Tahoma"/>
            </a:endParaRPr>
          </a:p>
        </p:txBody>
      </p:sp>
      <p:pic>
        <p:nvPicPr>
          <p:cNvPr id="10" name="Imagen 9">
            <a:extLst>
              <a:ext uri="{FF2B5EF4-FFF2-40B4-BE49-F238E27FC236}">
                <a16:creationId xmlns:a16="http://schemas.microsoft.com/office/drawing/2014/main" xmlns="" id="{2E371EF2-152E-445B-BE98-57665FA4EE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32115" y="7517264"/>
            <a:ext cx="4139770" cy="2122958"/>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12"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514600" y="2757783"/>
            <a:ext cx="15544800" cy="2487219"/>
          </a:xfrm>
          <a:prstGeom prst="rect">
            <a:avLst/>
          </a:prstGeom>
        </p:spPr>
        <p:txBody>
          <a:bodyPr vert="horz" wrap="square" lIns="0" tIns="12065" rIns="0" bIns="0" rtlCol="0">
            <a:spAutoFit/>
          </a:bodyPr>
          <a:lstStyle/>
          <a:p>
            <a:pPr marL="7780020">
              <a:lnSpc>
                <a:spcPct val="100000"/>
              </a:lnSpc>
              <a:spcBef>
                <a:spcPts val="95"/>
              </a:spcBef>
            </a:pPr>
            <a:r>
              <a:rPr lang="it-IT" sz="8000" spc="240" dirty="0"/>
              <a:t>DZIĘKUJEMY!
</a:t>
            </a:r>
            <a:endParaRPr sz="8000" spc="80" dirty="0"/>
          </a:p>
        </p:txBody>
      </p:sp>
      <p:sp>
        <p:nvSpPr>
          <p:cNvPr id="6" name="CuadroTexto 5">
            <a:extLst>
              <a:ext uri="{FF2B5EF4-FFF2-40B4-BE49-F238E27FC236}">
                <a16:creationId xmlns:a16="http://schemas.microsoft.com/office/drawing/2014/main" xmlns="" id="{22BA8EF2-D59B-48D7-9C3A-331B3BFC6825}"/>
              </a:ext>
            </a:extLst>
          </p:cNvPr>
          <p:cNvSpPr txBox="1"/>
          <p:nvPr/>
        </p:nvSpPr>
        <p:spPr>
          <a:xfrm>
            <a:off x="10972800" y="4745312"/>
            <a:ext cx="6019800" cy="1674817"/>
          </a:xfrm>
          <a:prstGeom prst="rect">
            <a:avLst/>
          </a:prstGeom>
          <a:noFill/>
        </p:spPr>
        <p:txBody>
          <a:bodyPr wrap="square">
            <a:spAutoFit/>
          </a:bodyPr>
          <a:lstStyle/>
          <a:p>
            <a:pPr marL="12700">
              <a:spcBef>
                <a:spcPts val="100"/>
              </a:spcBef>
            </a:pPr>
            <a:r>
              <a:rPr lang="en-US" sz="2800" b="1" spc="-65">
                <a:latin typeface="Tahoma"/>
                <a:cs typeface="Tahoma"/>
              </a:rPr>
              <a:t>PARTNER: Internet Web Solutions </a:t>
            </a:r>
          </a:p>
          <a:p>
            <a:pPr marL="12700">
              <a:spcBef>
                <a:spcPts val="100"/>
              </a:spcBef>
            </a:pPr>
            <a:endParaRPr lang="en-US" sz="4600" b="1" spc="-65">
              <a:latin typeface="Tahoma"/>
              <a:cs typeface="Tahoma"/>
            </a:endParaRPr>
          </a:p>
        </p:txBody>
      </p:sp>
      <p:pic>
        <p:nvPicPr>
          <p:cNvPr id="7" name="Imagen 6">
            <a:extLst>
              <a:ext uri="{FF2B5EF4-FFF2-40B4-BE49-F238E27FC236}">
                <a16:creationId xmlns:a16="http://schemas.microsoft.com/office/drawing/2014/main" xmlns="" id="{545D4209-7ECD-4BB5-AF0F-A5E9F951BF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25200" y="5868656"/>
            <a:ext cx="4139770" cy="2122958"/>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11"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838200" y="2575950"/>
            <a:ext cx="12090400" cy="874598"/>
          </a:xfrm>
          <a:prstGeom prst="rect">
            <a:avLst/>
          </a:prstGeom>
        </p:spPr>
        <p:txBody>
          <a:bodyPr vert="horz" wrap="square" lIns="0" tIns="12700" rIns="0" bIns="0" rtlCol="0">
            <a:spAutoFit/>
          </a:bodyPr>
          <a:lstStyle/>
          <a:p>
            <a:pPr algn="just"/>
            <a:r>
              <a:rPr lang="pl-PL" sz="2800" b="1" dirty="0">
                <a:latin typeface="Calibri" panose="020F0502020204030204" pitchFamily="34" charset="0"/>
                <a:ea typeface="Calibri" panose="020F0502020204030204" pitchFamily="34" charset="0"/>
                <a:cs typeface="Times New Roman" panose="02020603050405020304" pitchFamily="18" charset="0"/>
              </a:rPr>
              <a:t>Na końcu tego modułu będziesz mógł</a:t>
            </a:r>
            <a:r>
              <a:rPr lang="en-GB" sz="2800" b="1" dirty="0">
                <a:effectLst/>
                <a:latin typeface="Calibri" panose="020F0502020204030204" pitchFamily="34" charset="0"/>
                <a:ea typeface="Calibri" panose="020F0502020204030204" pitchFamily="34" charset="0"/>
                <a:cs typeface="Times New Roman" panose="02020603050405020304" pitchFamily="18" charset="0"/>
              </a:rPr>
              <a:t>:</a:t>
            </a:r>
          </a:p>
          <a:p>
            <a:pPr algn="just"/>
            <a:endParaRPr lang="en-GB" sz="2800" b="1" dirty="0">
              <a:latin typeface="Calibri" panose="020F0502020204030204" pitchFamily="34" charset="0"/>
              <a:cs typeface="Times New Roman" panose="02020603050405020304" pitchFamily="18" charset="0"/>
            </a:endParaRPr>
          </a:p>
        </p:txBody>
      </p:sp>
      <p:sp>
        <p:nvSpPr>
          <p:cNvPr id="3" name="object 3"/>
          <p:cNvSpPr txBox="1"/>
          <p:nvPr/>
        </p:nvSpPr>
        <p:spPr>
          <a:xfrm>
            <a:off x="1016000" y="972671"/>
            <a:ext cx="10871200" cy="1120178"/>
          </a:xfrm>
          <a:prstGeom prst="rect">
            <a:avLst/>
          </a:prstGeom>
        </p:spPr>
        <p:txBody>
          <a:bodyPr vert="horz" wrap="square" lIns="0" tIns="12065" rIns="0" bIns="0" rtlCol="0">
            <a:spAutoFit/>
          </a:bodyPr>
          <a:lstStyle/>
          <a:p>
            <a:pPr marL="12700">
              <a:lnSpc>
                <a:spcPct val="100000"/>
              </a:lnSpc>
              <a:spcBef>
                <a:spcPts val="95"/>
              </a:spcBef>
            </a:pPr>
            <a:r>
              <a:rPr lang="es-ES" sz="7200" b="1" spc="-85" dirty="0">
                <a:solidFill>
                  <a:srgbClr val="343433"/>
                </a:solidFill>
                <a:latin typeface="Tahoma"/>
                <a:ea typeface="Calibri" panose="020F0502020204030204" pitchFamily="34" charset="0"/>
                <a:cs typeface="Tahoma"/>
              </a:rPr>
              <a:t>Cele i </a:t>
            </a:r>
            <a:r>
              <a:rPr lang="es-ES" sz="7200" b="1" spc="-85" dirty="0" err="1">
                <a:solidFill>
                  <a:srgbClr val="343433"/>
                </a:solidFill>
                <a:latin typeface="Tahoma"/>
                <a:ea typeface="Calibri" panose="020F0502020204030204" pitchFamily="34" charset="0"/>
                <a:cs typeface="Tahoma"/>
              </a:rPr>
              <a:t>zadania</a:t>
            </a:r>
            <a:r>
              <a:rPr lang="es-ES" sz="7200" b="1" spc="-85" dirty="0">
                <a:solidFill>
                  <a:srgbClr val="343433"/>
                </a:solidFill>
                <a:latin typeface="Tahoma"/>
                <a:ea typeface="Calibri" panose="020F0502020204030204" pitchFamily="34" charset="0"/>
                <a:cs typeface="Tahoma"/>
              </a:rPr>
              <a:t> :</a:t>
            </a:r>
            <a:endParaRPr lang="es-ES" sz="7200" dirty="0">
              <a:latin typeface="Tahoma"/>
              <a:cs typeface="Tahoma"/>
            </a:endParaRPr>
          </a:p>
        </p:txBody>
      </p:sp>
      <p:pic>
        <p:nvPicPr>
          <p:cNvPr id="4" name="object 4"/>
          <p:cNvPicPr/>
          <p:nvPr/>
        </p:nvPicPr>
        <p:blipFill>
          <a:blip r:embed="rId2" cstate="print"/>
          <a:stretch>
            <a:fillRect/>
          </a:stretch>
        </p:blipFill>
        <p:spPr>
          <a:xfrm>
            <a:off x="15423261" y="1046746"/>
            <a:ext cx="1838324" cy="1066799"/>
          </a:xfrm>
          <a:prstGeom prst="rect">
            <a:avLst/>
          </a:prstGeom>
        </p:spPr>
      </p:pic>
      <p:grpSp>
        <p:nvGrpSpPr>
          <p:cNvPr id="7" name="Group 2">
            <a:extLst>
              <a:ext uri="{FF2B5EF4-FFF2-40B4-BE49-F238E27FC236}">
                <a16:creationId xmlns:a16="http://schemas.microsoft.com/office/drawing/2014/main" xmlns="" id="{182FD971-7582-46F6-BF10-F255B9505257}"/>
              </a:ext>
            </a:extLst>
          </p:cNvPr>
          <p:cNvGrpSpPr/>
          <p:nvPr/>
        </p:nvGrpSpPr>
        <p:grpSpPr>
          <a:xfrm>
            <a:off x="762000" y="3197035"/>
            <a:ext cx="16154400" cy="1685969"/>
            <a:chOff x="4349588" y="586634"/>
            <a:chExt cx="16154400" cy="1685969"/>
          </a:xfrm>
        </p:grpSpPr>
        <p:sp>
          <p:nvSpPr>
            <p:cNvPr id="10" name="TextBox 7">
              <a:extLst>
                <a:ext uri="{FF2B5EF4-FFF2-40B4-BE49-F238E27FC236}">
                  <a16:creationId xmlns:a16="http://schemas.microsoft.com/office/drawing/2014/main" xmlns="" id="{2E7F1A4F-17C8-4325-AF7F-5CAAC828F577}"/>
                </a:ext>
              </a:extLst>
            </p:cNvPr>
            <p:cNvSpPr txBox="1"/>
            <p:nvPr/>
          </p:nvSpPr>
          <p:spPr>
            <a:xfrm>
              <a:off x="4349588" y="586634"/>
              <a:ext cx="16154400" cy="1015663"/>
            </a:xfrm>
            <a:prstGeom prst="rect">
              <a:avLst/>
            </a:prstGeom>
            <a:noFill/>
          </p:spPr>
          <p:txBody>
            <a:bodyPr wrap="square" rtlCol="0">
              <a:spAutoFit/>
            </a:bodyPr>
            <a:lstStyle/>
            <a:p>
              <a:r>
                <a:rPr lang="pl-PL" sz="2000" dirty="0">
                  <a:latin typeface="Calibri" panose="020F0502020204030204" pitchFamily="34" charset="0"/>
                  <a:cs typeface="Calibri" panose="020F0502020204030204" pitchFamily="34" charset="0"/>
                </a:rPr>
                <a:t>Dowiedzieć  się, co powinieneś wiedzieć o swojej tożsamości cyfrowej i reputacji online.
</a:t>
              </a:r>
              <a:r>
                <a:rPr lang="it-IT" sz="2000" dirty="0" err="1">
                  <a:latin typeface="Calibri" panose="020F0502020204030204" pitchFamily="34" charset="0"/>
                  <a:cs typeface="Calibri" panose="020F0502020204030204" pitchFamily="34" charset="0"/>
                </a:rPr>
                <a:t>Rozdział</a:t>
              </a:r>
              <a:r>
                <a:rPr lang="it-IT" sz="2000" dirty="0">
                  <a:latin typeface="Calibri" panose="020F0502020204030204" pitchFamily="34" charset="0"/>
                  <a:cs typeface="Calibri" panose="020F0502020204030204" pitchFamily="34" charset="0"/>
                </a:rPr>
                <a:t> </a:t>
              </a:r>
              <a:r>
                <a:rPr lang="pl-PL" sz="2000" dirty="0">
                  <a:latin typeface="Calibri" panose="020F0502020204030204" pitchFamily="34" charset="0"/>
                  <a:cs typeface="Calibri" panose="020F0502020204030204" pitchFamily="34" charset="0"/>
                </a:rPr>
                <a:t>k</a:t>
              </a:r>
              <a:r>
                <a:rPr lang="it-IT" sz="2000" dirty="0">
                  <a:latin typeface="Calibri" panose="020F0502020204030204" pitchFamily="34" charset="0"/>
                  <a:cs typeface="Calibri" panose="020F0502020204030204" pitchFamily="34" charset="0"/>
                </a:rPr>
                <a:t>o</a:t>
              </a:r>
              <a:r>
                <a:rPr lang="pl-PL" sz="2000" dirty="0">
                  <a:latin typeface="Calibri" panose="020F0502020204030204" pitchFamily="34" charset="0"/>
                  <a:cs typeface="Calibri" panose="020F0502020204030204" pitchFamily="34" charset="0"/>
                </a:rPr>
                <a:t>ncentruje się na:
</a:t>
              </a:r>
              <a:endParaRPr lang="en-US" altLang="ko-KR" sz="1200" dirty="0">
                <a:cs typeface="Arial" pitchFamily="34" charset="0"/>
              </a:endParaRPr>
            </a:p>
          </p:txBody>
        </p:sp>
        <p:sp>
          <p:nvSpPr>
            <p:cNvPr id="9" name="Oval 5">
              <a:extLst>
                <a:ext uri="{FF2B5EF4-FFF2-40B4-BE49-F238E27FC236}">
                  <a16:creationId xmlns:a16="http://schemas.microsoft.com/office/drawing/2014/main" xmlns="" id="{E450FE67-0C42-4C85-8C94-2C99E1B43EC7}"/>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2" name="Group 2">
            <a:extLst>
              <a:ext uri="{FF2B5EF4-FFF2-40B4-BE49-F238E27FC236}">
                <a16:creationId xmlns:a16="http://schemas.microsoft.com/office/drawing/2014/main" xmlns="" id="{48AF574C-433C-4343-A90F-9DFE416DFD22}"/>
              </a:ext>
            </a:extLst>
          </p:cNvPr>
          <p:cNvGrpSpPr/>
          <p:nvPr/>
        </p:nvGrpSpPr>
        <p:grpSpPr>
          <a:xfrm>
            <a:off x="1283827" y="5608700"/>
            <a:ext cx="6209889" cy="1058447"/>
            <a:chOff x="4834470" y="1491808"/>
            <a:chExt cx="6209889" cy="1058447"/>
          </a:xfrm>
        </p:grpSpPr>
        <p:sp>
          <p:nvSpPr>
            <p:cNvPr id="15" name="TextBox 7">
              <a:extLst>
                <a:ext uri="{FF2B5EF4-FFF2-40B4-BE49-F238E27FC236}">
                  <a16:creationId xmlns:a16="http://schemas.microsoft.com/office/drawing/2014/main" xmlns="" id="{9E593A2D-D56B-42D7-87E1-BA1949A7DB9F}"/>
                </a:ext>
              </a:extLst>
            </p:cNvPr>
            <p:cNvSpPr txBox="1"/>
            <p:nvPr/>
          </p:nvSpPr>
          <p:spPr>
            <a:xfrm>
              <a:off x="5919434" y="1626925"/>
              <a:ext cx="5124925" cy="923330"/>
            </a:xfrm>
            <a:prstGeom prst="rect">
              <a:avLst/>
            </a:prstGeom>
            <a:noFill/>
          </p:spPr>
          <p:txBody>
            <a:bodyPr wrap="square" rtlCol="0">
              <a:spAutoFit/>
            </a:bodyPr>
            <a:lstStyle/>
            <a:p>
              <a:r>
                <a:rPr lang="pl-PL" dirty="0">
                  <a:latin typeface="Calibri" panose="020F0502020204030204" pitchFamily="34" charset="0"/>
                  <a:ea typeface="Calibri" panose="020F0502020204030204" pitchFamily="34" charset="0"/>
                  <a:cs typeface="Calibri" panose="020F0502020204030204" pitchFamily="34" charset="0"/>
                </a:rPr>
                <a:t>Kradzież tożsamości: co się stanie, jeśli ukradną twoją tożsamość? 
</a:t>
              </a:r>
              <a:endParaRPr lang="es-ES" sz="1800" dirty="0">
                <a:effectLst/>
                <a:latin typeface="Calibri" panose="020F0502020204030204" pitchFamily="34" charset="0"/>
                <a:ea typeface="Calibri" panose="020F0502020204030204" pitchFamily="34" charset="0"/>
              </a:endParaRPr>
            </a:p>
          </p:txBody>
        </p:sp>
        <p:sp>
          <p:nvSpPr>
            <p:cNvPr id="14" name="Oval 5">
              <a:extLst>
                <a:ext uri="{FF2B5EF4-FFF2-40B4-BE49-F238E27FC236}">
                  <a16:creationId xmlns:a16="http://schemas.microsoft.com/office/drawing/2014/main" xmlns="" id="{14EA3F99-097F-4F1D-902D-A7D94DDA5B29}"/>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7" name="Group 2">
            <a:extLst>
              <a:ext uri="{FF2B5EF4-FFF2-40B4-BE49-F238E27FC236}">
                <a16:creationId xmlns:a16="http://schemas.microsoft.com/office/drawing/2014/main" xmlns="" id="{085D909D-84AE-44EC-99CD-AE69100A999D}"/>
              </a:ext>
            </a:extLst>
          </p:cNvPr>
          <p:cNvGrpSpPr/>
          <p:nvPr/>
        </p:nvGrpSpPr>
        <p:grpSpPr>
          <a:xfrm>
            <a:off x="1283827" y="6814815"/>
            <a:ext cx="7555373" cy="1022656"/>
            <a:chOff x="4834470" y="1491808"/>
            <a:chExt cx="7555373" cy="1022656"/>
          </a:xfrm>
        </p:grpSpPr>
        <p:sp>
          <p:nvSpPr>
            <p:cNvPr id="20" name="TextBox 7">
              <a:extLst>
                <a:ext uri="{FF2B5EF4-FFF2-40B4-BE49-F238E27FC236}">
                  <a16:creationId xmlns:a16="http://schemas.microsoft.com/office/drawing/2014/main" xmlns="" id="{C6E985CE-5D23-45DD-86D9-4E6E1E9B0E6A}"/>
                </a:ext>
              </a:extLst>
            </p:cNvPr>
            <p:cNvSpPr txBox="1"/>
            <p:nvPr/>
          </p:nvSpPr>
          <p:spPr>
            <a:xfrm>
              <a:off x="5895648" y="1591134"/>
              <a:ext cx="6494195" cy="923330"/>
            </a:xfrm>
            <a:prstGeom prst="rect">
              <a:avLst/>
            </a:prstGeom>
            <a:noFill/>
          </p:spPr>
          <p:txBody>
            <a:bodyPr wrap="square" rtlCol="0">
              <a:spAutoFit/>
            </a:bodyPr>
            <a:lstStyle/>
            <a:p>
              <a:r>
                <a:rPr lang="pl-PL" dirty="0">
                  <a:latin typeface="Calibri" panose="020F0502020204030204" pitchFamily="34" charset="0"/>
                  <a:ea typeface="Calibri" panose="020F0502020204030204" pitchFamily="34" charset="0"/>
                  <a:cs typeface="Calibri" panose="020F0502020204030204" pitchFamily="34" charset="0"/>
                </a:rPr>
                <a:t>Kradzież konta: co się stanie, jeśli będą korzystać z </a:t>
              </a:r>
              <a:r>
                <a:rPr lang="it-IT" dirty="0">
                  <a:latin typeface="Calibri" panose="020F0502020204030204" pitchFamily="34" charset="0"/>
                  <a:ea typeface="Calibri" panose="020F0502020204030204" pitchFamily="34" charset="0"/>
                  <a:cs typeface="Calibri" panose="020F0502020204030204" pitchFamily="34" charset="0"/>
                </a:rPr>
                <a:t>t</a:t>
              </a:r>
              <a:r>
                <a:rPr lang="pl-PL" dirty="0">
                  <a:latin typeface="Calibri" panose="020F0502020204030204" pitchFamily="34" charset="0"/>
                  <a:ea typeface="Calibri" panose="020F0502020204030204" pitchFamily="34" charset="0"/>
                  <a:cs typeface="Calibri" panose="020F0502020204030204" pitchFamily="34" charset="0"/>
                </a:rPr>
                <a:t>woich kont? Kilka wskazówek, jak tego uniknąć. 
</a:t>
              </a:r>
              <a:r>
                <a:rPr lang="en-GB" sz="1800" dirty="0">
                  <a:effectLst/>
                  <a:latin typeface="Calibri" panose="020F0502020204030204" pitchFamily="34" charset="0"/>
                  <a:ea typeface="Calibri" panose="020F0502020204030204" pitchFamily="34" charset="0"/>
                  <a:cs typeface="Calibri" panose="020F0502020204030204" pitchFamily="34" charset="0"/>
                </a:rPr>
                <a:t> </a:t>
              </a:r>
              <a:endParaRPr lang="es-ES" sz="1800" dirty="0">
                <a:effectLst/>
                <a:latin typeface="Calibri" panose="020F0502020204030204" pitchFamily="34" charset="0"/>
                <a:ea typeface="Calibri" panose="020F0502020204030204" pitchFamily="34" charset="0"/>
              </a:endParaRPr>
            </a:p>
          </p:txBody>
        </p:sp>
        <p:sp>
          <p:nvSpPr>
            <p:cNvPr id="19" name="Oval 5">
              <a:extLst>
                <a:ext uri="{FF2B5EF4-FFF2-40B4-BE49-F238E27FC236}">
                  <a16:creationId xmlns:a16="http://schemas.microsoft.com/office/drawing/2014/main" xmlns="" id="{C7BA9E55-01DD-4A75-814E-4B4A70E8ADF3}"/>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26" name="Imagen 25">
            <a:extLst>
              <a:ext uri="{FF2B5EF4-FFF2-40B4-BE49-F238E27FC236}">
                <a16:creationId xmlns:a16="http://schemas.microsoft.com/office/drawing/2014/main" xmlns="" id="{8E472351-E12E-4F02-BEC0-AFF3BE12A0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501305" y="4210402"/>
            <a:ext cx="7213876" cy="4122402"/>
          </a:xfrm>
          <a:prstGeom prst="rect">
            <a:avLst/>
          </a:prstGeom>
        </p:spPr>
      </p:pic>
      <p:sp>
        <p:nvSpPr>
          <p:cNvPr id="22" name="CuadroTexto 21">
            <a:extLst>
              <a:ext uri="{FF2B5EF4-FFF2-40B4-BE49-F238E27FC236}">
                <a16:creationId xmlns:a16="http://schemas.microsoft.com/office/drawing/2014/main" xmlns="" id="{467D4584-5573-403A-9835-30E73F514308}"/>
              </a:ext>
            </a:extLst>
          </p:cNvPr>
          <p:cNvSpPr txBox="1"/>
          <p:nvPr/>
        </p:nvSpPr>
        <p:spPr>
          <a:xfrm>
            <a:off x="2345005" y="4152900"/>
            <a:ext cx="6832876" cy="646331"/>
          </a:xfrm>
          <a:prstGeom prst="rect">
            <a:avLst/>
          </a:prstGeom>
          <a:noFill/>
        </p:spPr>
        <p:txBody>
          <a:bodyPr wrap="square" rtlCol="0">
            <a:spAutoFit/>
          </a:bodyPr>
          <a:lstStyle/>
          <a:p>
            <a:r>
              <a:rPr lang="pl-PL" dirty="0">
                <a:latin typeface="Calibri" panose="020F0502020204030204" pitchFamily="34" charset="0"/>
                <a:ea typeface="Calibri" panose="020F0502020204030204" pitchFamily="34" charset="0"/>
                <a:cs typeface="Calibri" panose="020F0502020204030204" pitchFamily="34" charset="0"/>
              </a:rPr>
              <a:t>Do</a:t>
            </a:r>
            <a:r>
              <a:rPr lang="it-IT" dirty="0" err="1">
                <a:latin typeface="Calibri" panose="020F0502020204030204" pitchFamily="34" charset="0"/>
                <a:ea typeface="Calibri" panose="020F0502020204030204" pitchFamily="34" charset="0"/>
                <a:cs typeface="Calibri" panose="020F0502020204030204" pitchFamily="34" charset="0"/>
              </a:rPr>
              <a:t>kto</a:t>
            </a:r>
            <a:r>
              <a:rPr lang="pl-PL" dirty="0">
                <a:latin typeface="Calibri" panose="020F0502020204030204" pitchFamily="34" charset="0"/>
                <a:ea typeface="Calibri" panose="020F0502020204030204" pitchFamily="34" charset="0"/>
                <a:cs typeface="Calibri" panose="020F0502020204030204" pitchFamily="34" charset="0"/>
              </a:rPr>
              <a:t>r Jack </a:t>
            </a:r>
            <a:r>
              <a:rPr lang="it-IT" dirty="0">
                <a:latin typeface="Calibri" panose="020F0502020204030204" pitchFamily="34" charset="0"/>
                <a:ea typeface="Calibri" panose="020F0502020204030204" pitchFamily="34" charset="0"/>
                <a:cs typeface="Calibri" panose="020F0502020204030204" pitchFamily="34" charset="0"/>
              </a:rPr>
              <a:t>i Pan</a:t>
            </a:r>
            <a:r>
              <a:rPr lang="pl-PL" dirty="0">
                <a:latin typeface="Calibri" panose="020F0502020204030204" pitchFamily="34" charset="0"/>
                <a:ea typeface="Calibri" panose="020F0502020204030204" pitchFamily="34" charset="0"/>
                <a:cs typeface="Calibri" panose="020F0502020204030204" pitchFamily="34" charset="0"/>
              </a:rPr>
              <a:t> Hyde (</a:t>
            </a:r>
            <a:r>
              <a:rPr lang="it-IT" dirty="0" err="1">
                <a:latin typeface="Calibri" panose="020F0502020204030204" pitchFamily="34" charset="0"/>
                <a:ea typeface="Calibri" panose="020F0502020204030204" pitchFamily="34" charset="0"/>
                <a:cs typeface="Calibri" panose="020F0502020204030204" pitchFamily="34" charset="0"/>
              </a:rPr>
              <a:t>kim</a:t>
            </a:r>
            <a:r>
              <a:rPr lang="it-IT" dirty="0">
                <a:latin typeface="Calibri" panose="020F0502020204030204" pitchFamily="34" charset="0"/>
                <a:ea typeface="Calibri" panose="020F0502020204030204" pitchFamily="34" charset="0"/>
                <a:cs typeface="Calibri" panose="020F0502020204030204" pitchFamily="34" charset="0"/>
              </a:rPr>
              <a:t> </a:t>
            </a:r>
            <a:r>
              <a:rPr lang="it-IT" dirty="0" err="1">
                <a:latin typeface="Calibri" panose="020F0502020204030204" pitchFamily="34" charset="0"/>
                <a:ea typeface="Calibri" panose="020F0502020204030204" pitchFamily="34" charset="0"/>
                <a:cs typeface="Calibri" panose="020F0502020204030204" pitchFamily="34" charset="0"/>
              </a:rPr>
              <a:t>jestescie</a:t>
            </a:r>
            <a:r>
              <a:rPr lang="it-IT" dirty="0">
                <a:latin typeface="Calibri" panose="020F0502020204030204" pitchFamily="34" charset="0"/>
                <a:ea typeface="Calibri" panose="020F0502020204030204" pitchFamily="34" charset="0"/>
                <a:cs typeface="Calibri" panose="020F0502020204030204" pitchFamily="34" charset="0"/>
              </a:rPr>
              <a:t> w </a:t>
            </a:r>
            <a:r>
              <a:rPr lang="it-IT" dirty="0" err="1">
                <a:latin typeface="Calibri" panose="020F0502020204030204" pitchFamily="34" charset="0"/>
                <a:ea typeface="Calibri" panose="020F0502020204030204" pitchFamily="34" charset="0"/>
                <a:cs typeface="Calibri" panose="020F0502020204030204" pitchFamily="34" charset="0"/>
              </a:rPr>
              <a:t>internecie</a:t>
            </a:r>
            <a:r>
              <a:rPr lang="it-IT" dirty="0">
                <a:latin typeface="Calibri" panose="020F0502020204030204" pitchFamily="34" charset="0"/>
                <a:ea typeface="Calibri" panose="020F0502020204030204" pitchFamily="34" charset="0"/>
                <a:cs typeface="Calibri" panose="020F0502020204030204" pitchFamily="34" charset="0"/>
              </a:rPr>
              <a:t> </a:t>
            </a:r>
            <a:r>
              <a:rPr lang="pl-PL" dirty="0">
                <a:latin typeface="Calibri" panose="020F0502020204030204" pitchFamily="34" charset="0"/>
                <a:ea typeface="Calibri" panose="020F0502020204030204" pitchFamily="34" charset="0"/>
                <a:cs typeface="Calibri" panose="020F0502020204030204" pitchFamily="34" charset="0"/>
              </a:rPr>
              <a:t> i jak się</a:t>
            </a:r>
            <a:r>
              <a:rPr lang="it-IT" dirty="0">
                <a:latin typeface="Calibri" panose="020F0502020204030204" pitchFamily="34" charset="0"/>
                <a:ea typeface="Calibri" panose="020F0502020204030204" pitchFamily="34" charset="0"/>
                <a:cs typeface="Calibri" panose="020F0502020204030204" pitchFamily="34" charset="0"/>
              </a:rPr>
              <a:t> w nim</a:t>
            </a:r>
            <a:r>
              <a:rPr lang="pl-PL" dirty="0">
                <a:latin typeface="Calibri" panose="020F0502020204030204" pitchFamily="34" charset="0"/>
                <a:ea typeface="Calibri" panose="020F0502020204030204" pitchFamily="34" charset="0"/>
                <a:cs typeface="Calibri" panose="020F0502020204030204" pitchFamily="34" charset="0"/>
              </a:rPr>
              <a:t> chronić</a:t>
            </a:r>
            <a:r>
              <a:rPr lang="en-GB" dirty="0">
                <a:latin typeface="Calibri" panose="020F0502020204030204" pitchFamily="34" charset="0"/>
                <a:ea typeface="Calibri" panose="020F0502020204030204" pitchFamily="34" charset="0"/>
                <a:cs typeface="Calibri" panose="020F0502020204030204" pitchFamily="34" charset="0"/>
              </a:rPr>
              <a:t>)</a:t>
            </a:r>
            <a:endParaRPr lang="es-ES" sz="1800" dirty="0">
              <a:effectLst/>
              <a:latin typeface="Calibri" panose="020F0502020204030204" pitchFamily="34" charset="0"/>
              <a:ea typeface="Calibri" panose="020F0502020204030204" pitchFamily="34" charset="0"/>
            </a:endParaRPr>
          </a:p>
        </p:txBody>
      </p:sp>
      <p:sp>
        <p:nvSpPr>
          <p:cNvPr id="1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21"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23" name="Immagine 22"/>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24"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2610330"/>
          </a:xfrm>
          <a:prstGeom prst="rect">
            <a:avLst/>
          </a:prstGeom>
        </p:spPr>
        <p:txBody>
          <a:bodyPr vert="horz" wrap="square" lIns="0" tIns="12065" rIns="0" bIns="0" rtlCol="0">
            <a:spAutoFit/>
          </a:bodyPr>
          <a:lstStyle/>
          <a:p>
            <a:r>
              <a:rPr lang="en-US" sz="2400" b="1" dirty="0" err="1">
                <a:effectLst/>
                <a:latin typeface="Calibri" panose="020F0502020204030204" pitchFamily="34" charset="0"/>
                <a:ea typeface="Calibri" panose="020F0502020204030204" pitchFamily="34" charset="0"/>
                <a:cs typeface="Calibri" panose="020F0502020204030204" pitchFamily="34" charset="0"/>
              </a:rPr>
              <a:t>Doktor</a:t>
            </a:r>
            <a:r>
              <a:rPr lang="en-US" sz="2400" b="1" dirty="0">
                <a:effectLst/>
                <a:latin typeface="Calibri" panose="020F0502020204030204" pitchFamily="34" charset="0"/>
                <a:ea typeface="Calibri" panose="020F0502020204030204" pitchFamily="34" charset="0"/>
                <a:cs typeface="Calibri" panose="020F0502020204030204" pitchFamily="34" charset="0"/>
              </a:rPr>
              <a:t> Jack </a:t>
            </a:r>
            <a:r>
              <a:rPr lang="en-US" sz="2400" b="1" dirty="0" err="1">
                <a:effectLst/>
                <a:latin typeface="Calibri" panose="020F0502020204030204" pitchFamily="34" charset="0"/>
                <a:ea typeface="Calibri" panose="020F0502020204030204" pitchFamily="34" charset="0"/>
                <a:cs typeface="Calibri" panose="020F0502020204030204" pitchFamily="34" charset="0"/>
              </a:rPr>
              <a:t>i</a:t>
            </a:r>
            <a:r>
              <a:rPr lang="en-US" sz="2400" b="1" dirty="0">
                <a:effectLst/>
                <a:latin typeface="Calibri" panose="020F0502020204030204" pitchFamily="34" charset="0"/>
                <a:ea typeface="Calibri" panose="020F0502020204030204" pitchFamily="34" charset="0"/>
                <a:cs typeface="Calibri" panose="020F0502020204030204" pitchFamily="34" charset="0"/>
              </a:rPr>
              <a:t> Pan Hyde </a:t>
            </a:r>
            <a:r>
              <a:rPr lang="pl-PL" sz="2400" b="1" dirty="0">
                <a:latin typeface="Calibri" panose="020F0502020204030204" pitchFamily="34" charset="0"/>
                <a:ea typeface="Calibri" panose="020F0502020204030204" pitchFamily="34" charset="0"/>
                <a:cs typeface="Calibri" panose="020F0502020204030204" pitchFamily="34" charset="0"/>
              </a:rPr>
              <a:t>(Kim jesteś</a:t>
            </a:r>
            <a:r>
              <a:rPr lang="it-IT" sz="2400" b="1" dirty="0" err="1">
                <a:latin typeface="Calibri" panose="020F0502020204030204" pitchFamily="34" charset="0"/>
                <a:ea typeface="Calibri" panose="020F0502020204030204" pitchFamily="34" charset="0"/>
                <a:cs typeface="Calibri" panose="020F0502020204030204" pitchFamily="34" charset="0"/>
              </a:rPr>
              <a:t>cie</a:t>
            </a:r>
            <a:r>
              <a:rPr lang="it-IT" sz="2400" b="1" dirty="0">
                <a:latin typeface="Calibri" panose="020F0502020204030204" pitchFamily="34" charset="0"/>
                <a:ea typeface="Calibri" panose="020F0502020204030204" pitchFamily="34" charset="0"/>
                <a:cs typeface="Calibri" panose="020F0502020204030204" pitchFamily="34" charset="0"/>
              </a:rPr>
              <a:t> </a:t>
            </a:r>
            <a:r>
              <a:rPr lang="pl-PL" sz="2400" b="1" dirty="0">
                <a:latin typeface="Calibri" panose="020F0502020204030204" pitchFamily="34" charset="0"/>
                <a:ea typeface="Calibri" panose="020F0502020204030204" pitchFamily="34" charset="0"/>
                <a:cs typeface="Calibri" panose="020F0502020204030204" pitchFamily="34" charset="0"/>
              </a:rPr>
              <a:t>w </a:t>
            </a:r>
            <a:r>
              <a:rPr lang="it-IT" sz="2400" b="1" dirty="0">
                <a:latin typeface="Calibri" panose="020F0502020204030204" pitchFamily="34" charset="0"/>
                <a:ea typeface="Calibri" panose="020F0502020204030204" pitchFamily="34" charset="0"/>
                <a:cs typeface="Calibri" panose="020F0502020204030204" pitchFamily="34" charset="0"/>
              </a:rPr>
              <a:t>i</a:t>
            </a:r>
            <a:r>
              <a:rPr lang="pl-PL" sz="2400" b="1" dirty="0">
                <a:latin typeface="Calibri" panose="020F0502020204030204" pitchFamily="34" charset="0"/>
                <a:ea typeface="Calibri" panose="020F0502020204030204" pitchFamily="34" charset="0"/>
                <a:cs typeface="Calibri" panose="020F0502020204030204" pitchFamily="34" charset="0"/>
              </a:rPr>
              <a:t>nternecie i jak </a:t>
            </a:r>
            <a:r>
              <a:rPr lang="it-IT" sz="2400" b="1" dirty="0" err="1">
                <a:latin typeface="Calibri" panose="020F0502020204030204" pitchFamily="34" charset="0"/>
                <a:ea typeface="Calibri" panose="020F0502020204030204" pitchFamily="34" charset="0"/>
                <a:cs typeface="Calibri" panose="020F0502020204030204" pitchFamily="34" charset="0"/>
              </a:rPr>
              <a:t>sie</a:t>
            </a:r>
            <a:r>
              <a:rPr lang="it-IT" sz="2400" b="1" dirty="0">
                <a:latin typeface="Calibri" panose="020F0502020204030204" pitchFamily="34" charset="0"/>
                <a:ea typeface="Calibri" panose="020F0502020204030204" pitchFamily="34" charset="0"/>
                <a:cs typeface="Calibri" panose="020F0502020204030204" pitchFamily="34" charset="0"/>
              </a:rPr>
              <a:t> w nim</a:t>
            </a:r>
            <a:r>
              <a:rPr lang="pl-PL" sz="2400" b="1" dirty="0">
                <a:latin typeface="Calibri" panose="020F0502020204030204" pitchFamily="34" charset="0"/>
                <a:ea typeface="Calibri" panose="020F0502020204030204" pitchFamily="34" charset="0"/>
                <a:cs typeface="Calibri" panose="020F0502020204030204" pitchFamily="34" charset="0"/>
              </a:rPr>
              <a:t> chronić</a:t>
            </a:r>
            <a:r>
              <a:rPr lang="it-IT" sz="2400" b="1" dirty="0">
                <a:latin typeface="Calibri" panose="020F0502020204030204" pitchFamily="34" charset="0"/>
                <a:ea typeface="Calibri" panose="020F0502020204030204" pitchFamily="34" charset="0"/>
                <a:cs typeface="Calibri" panose="020F0502020204030204" pitchFamily="34" charset="0"/>
              </a:rPr>
              <a:t> </a:t>
            </a:r>
            <a:r>
              <a:rPr lang="it-IT" sz="2000" b="1" dirty="0">
                <a:latin typeface="Calibri" panose="020F0502020204030204" pitchFamily="34" charset="0"/>
                <a:ea typeface="Calibri" panose="020F0502020204030204" pitchFamily="34" charset="0"/>
                <a:cs typeface="Calibri" panose="020F0502020204030204" pitchFamily="34" charset="0"/>
              </a:rPr>
              <a:t>?</a:t>
            </a:r>
            <a:r>
              <a:rPr lang="pl-PL" sz="2400" b="1" dirty="0">
                <a:latin typeface="Calibri" panose="020F0502020204030204" pitchFamily="34" charset="0"/>
                <a:ea typeface="Calibri" panose="020F0502020204030204" pitchFamily="34" charset="0"/>
                <a:cs typeface="Calibri" panose="020F0502020204030204" pitchFamily="34" charset="0"/>
              </a:rPr>
              <a:t>)
Kim jesteś</a:t>
            </a:r>
            <a:r>
              <a:rPr lang="it-IT" sz="2400" b="1" dirty="0" err="1">
                <a:latin typeface="Calibri" panose="020F0502020204030204" pitchFamily="34" charset="0"/>
                <a:ea typeface="Calibri" panose="020F0502020204030204" pitchFamily="34" charset="0"/>
                <a:cs typeface="Calibri" panose="020F0502020204030204" pitchFamily="34" charset="0"/>
              </a:rPr>
              <a:t>cie</a:t>
            </a:r>
            <a:r>
              <a:rPr lang="pl-PL" sz="2400" b="1" dirty="0">
                <a:latin typeface="Calibri" panose="020F0502020204030204" pitchFamily="34" charset="0"/>
                <a:ea typeface="Calibri" panose="020F0502020204030204" pitchFamily="34" charset="0"/>
                <a:cs typeface="Calibri" panose="020F0502020204030204" pitchFamily="34" charset="0"/>
              </a:rPr>
              <a:t> w </a:t>
            </a:r>
            <a:r>
              <a:rPr lang="it-IT" sz="2400" b="1" dirty="0">
                <a:latin typeface="Calibri" panose="020F0502020204030204" pitchFamily="34" charset="0"/>
                <a:ea typeface="Calibri" panose="020F0502020204030204" pitchFamily="34" charset="0"/>
                <a:cs typeface="Calibri" panose="020F0502020204030204" pitchFamily="34" charset="0"/>
              </a:rPr>
              <a:t>i</a:t>
            </a:r>
            <a:r>
              <a:rPr lang="pl-PL" sz="2400" b="1" dirty="0">
                <a:latin typeface="Calibri" panose="020F0502020204030204" pitchFamily="34" charset="0"/>
                <a:ea typeface="Calibri" panose="020F0502020204030204" pitchFamily="34" charset="0"/>
                <a:cs typeface="Calibri" panose="020F0502020204030204" pitchFamily="34" charset="0"/>
              </a:rPr>
              <a:t>nternecie?
</a:t>
            </a:r>
            <a:endParaRPr lang="es-ES" sz="2400" b="1" dirty="0">
              <a:effectLst/>
              <a:latin typeface="Calibri" panose="020F0502020204030204" pitchFamily="34" charset="0"/>
              <a:ea typeface="Calibri" panose="020F0502020204030204" pitchFamily="34" charset="0"/>
            </a:endParaRPr>
          </a:p>
          <a:p>
            <a:pPr>
              <a:defRPr/>
            </a:pPr>
            <a:endParaRPr lang="en-GB" altLang="es-ES" sz="2400" dirty="0">
              <a:latin typeface="Calibri" panose="020F0502020204030204" pitchFamily="34" charset="0"/>
              <a:cs typeface="Calibri" panose="020F0502020204030204" pitchFamily="34" charset="0"/>
            </a:endParaRPr>
          </a:p>
          <a:p>
            <a:pPr marL="12700">
              <a:lnSpc>
                <a:spcPct val="100000"/>
              </a:lnSpc>
              <a:spcBef>
                <a:spcPts val="95"/>
              </a:spcBef>
            </a:pPr>
            <a:endParaRPr sz="7200" b="1" spc="-85" dirty="0">
              <a:solidFill>
                <a:srgbClr val="343433"/>
              </a:solidFill>
              <a:latin typeface="Tahoma"/>
              <a:cs typeface="Tahoma"/>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1229561" y="3073033"/>
            <a:ext cx="7612609" cy="5262979"/>
          </a:xfrm>
          <a:prstGeom prst="rect">
            <a:avLst/>
          </a:prstGeom>
          <a:noFill/>
        </p:spPr>
        <p:txBody>
          <a:bodyPr wrap="square" rtlCol="0">
            <a:spAutoFit/>
          </a:bodyPr>
          <a:lstStyle/>
          <a:p>
            <a:pPr algn="just"/>
            <a:r>
              <a:rPr lang="pl-PL" sz="2400" dirty="0"/>
              <a:t>W </a:t>
            </a:r>
            <a:r>
              <a:rPr lang="it-IT" sz="2400" dirty="0"/>
              <a:t>i</a:t>
            </a:r>
            <a:r>
              <a:rPr lang="pl-PL" sz="2400" dirty="0"/>
              <a:t>nternecie jesteś wszystkim, co publikujesz i wszystkim, co komentujesz</a:t>
            </a:r>
            <a:r>
              <a:rPr lang="it-IT" sz="2400" dirty="0"/>
              <a:t> u </a:t>
            </a:r>
            <a:r>
              <a:rPr lang="pl-PL" sz="2400" dirty="0"/>
              <a:t> inny</a:t>
            </a:r>
            <a:r>
              <a:rPr lang="it-IT" sz="2400" dirty="0" err="1"/>
              <a:t>ch</a:t>
            </a:r>
            <a:r>
              <a:rPr lang="pl-PL" sz="2400" dirty="0"/>
              <a:t> użytkowników</a:t>
            </a:r>
            <a:r>
              <a:rPr lang="en-US" sz="2400" dirty="0"/>
              <a:t>.</a:t>
            </a:r>
            <a:r>
              <a:rPr lang="pl-PL" sz="2400" dirty="0"/>
              <a:t> 
</a:t>
            </a:r>
            <a:endParaRPr lang="en-US" sz="2400" dirty="0"/>
          </a:p>
          <a:p>
            <a:pPr algn="just"/>
            <a:r>
              <a:rPr lang="pl-PL" sz="2400" dirty="0"/>
              <a:t>Wszystko, co publikujesz online, może być widoczne dla innych użytkowników</a:t>
            </a:r>
            <a:r>
              <a:rPr lang="en-US" sz="2400" dirty="0"/>
              <a:t>. </a:t>
            </a:r>
          </a:p>
          <a:p>
            <a:pPr algn="just"/>
            <a:endParaRPr lang="en-US" sz="2400" dirty="0"/>
          </a:p>
          <a:p>
            <a:pPr algn="just"/>
            <a:r>
              <a:rPr lang="pl-PL" sz="2400" dirty="0"/>
              <a:t>Nawet jeśli możesz ustawić ustawienia prywatności,</a:t>
            </a:r>
            <a:endParaRPr lang="it-IT" sz="2400" dirty="0"/>
          </a:p>
          <a:p>
            <a:pPr algn="just"/>
            <a:r>
              <a:rPr lang="pl-PL" sz="2400" dirty="0"/>
              <a:t>w których publikujesz posty, na "tylko znajomi" </a:t>
            </a:r>
            <a:endParaRPr lang="it-IT" sz="2400" dirty="0"/>
          </a:p>
          <a:p>
            <a:pPr algn="just"/>
            <a:r>
              <a:rPr lang="pl-PL" sz="2400" dirty="0"/>
              <a:t>lub podobne, osoba, która chce zobaczyć </a:t>
            </a:r>
            <a:r>
              <a:rPr lang="it-IT" sz="2400" dirty="0"/>
              <a:t>t</a:t>
            </a:r>
            <a:r>
              <a:rPr lang="pl-PL" sz="2400" dirty="0"/>
              <a:t>wój post, ma sposoby na jego uzyskanie</a:t>
            </a:r>
            <a:r>
              <a:rPr lang="en-US" sz="2400" dirty="0"/>
              <a:t>. </a:t>
            </a:r>
          </a:p>
          <a:p>
            <a:pPr algn="just"/>
            <a:endParaRPr lang="en-US" sz="2400" dirty="0"/>
          </a:p>
          <a:p>
            <a:pPr algn="just"/>
            <a:r>
              <a:rPr lang="it-IT" sz="2400" dirty="0" err="1"/>
              <a:t>To,ze</a:t>
            </a:r>
            <a:r>
              <a:rPr lang="it-IT" sz="2400" dirty="0"/>
              <a:t> za </a:t>
            </a:r>
            <a:r>
              <a:rPr lang="it-IT" sz="2400" dirty="0" err="1"/>
              <a:t>ekranem</a:t>
            </a:r>
            <a:r>
              <a:rPr lang="it-IT" sz="2400" dirty="0"/>
              <a:t> </a:t>
            </a:r>
            <a:r>
              <a:rPr lang="it-IT" sz="2400" dirty="0" err="1"/>
              <a:t>jestes</a:t>
            </a:r>
            <a:r>
              <a:rPr lang="it-IT" sz="2400" dirty="0"/>
              <a:t> </a:t>
            </a:r>
            <a:r>
              <a:rPr lang="it-IT" sz="2400" dirty="0" err="1"/>
              <a:t>niewidzialny</a:t>
            </a:r>
            <a:r>
              <a:rPr lang="it-IT" sz="2400" dirty="0"/>
              <a:t> ,</a:t>
            </a:r>
            <a:r>
              <a:rPr lang="it-IT" sz="2400" dirty="0" err="1"/>
              <a:t>nie</a:t>
            </a:r>
            <a:r>
              <a:rPr lang="it-IT" sz="2400" dirty="0"/>
              <a:t> </a:t>
            </a:r>
            <a:r>
              <a:rPr lang="it-IT" sz="2400" dirty="0" err="1"/>
              <a:t>daje</a:t>
            </a:r>
            <a:r>
              <a:rPr lang="it-IT" sz="2400" dirty="0"/>
              <a:t> ci </a:t>
            </a:r>
            <a:r>
              <a:rPr lang="it-IT" sz="2400" dirty="0" err="1"/>
              <a:t>przyzwolenia</a:t>
            </a:r>
            <a:r>
              <a:rPr lang="it-IT" sz="2400" dirty="0"/>
              <a:t> </a:t>
            </a:r>
            <a:r>
              <a:rPr lang="it-IT" sz="2400" dirty="0" err="1"/>
              <a:t>na</a:t>
            </a:r>
            <a:r>
              <a:rPr lang="it-IT" sz="2400" dirty="0"/>
              <a:t> </a:t>
            </a:r>
            <a:r>
              <a:rPr lang="it-IT" sz="2400" dirty="0" err="1"/>
              <a:t>nieodpowiednie</a:t>
            </a:r>
            <a:r>
              <a:rPr lang="it-IT" sz="2400" dirty="0"/>
              <a:t> </a:t>
            </a:r>
            <a:r>
              <a:rPr lang="it-IT" sz="2400" dirty="0" err="1"/>
              <a:t>zachowanie</a:t>
            </a:r>
            <a:r>
              <a:rPr lang="it-IT" sz="2400" dirty="0"/>
              <a:t> </a:t>
            </a:r>
            <a:r>
              <a:rPr lang="it-IT" sz="2400" dirty="0" err="1"/>
              <a:t>wobec</a:t>
            </a:r>
            <a:r>
              <a:rPr lang="it-IT" sz="2400" dirty="0"/>
              <a:t> </a:t>
            </a:r>
            <a:r>
              <a:rPr lang="it-IT" sz="2400" dirty="0" err="1"/>
              <a:t>innych</a:t>
            </a:r>
            <a:r>
              <a:rPr lang="it-IT" sz="2400" dirty="0"/>
              <a:t>. </a:t>
            </a:r>
            <a:r>
              <a:rPr lang="pl-PL" sz="2400" dirty="0"/>
              <a:t> 
</a:t>
            </a:r>
            <a:endParaRPr lang="en-US" sz="2400" dirty="0"/>
          </a:p>
        </p:txBody>
      </p:sp>
      <p:pic>
        <p:nvPicPr>
          <p:cNvPr id="8" name="Imagen 7">
            <a:extLst>
              <a:ext uri="{FF2B5EF4-FFF2-40B4-BE49-F238E27FC236}">
                <a16:creationId xmlns:a16="http://schemas.microsoft.com/office/drawing/2014/main" xmlns="" id="{EAC2C373-47F1-40F8-8267-4BB54DD3CD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1046" y="3771900"/>
            <a:ext cx="6456820" cy="40918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12"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683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2610330"/>
          </a:xfrm>
          <a:prstGeom prst="rect">
            <a:avLst/>
          </a:prstGeom>
        </p:spPr>
        <p:txBody>
          <a:bodyPr vert="horz" wrap="square" lIns="0" tIns="12065" rIns="0" bIns="0" rtlCol="0">
            <a:spAutoFit/>
          </a:bodyPr>
          <a:lstStyle/>
          <a:p>
            <a:r>
              <a:rPr lang="en-US" sz="2400" b="1" dirty="0" err="1">
                <a:effectLst/>
                <a:latin typeface="Calibri" panose="020F0502020204030204" pitchFamily="34" charset="0"/>
                <a:ea typeface="Calibri" panose="020F0502020204030204" pitchFamily="34" charset="0"/>
                <a:cs typeface="Calibri" panose="020F0502020204030204" pitchFamily="34" charset="0"/>
              </a:rPr>
              <a:t>Doktor</a:t>
            </a:r>
            <a:r>
              <a:rPr lang="en-US" sz="2400" b="1" dirty="0">
                <a:effectLst/>
                <a:latin typeface="Calibri" panose="020F0502020204030204" pitchFamily="34" charset="0"/>
                <a:ea typeface="Calibri" panose="020F0502020204030204" pitchFamily="34" charset="0"/>
                <a:cs typeface="Calibri" panose="020F0502020204030204" pitchFamily="34" charset="0"/>
              </a:rPr>
              <a:t> Jack </a:t>
            </a:r>
            <a:r>
              <a:rPr lang="en-US" sz="2400" b="1" dirty="0" err="1">
                <a:effectLst/>
                <a:latin typeface="Calibri" panose="020F0502020204030204" pitchFamily="34" charset="0"/>
                <a:ea typeface="Calibri" panose="020F0502020204030204" pitchFamily="34" charset="0"/>
                <a:cs typeface="Calibri" panose="020F0502020204030204" pitchFamily="34" charset="0"/>
              </a:rPr>
              <a:t>i</a:t>
            </a:r>
            <a:r>
              <a:rPr lang="en-US" sz="2400" b="1" dirty="0">
                <a:effectLst/>
                <a:latin typeface="Calibri" panose="020F0502020204030204" pitchFamily="34" charset="0"/>
                <a:ea typeface="Calibri" panose="020F0502020204030204" pitchFamily="34" charset="0"/>
                <a:cs typeface="Calibri" panose="020F0502020204030204" pitchFamily="34" charset="0"/>
              </a:rPr>
              <a:t>  Pan Hyde (</a:t>
            </a:r>
            <a:r>
              <a:rPr lang="en-US" sz="2400" b="1" dirty="0" err="1">
                <a:effectLst/>
                <a:latin typeface="Calibri" panose="020F0502020204030204" pitchFamily="34" charset="0"/>
                <a:ea typeface="Calibri" panose="020F0502020204030204" pitchFamily="34" charset="0"/>
                <a:cs typeface="Calibri" panose="020F0502020204030204" pitchFamily="34" charset="0"/>
              </a:rPr>
              <a:t>kim</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err="1">
                <a:effectLst/>
                <a:latin typeface="Calibri" panose="020F0502020204030204" pitchFamily="34" charset="0"/>
                <a:ea typeface="Calibri" panose="020F0502020204030204" pitchFamily="34" charset="0"/>
                <a:cs typeface="Calibri" panose="020F0502020204030204" pitchFamily="34" charset="0"/>
              </a:rPr>
              <a:t>jestes</a:t>
            </a:r>
            <a:r>
              <a:rPr lang="en-US" sz="2400" b="1" dirty="0">
                <a:effectLst/>
                <a:latin typeface="Calibri" panose="020F0502020204030204" pitchFamily="34" charset="0"/>
                <a:ea typeface="Calibri" panose="020F0502020204030204" pitchFamily="34" charset="0"/>
                <a:cs typeface="Calibri" panose="020F0502020204030204" pitchFamily="34" charset="0"/>
              </a:rPr>
              <a:t> ty </a:t>
            </a:r>
            <a:r>
              <a:rPr lang="en-US" sz="2400" b="1" dirty="0" err="1">
                <a:effectLst/>
                <a:latin typeface="Calibri" panose="020F0502020204030204" pitchFamily="34" charset="0"/>
                <a:ea typeface="Calibri" panose="020F0502020204030204" pitchFamily="34" charset="0"/>
                <a:cs typeface="Calibri" panose="020F0502020204030204" pitchFamily="34" charset="0"/>
              </a:rPr>
              <a:t>i</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err="1">
                <a:effectLst/>
                <a:latin typeface="Calibri" panose="020F0502020204030204" pitchFamily="34" charset="0"/>
                <a:ea typeface="Calibri" panose="020F0502020204030204" pitchFamily="34" charset="0"/>
                <a:cs typeface="Calibri" panose="020F0502020204030204" pitchFamily="34" charset="0"/>
              </a:rPr>
              <a:t>inni</a:t>
            </a:r>
            <a:r>
              <a:rPr lang="en-US" sz="2400" b="1" dirty="0">
                <a:effectLst/>
                <a:latin typeface="Calibri" panose="020F0502020204030204" pitchFamily="34" charset="0"/>
                <a:ea typeface="Calibri" panose="020F0502020204030204" pitchFamily="34" charset="0"/>
                <a:cs typeface="Calibri" panose="020F0502020204030204" pitchFamily="34" charset="0"/>
              </a:rPr>
              <a:t> w </a:t>
            </a:r>
            <a:r>
              <a:rPr lang="en-US" sz="2400" b="1" dirty="0" err="1">
                <a:effectLst/>
                <a:latin typeface="Calibri" panose="020F0502020204030204" pitchFamily="34" charset="0"/>
                <a:ea typeface="Calibri" panose="020F0502020204030204" pitchFamily="34" charset="0"/>
                <a:cs typeface="Calibri" panose="020F0502020204030204" pitchFamily="34" charset="0"/>
              </a:rPr>
              <a:t>internecie</a:t>
            </a:r>
            <a:r>
              <a:rPr lang="en-US" sz="2400" b="1" dirty="0">
                <a:effectLst/>
                <a:latin typeface="Calibri" panose="020F0502020204030204" pitchFamily="34" charset="0"/>
                <a:ea typeface="Calibri" panose="020F0502020204030204" pitchFamily="34" charset="0"/>
                <a:cs typeface="Calibri" panose="020F0502020204030204" pitchFamily="34" charset="0"/>
              </a:rPr>
              <a:t> </a:t>
            </a:r>
            <a:r>
              <a:rPr lang="en-US" sz="2400" b="1" dirty="0" err="1">
                <a:effectLst/>
                <a:latin typeface="Calibri" panose="020F0502020204030204" pitchFamily="34" charset="0"/>
                <a:ea typeface="Calibri" panose="020F0502020204030204" pitchFamily="34" charset="0"/>
                <a:cs typeface="Calibri" panose="020F0502020204030204" pitchFamily="34" charset="0"/>
              </a:rPr>
              <a:t>i</a:t>
            </a:r>
            <a:r>
              <a:rPr lang="en-US" sz="2400" b="1" dirty="0">
                <a:effectLst/>
                <a:latin typeface="Calibri" panose="020F0502020204030204" pitchFamily="34" charset="0"/>
                <a:ea typeface="Calibri" panose="020F0502020204030204" pitchFamily="34" charset="0"/>
                <a:cs typeface="Calibri" panose="020F0502020204030204" pitchFamily="34" charset="0"/>
              </a:rPr>
              <a:t> jak to chronic )</a:t>
            </a:r>
            <a:endParaRPr lang="en-US" sz="2400" b="1" dirty="0"/>
          </a:p>
          <a:p>
            <a:pPr algn="just"/>
            <a:r>
              <a:rPr lang="en-US" sz="2400" b="1" dirty="0"/>
              <a:t>Kim </a:t>
            </a:r>
            <a:r>
              <a:rPr lang="en-US" sz="2400" b="1" dirty="0" err="1"/>
              <a:t>jesteś</a:t>
            </a:r>
            <a:r>
              <a:rPr lang="en-US" sz="2400" b="1" dirty="0"/>
              <a:t> </a:t>
            </a:r>
            <a:r>
              <a:rPr lang="en-US" sz="2400" b="1" dirty="0" err="1"/>
              <a:t>internecie</a:t>
            </a:r>
            <a:r>
              <a:rPr lang="en-US" sz="2400" b="1" dirty="0"/>
              <a:t>?</a:t>
            </a:r>
          </a:p>
          <a:p>
            <a:endParaRPr lang="es-ES" sz="2400" b="1" dirty="0">
              <a:effectLst/>
              <a:latin typeface="Calibri" panose="020F0502020204030204" pitchFamily="34" charset="0"/>
              <a:ea typeface="Calibri" panose="020F0502020204030204" pitchFamily="34" charset="0"/>
            </a:endParaRPr>
          </a:p>
          <a:p>
            <a:pPr>
              <a:defRPr/>
            </a:pPr>
            <a:endParaRPr lang="en-GB" altLang="es-ES" sz="2400" dirty="0">
              <a:latin typeface="Calibri" panose="020F0502020204030204" pitchFamily="34" charset="0"/>
              <a:cs typeface="Calibri" panose="020F0502020204030204" pitchFamily="34" charset="0"/>
            </a:endParaRPr>
          </a:p>
          <a:p>
            <a:pPr marL="12700">
              <a:lnSpc>
                <a:spcPct val="100000"/>
              </a:lnSpc>
              <a:spcBef>
                <a:spcPts val="95"/>
              </a:spcBef>
            </a:pPr>
            <a:endParaRPr sz="7200" b="1" spc="-85" dirty="0">
              <a:solidFill>
                <a:srgbClr val="343433"/>
              </a:solidFill>
              <a:latin typeface="Tahoma"/>
              <a:cs typeface="Tahoma"/>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1295400" y="3543300"/>
            <a:ext cx="7612609" cy="3046988"/>
          </a:xfrm>
          <a:prstGeom prst="rect">
            <a:avLst/>
          </a:prstGeom>
          <a:noFill/>
        </p:spPr>
        <p:txBody>
          <a:bodyPr wrap="square" rtlCol="0">
            <a:spAutoFit/>
          </a:bodyPr>
          <a:lstStyle/>
          <a:p>
            <a:pPr algn="just"/>
            <a:r>
              <a:rPr lang="pl-PL" sz="2400" dirty="0"/>
              <a:t>W przeciwieństwie do prawdziwego życia, wszystko, co publikujesz w </a:t>
            </a:r>
            <a:r>
              <a:rPr lang="it-IT" sz="2400" dirty="0"/>
              <a:t>i</a:t>
            </a:r>
            <a:r>
              <a:rPr lang="pl-PL" sz="2400" dirty="0"/>
              <a:t>nternecie, ma ogólnoświatową ekspozycję. 
Oznacza to, że ludzie z całego świata mogą dowiedzieć się o</a:t>
            </a:r>
            <a:r>
              <a:rPr lang="it-IT" sz="2400" dirty="0"/>
              <a:t> t</a:t>
            </a:r>
            <a:r>
              <a:rPr lang="pl-PL" sz="2400" dirty="0"/>
              <a:t>obie, a także</a:t>
            </a:r>
            <a:r>
              <a:rPr lang="it-IT" sz="2400" dirty="0"/>
              <a:t> </a:t>
            </a:r>
            <a:r>
              <a:rPr lang="it-IT" sz="2400" dirty="0" err="1"/>
              <a:t>ty</a:t>
            </a:r>
            <a:r>
              <a:rPr lang="pl-PL" sz="2400" dirty="0"/>
              <a:t> możesz dowiedzieć się o ludziach z całego świata. </a:t>
            </a:r>
            <a:endParaRPr lang="en-US" sz="2400" dirty="0"/>
          </a:p>
          <a:p>
            <a:pPr algn="just"/>
            <a:r>
              <a:rPr lang="pl-PL" sz="2400" dirty="0"/>
              <a:t>Oszust może </a:t>
            </a:r>
            <a:r>
              <a:rPr lang="it-IT" sz="2400" dirty="0" err="1"/>
              <a:t>obserwowac</a:t>
            </a:r>
            <a:r>
              <a:rPr lang="it-IT" sz="2400" dirty="0"/>
              <a:t> </a:t>
            </a:r>
            <a:r>
              <a:rPr lang="pl-PL" sz="2400" dirty="0"/>
              <a:t> znacznie więcej osób i ostrożniej wybrać swoją ofiarę. Ten i inne czynniki sprawiają, że oszustwa internetowe są coraz bardziej powszechne</a:t>
            </a:r>
            <a:r>
              <a:rPr lang="en-US" sz="2400" dirty="0"/>
              <a:t>.</a:t>
            </a:r>
          </a:p>
        </p:txBody>
      </p:sp>
      <p:pic>
        <p:nvPicPr>
          <p:cNvPr id="8" name="Imagen 7">
            <a:extLst>
              <a:ext uri="{FF2B5EF4-FFF2-40B4-BE49-F238E27FC236}">
                <a16:creationId xmlns:a16="http://schemas.microsoft.com/office/drawing/2014/main" xmlns="" id="{EAC2C373-47F1-40F8-8267-4BB54DD3CD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07142" y="3569208"/>
            <a:ext cx="6456820" cy="40918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12"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52052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750847"/>
          </a:xfrm>
          <a:prstGeom prst="rect">
            <a:avLst/>
          </a:prstGeom>
        </p:spPr>
        <p:txBody>
          <a:bodyPr vert="horz" wrap="square" lIns="0" tIns="12065" rIns="0" bIns="0" rtlCol="0">
            <a:spAutoFit/>
          </a:bodyPr>
          <a:lstStyle/>
          <a:p>
            <a:r>
              <a:rPr lang="pl-PL" sz="2400" b="1" dirty="0">
                <a:latin typeface="Calibri" panose="020F0502020204030204" pitchFamily="34" charset="0"/>
                <a:ea typeface="Calibri" panose="020F0502020204030204" pitchFamily="34" charset="0"/>
                <a:cs typeface="Calibri" panose="020F0502020204030204" pitchFamily="34" charset="0"/>
              </a:rPr>
              <a:t>Kradzież tożsamości: co się stanie, jeśli ukradną twoją tożsamość? 
</a:t>
            </a:r>
            <a:endParaRPr lang="en-US" sz="2400" b="1"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1321916" y="2822253"/>
            <a:ext cx="15644167" cy="5262979"/>
          </a:xfrm>
          <a:prstGeom prst="rect">
            <a:avLst/>
          </a:prstGeom>
          <a:noFill/>
        </p:spPr>
        <p:txBody>
          <a:bodyPr wrap="square" rtlCol="0">
            <a:spAutoFit/>
          </a:bodyPr>
          <a:lstStyle/>
          <a:p>
            <a:pPr algn="just"/>
            <a:endParaRPr lang="en-US" sz="2400" dirty="0"/>
          </a:p>
          <a:p>
            <a:pPr algn="just"/>
            <a:endParaRPr lang="en-US" sz="2400" dirty="0"/>
          </a:p>
          <a:p>
            <a:pPr algn="just"/>
            <a:r>
              <a:rPr lang="pl-PL" sz="2400" dirty="0"/>
              <a:t>Osoba, która nielegalnie uzyskuje dostęp do </a:t>
            </a:r>
            <a:r>
              <a:rPr lang="it-IT" sz="2400" dirty="0"/>
              <a:t>t</a:t>
            </a:r>
            <a:r>
              <a:rPr lang="pl-PL" sz="2400" dirty="0"/>
              <a:t>wojego konta, może wykonać wiele </a:t>
            </a:r>
            <a:r>
              <a:rPr lang="it-IT" sz="2400" dirty="0" err="1"/>
              <a:t>niebezpiecznych</a:t>
            </a:r>
            <a:r>
              <a:rPr lang="pl-PL" sz="2400" dirty="0"/>
              <a:t> działań</a:t>
            </a:r>
            <a:r>
              <a:rPr lang="en-US" sz="2400" dirty="0"/>
              <a:t>. </a:t>
            </a:r>
          </a:p>
          <a:p>
            <a:pPr algn="just"/>
            <a:endParaRPr lang="en-US" sz="2400" dirty="0"/>
          </a:p>
          <a:p>
            <a:pPr algn="just"/>
            <a:r>
              <a:rPr lang="pl-PL" sz="2400" dirty="0"/>
              <a:t>W najlepszym razie mogą podszywać się pod </a:t>
            </a:r>
            <a:r>
              <a:rPr lang="it-IT" sz="2400" dirty="0"/>
              <a:t>c</a:t>
            </a:r>
            <a:r>
              <a:rPr lang="pl-PL" sz="2400" dirty="0"/>
              <a:t>iebie, aby publikować kompromitujące lub nielegalne posty.</a:t>
            </a:r>
            <a:endParaRPr lang="it-IT" sz="2400" dirty="0"/>
          </a:p>
          <a:p>
            <a:pPr algn="just"/>
            <a:r>
              <a:rPr lang="pl-PL" sz="2400" dirty="0"/>
              <a:t>
W najgorszym przypadku mogą podszywać się pod ciebie i rozmawiać ze znajomymi lub rodziną, mówiąc im, że masz problem i potrzebujesz pieniędzy, oszukując ich w ten sposób.</a:t>
            </a:r>
            <a:endParaRPr lang="it-IT" sz="2400" dirty="0"/>
          </a:p>
          <a:p>
            <a:pPr algn="just"/>
            <a:r>
              <a:rPr lang="pl-PL" sz="2400" dirty="0"/>
              <a:t>Kradzież tożsamości dotyczy nie tylko </a:t>
            </a:r>
            <a:r>
              <a:rPr lang="it-IT" sz="2400" dirty="0"/>
              <a:t>c</a:t>
            </a:r>
            <a:r>
              <a:rPr lang="pl-PL" sz="2400" dirty="0"/>
              <a:t>iebie. 
Innym</a:t>
            </a:r>
            <a:r>
              <a:rPr lang="it-IT" sz="2400" dirty="0"/>
              <a:t> </a:t>
            </a:r>
            <a:r>
              <a:rPr lang="it-IT" sz="2400" dirty="0" err="1"/>
              <a:t>niebezbiecznym</a:t>
            </a:r>
            <a:r>
              <a:rPr lang="pl-PL" sz="2400" dirty="0"/>
              <a:t> przypadkiem jest to, że jeśli ktoś ma dostęp do twoich danych bankowych, może rozpocząć zakupy online lub transakcje i ukraść</a:t>
            </a:r>
            <a:r>
              <a:rPr lang="it-IT" sz="2400" dirty="0"/>
              <a:t> </a:t>
            </a:r>
            <a:r>
              <a:rPr lang="it-IT" sz="2400" dirty="0" err="1"/>
              <a:t>twoje</a:t>
            </a:r>
            <a:r>
              <a:rPr lang="pl-PL" sz="2400" dirty="0"/>
              <a:t> pieniądze.</a:t>
            </a:r>
            <a:endParaRPr lang="it-IT" sz="2400" dirty="0"/>
          </a:p>
          <a:p>
            <a:pPr algn="just"/>
            <a:r>
              <a:rPr lang="pl-PL" sz="2400" dirty="0"/>
              <a:t>
Jeśli tak się stanie, spróbuj </a:t>
            </a:r>
            <a:r>
              <a:rPr lang="it-IT" sz="2400" dirty="0" err="1"/>
              <a:t>skontaktowa</a:t>
            </a:r>
            <a:r>
              <a:rPr lang="pl-PL" sz="2400" dirty="0"/>
              <a:t>ć</a:t>
            </a:r>
            <a:r>
              <a:rPr lang="it-IT" sz="2400" dirty="0"/>
              <a:t> </a:t>
            </a:r>
            <a:r>
              <a:rPr lang="pl-PL" sz="2400" dirty="0"/>
              <a:t>się z pomocą techniczną platformy, na której</a:t>
            </a:r>
            <a:r>
              <a:rPr lang="it-IT" sz="2400" dirty="0"/>
              <a:t> o</a:t>
            </a:r>
            <a:r>
              <a:rPr lang="pl-PL" sz="2400" dirty="0"/>
              <a:t>kradziono </a:t>
            </a:r>
            <a:r>
              <a:rPr lang="it-IT" sz="2400" dirty="0"/>
              <a:t>t</a:t>
            </a:r>
            <a:r>
              <a:rPr lang="pl-PL" sz="2400" dirty="0"/>
              <a:t>woje kont</a:t>
            </a:r>
            <a:r>
              <a:rPr lang="it-IT" sz="2400" dirty="0"/>
              <a:t>o;</a:t>
            </a:r>
            <a:r>
              <a:rPr lang="pl-PL" sz="2400" dirty="0"/>
              <a:t> zmień hasła, powiadom osoby, których to dotyczy, a jeśli złodziej był w stanie dokonać zakupu, powiadom również swój bank.</a:t>
            </a:r>
            <a:endParaRPr lang="en-US" sz="2400" dirty="0"/>
          </a:p>
        </p:txBody>
      </p:sp>
      <p:sp>
        <p:nvSpPr>
          <p:cNvPr id="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10"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664043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750847"/>
          </a:xfrm>
          <a:prstGeom prst="rect">
            <a:avLst/>
          </a:prstGeom>
        </p:spPr>
        <p:txBody>
          <a:bodyPr vert="horz" wrap="square" lIns="0" tIns="12065" rIns="0" bIns="0" rtlCol="0">
            <a:spAutoFit/>
          </a:bodyPr>
          <a:lstStyle/>
          <a:p>
            <a:r>
              <a:rPr lang="pl-PL" sz="2400" b="1" dirty="0">
                <a:latin typeface="Calibri" panose="020F0502020204030204" pitchFamily="34" charset="0"/>
                <a:ea typeface="Calibri" panose="020F0502020204030204" pitchFamily="34" charset="0"/>
                <a:cs typeface="Calibri" panose="020F0502020204030204" pitchFamily="34" charset="0"/>
              </a:rPr>
              <a:t>Kradzież tożsamości: co się stanie, jeśli ukradną twoją tożsamość? 
</a:t>
            </a:r>
            <a:endParaRPr lang="en-US" sz="2400" b="1" dirty="0">
              <a:effectLst/>
              <a:latin typeface="Calibri" panose="020F0502020204030204" pitchFamily="34" charset="0"/>
              <a:ea typeface="Calibri" panose="020F0502020204030204" pitchFamily="34" charset="0"/>
              <a:cs typeface="Calibri" panose="020F0502020204030204" pitchFamily="34" charset="0"/>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1196033" y="3086100"/>
            <a:ext cx="6195368" cy="5632311"/>
          </a:xfrm>
          <a:prstGeom prst="rect">
            <a:avLst/>
          </a:prstGeom>
          <a:noFill/>
        </p:spPr>
        <p:txBody>
          <a:bodyPr wrap="square" rtlCol="0">
            <a:spAutoFit/>
          </a:bodyPr>
          <a:lstStyle/>
          <a:p>
            <a:pPr algn="just"/>
            <a:r>
              <a:rPr lang="pl-PL" sz="2400" dirty="0"/>
              <a:t>Kradzież tożsamości dotyczy nie tylko Ciebie!
</a:t>
            </a:r>
            <a:endParaRPr lang="en-US" sz="2400" dirty="0"/>
          </a:p>
          <a:p>
            <a:pPr algn="just"/>
            <a:endParaRPr lang="en-US" sz="2400" dirty="0"/>
          </a:p>
          <a:p>
            <a:pPr algn="just"/>
            <a:r>
              <a:rPr lang="pl-PL" sz="2400" dirty="0"/>
              <a:t>Innym</a:t>
            </a:r>
            <a:r>
              <a:rPr lang="it-IT" sz="2400" dirty="0"/>
              <a:t> </a:t>
            </a:r>
            <a:r>
              <a:rPr lang="it-IT" sz="2400" dirty="0" err="1"/>
              <a:t>niebezpiecznym</a:t>
            </a:r>
            <a:r>
              <a:rPr lang="pl-PL" sz="2400" dirty="0"/>
              <a:t> przypadkiem jest to, że jeśli ktoś ma dostęp do twoich danych bankowych, może </a:t>
            </a:r>
            <a:r>
              <a:rPr lang="it-IT" sz="2400" dirty="0"/>
              <a:t>zrobi</a:t>
            </a:r>
            <a:r>
              <a:rPr lang="pl-PL" sz="2400" dirty="0"/>
              <a:t>ć zakupy onlin</a:t>
            </a:r>
            <a:r>
              <a:rPr lang="it-IT" sz="2400" dirty="0"/>
              <a:t>e </a:t>
            </a:r>
            <a:r>
              <a:rPr lang="it-IT" sz="2400" dirty="0" err="1"/>
              <a:t>lub</a:t>
            </a:r>
            <a:endParaRPr lang="it-IT" sz="2400" dirty="0"/>
          </a:p>
          <a:p>
            <a:pPr algn="just"/>
            <a:r>
              <a:rPr lang="it-IT" sz="2400" dirty="0"/>
              <a:t> </a:t>
            </a:r>
            <a:r>
              <a:rPr lang="it-IT" sz="2400" dirty="0" err="1"/>
              <a:t>rozpocza</a:t>
            </a:r>
            <a:r>
              <a:rPr lang="pl-PL" sz="2400" dirty="0"/>
              <a:t>ć</a:t>
            </a:r>
            <a:r>
              <a:rPr lang="it-IT" sz="2400" dirty="0"/>
              <a:t> </a:t>
            </a:r>
            <a:r>
              <a:rPr lang="pl-PL" sz="2400" dirty="0"/>
              <a:t>transakcje</a:t>
            </a:r>
            <a:r>
              <a:rPr lang="it-IT" sz="2400" dirty="0"/>
              <a:t> </a:t>
            </a:r>
            <a:r>
              <a:rPr lang="it-IT" sz="2400" dirty="0" err="1"/>
              <a:t>bankowe</a:t>
            </a:r>
            <a:r>
              <a:rPr lang="pl-PL" sz="2400" dirty="0"/>
              <a:t> i ukraść </a:t>
            </a:r>
            <a:r>
              <a:rPr lang="it-IT" sz="2400" dirty="0" err="1"/>
              <a:t>twoje</a:t>
            </a:r>
            <a:r>
              <a:rPr lang="it-IT" sz="2400" dirty="0"/>
              <a:t> </a:t>
            </a:r>
            <a:r>
              <a:rPr lang="pl-PL" sz="2400" dirty="0"/>
              <a:t>pieniądze.
Jeśli tak się stanie, spróbuj porozmawiać z pomocą techniczną platformy, na której skradziono Twoje konto, zmień hasła, powiadom osoby, których to dotyczy, a jeśli złodziej był w stanie dokonać zakupu, powiadom również swój bank.
</a:t>
            </a:r>
            <a:endParaRPr lang="en-US" sz="2400" dirty="0"/>
          </a:p>
        </p:txBody>
      </p:sp>
      <p:pic>
        <p:nvPicPr>
          <p:cNvPr id="10" name="Imagen 9">
            <a:extLst>
              <a:ext uri="{FF2B5EF4-FFF2-40B4-BE49-F238E27FC236}">
                <a16:creationId xmlns:a16="http://schemas.microsoft.com/office/drawing/2014/main" xmlns="" id="{5BE6E08F-5DCC-432E-8154-7DD893E4E5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1600" y="2001292"/>
            <a:ext cx="6400800" cy="6400800"/>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9"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12"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53271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750847"/>
          </a:xfrm>
          <a:prstGeom prst="rect">
            <a:avLst/>
          </a:prstGeom>
        </p:spPr>
        <p:txBody>
          <a:bodyPr vert="horz" wrap="square" lIns="0" tIns="12065" rIns="0" bIns="0" rtlCol="0">
            <a:spAutoFit/>
          </a:bodyPr>
          <a:lstStyle/>
          <a:p>
            <a:r>
              <a:rPr lang="pl-PL" sz="2400" b="1" dirty="0">
                <a:latin typeface="Calibri" panose="020F0502020204030204" pitchFamily="34" charset="0"/>
                <a:ea typeface="Calibri" panose="020F0502020204030204" pitchFamily="34" charset="0"/>
                <a:cs typeface="Calibri" panose="020F0502020204030204" pitchFamily="34" charset="0"/>
              </a:rPr>
              <a:t>Kradzież tożsamości: co się stanie, jeśli ukradną twoją tożsamość? 
</a:t>
            </a:r>
            <a:r>
              <a:rPr lang="en-GB" sz="2400" b="1" dirty="0">
                <a:effectLst/>
                <a:latin typeface="Calibri" panose="020F0502020204030204" pitchFamily="34" charset="0"/>
                <a:ea typeface="Calibri" panose="020F0502020204030204" pitchFamily="34" charset="0"/>
                <a:cs typeface="Calibri" panose="020F0502020204030204" pitchFamily="34" charset="0"/>
              </a:rPr>
              <a:t> </a:t>
            </a:r>
            <a:endParaRPr sz="7200" b="1" spc="-85" dirty="0">
              <a:solidFill>
                <a:srgbClr val="343433"/>
              </a:solidFill>
              <a:latin typeface="Tahoma"/>
              <a:cs typeface="Tahoma"/>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990600" y="2933700"/>
            <a:ext cx="15706724" cy="6001643"/>
          </a:xfrm>
          <a:prstGeom prst="rect">
            <a:avLst/>
          </a:prstGeom>
          <a:noFill/>
        </p:spPr>
        <p:txBody>
          <a:bodyPr wrap="square" rtlCol="0">
            <a:spAutoFit/>
          </a:bodyPr>
          <a:lstStyle/>
          <a:p>
            <a:pPr algn="just"/>
            <a:endParaRPr lang="en-US" sz="2400" dirty="0"/>
          </a:p>
          <a:p>
            <a:pPr algn="just"/>
            <a:r>
              <a:rPr lang="pl-PL" sz="2400" dirty="0"/>
              <a:t>Jest kilka rzeczy, które możesz zrobić, aby uniknąć kradzieży konta:</a:t>
            </a:r>
            <a:endParaRPr lang="it-IT" sz="2400" dirty="0"/>
          </a:p>
          <a:p>
            <a:pPr algn="just"/>
            <a:r>
              <a:rPr lang="pl-PL" sz="2400" dirty="0"/>
              <a:t>
-Nie zapisuj haseł na żadnym urządzeniu, spróbuj je zapamiętać.</a:t>
            </a:r>
            <a:endParaRPr lang="it-IT" sz="2400" dirty="0"/>
          </a:p>
          <a:p>
            <a:pPr algn="just"/>
            <a:r>
              <a:rPr lang="pl-PL" sz="2400" dirty="0"/>
              <a:t>
-Spróbuj użyć różnych haseł do różnych witryn. Jeśli ktoś znajdzie </a:t>
            </a:r>
            <a:r>
              <a:rPr lang="it-IT" sz="2400" dirty="0"/>
              <a:t>t</a:t>
            </a:r>
            <a:r>
              <a:rPr lang="pl-PL" sz="2400" dirty="0"/>
              <a:t>woje hasło do jednej platformy, nie będzie mógł uzyskać dostępu do innych witryn.</a:t>
            </a:r>
            <a:endParaRPr lang="it-IT" sz="2400" dirty="0"/>
          </a:p>
          <a:p>
            <a:pPr algn="just"/>
            <a:r>
              <a:rPr lang="pl-PL" sz="2400" dirty="0"/>
              <a:t>
-Nie używaj swojego imienia i nazwiska, nazwy użytkownika ani innych danych osobowych na platformie, które ułatwiają znalezienie informacji.</a:t>
            </a:r>
            <a:endParaRPr lang="it-IT" sz="2400" dirty="0"/>
          </a:p>
          <a:p>
            <a:pPr algn="just"/>
            <a:r>
              <a:rPr lang="pl-PL" sz="2400" dirty="0"/>
              <a:t>
-Używaj haseł dłuższych niż 8 znaków i używaj liczby lub znaku specjalnego, aby uniknąć ataków </a:t>
            </a:r>
            <a:r>
              <a:rPr lang="it-IT" sz="2400" dirty="0" err="1"/>
              <a:t>oszust</a:t>
            </a:r>
            <a:r>
              <a:rPr lang="pl-PL" sz="2400" dirty="0"/>
              <a:t>ó</a:t>
            </a:r>
            <a:r>
              <a:rPr lang="it-IT" sz="2400" dirty="0"/>
              <a:t>w</a:t>
            </a:r>
            <a:r>
              <a:rPr lang="pl-PL" sz="2400" dirty="0"/>
              <a:t>.</a:t>
            </a:r>
            <a:endParaRPr lang="it-IT" sz="2400" dirty="0"/>
          </a:p>
          <a:p>
            <a:pPr algn="just"/>
            <a:r>
              <a:rPr lang="pl-PL" sz="2400" dirty="0"/>
              <a:t>
Nigdy nie udostępniaj swojego hasła online, nawet jeśli ktoś powie</a:t>
            </a:r>
            <a:r>
              <a:rPr lang="it-IT" sz="2400" dirty="0"/>
              <a:t> c</a:t>
            </a:r>
            <a:r>
              <a:rPr lang="pl-PL" sz="2400" dirty="0"/>
              <a:t>i, że jest moderatorem, administratorem lub personelem pomocy technicznej witryny.
</a:t>
            </a:r>
            <a:endParaRPr lang="en-US" sz="2400" dirty="0"/>
          </a:p>
        </p:txBody>
      </p:sp>
      <p:sp>
        <p:nvSpPr>
          <p:cNvPr id="7"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8"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10"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390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1502334"/>
          </a:xfrm>
          <a:prstGeom prst="rect">
            <a:avLst/>
          </a:prstGeom>
        </p:spPr>
        <p:txBody>
          <a:bodyPr vert="horz" wrap="square" lIns="0" tIns="12065" rIns="0" bIns="0" rtlCol="0">
            <a:spAutoFit/>
          </a:bodyPr>
          <a:lstStyle/>
          <a:p>
            <a:r>
              <a:rPr lang="es-ES" sz="2400" b="1">
                <a:effectLst/>
                <a:latin typeface="Calibri" panose="020F0502020204030204" pitchFamily="34" charset="0"/>
                <a:ea typeface="Calibri" panose="020F0502020204030204" pitchFamily="34" charset="0"/>
                <a:cs typeface="Calibri" panose="020F0502020204030204" pitchFamily="34" charset="0"/>
              </a:rPr>
              <a:t> </a:t>
            </a:r>
            <a:endParaRPr lang="es-ES" sz="2400" b="1">
              <a:effectLst/>
              <a:latin typeface="Calibri" panose="020F0502020204030204" pitchFamily="34" charset="0"/>
              <a:ea typeface="Calibri" panose="020F0502020204030204" pitchFamily="34" charset="0"/>
            </a:endParaRPr>
          </a:p>
          <a:p>
            <a:pPr marL="12700">
              <a:lnSpc>
                <a:spcPct val="100000"/>
              </a:lnSpc>
              <a:spcBef>
                <a:spcPts val="95"/>
              </a:spcBef>
            </a:pPr>
            <a:endParaRPr sz="7200" b="1" spc="-85">
              <a:solidFill>
                <a:srgbClr val="343433"/>
              </a:solidFill>
              <a:latin typeface="Tahoma"/>
              <a:cs typeface="Tahoma"/>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2" name="CuadroTexto 1">
            <a:extLst>
              <a:ext uri="{FF2B5EF4-FFF2-40B4-BE49-F238E27FC236}">
                <a16:creationId xmlns:a16="http://schemas.microsoft.com/office/drawing/2014/main" xmlns="" id="{E23C1B90-B242-4483-AEC1-0125EBE3D569}"/>
              </a:ext>
            </a:extLst>
          </p:cNvPr>
          <p:cNvSpPr txBox="1"/>
          <p:nvPr/>
        </p:nvSpPr>
        <p:spPr>
          <a:xfrm>
            <a:off x="1229561" y="2696676"/>
            <a:ext cx="15947214" cy="6001643"/>
          </a:xfrm>
          <a:prstGeom prst="rect">
            <a:avLst/>
          </a:prstGeom>
          <a:noFill/>
        </p:spPr>
        <p:txBody>
          <a:bodyPr wrap="square" rtlCol="0">
            <a:spAutoFit/>
          </a:bodyPr>
          <a:lstStyle/>
          <a:p>
            <a:pPr algn="just"/>
            <a:endParaRPr lang="en-US" sz="2400" dirty="0"/>
          </a:p>
          <a:p>
            <a:pPr algn="just"/>
            <a:endParaRPr lang="en-US" sz="2400" dirty="0"/>
          </a:p>
          <a:p>
            <a:pPr algn="just"/>
            <a:r>
              <a:rPr lang="pl-PL" sz="2400" dirty="0"/>
              <a:t> </a:t>
            </a:r>
            <a:r>
              <a:rPr lang="it-IT" sz="2400" dirty="0"/>
              <a:t>M</a:t>
            </a:r>
            <a:r>
              <a:rPr lang="pl-PL" sz="2400" dirty="0"/>
              <a:t>usisz uważać na to, co </a:t>
            </a:r>
            <a:r>
              <a:rPr lang="it-IT" sz="2400" dirty="0" err="1"/>
              <a:t>zamieszczasz</a:t>
            </a:r>
            <a:r>
              <a:rPr lang="pl-PL" sz="2400" dirty="0"/>
              <a:t> w mediach społecznościowych. 
Staraj się publikować jak najmniej informacji o sobie, zwłaszcza poufnych, danych identyfikacyjnych lub danych bankowych.
</a:t>
            </a:r>
            <a:endParaRPr lang="en-US" sz="2400" dirty="0"/>
          </a:p>
          <a:p>
            <a:pPr algn="just"/>
            <a:r>
              <a:rPr lang="pl-PL" sz="2400" dirty="0"/>
              <a:t>Ważnymi informacjami, których </a:t>
            </a:r>
            <a:r>
              <a:rPr lang="pl-PL" sz="2400" b="1" dirty="0"/>
              <a:t>NIE </a:t>
            </a:r>
            <a:r>
              <a:rPr lang="pl-PL" sz="2400" dirty="0"/>
              <a:t>należy udostępniać publicznie</a:t>
            </a:r>
            <a:r>
              <a:rPr lang="it-IT" sz="2400" dirty="0"/>
              <a:t> s</a:t>
            </a:r>
            <a:r>
              <a:rPr lang="pl-PL" sz="2400" dirty="0"/>
              <a:t>ą :
-</a:t>
            </a:r>
            <a:r>
              <a:rPr lang="it-IT" sz="2400" dirty="0"/>
              <a:t> </a:t>
            </a:r>
            <a:r>
              <a:rPr lang="pl-PL" sz="2400" dirty="0"/>
              <a:t>lokalizacja, w której mieszkasz
-</a:t>
            </a:r>
            <a:r>
              <a:rPr lang="it-IT" sz="2400" dirty="0"/>
              <a:t> a</a:t>
            </a:r>
            <a:r>
              <a:rPr lang="pl-PL" sz="2400" dirty="0"/>
              <a:t>dres e-mail
-</a:t>
            </a:r>
            <a:r>
              <a:rPr lang="it-IT" sz="2400" dirty="0"/>
              <a:t> n</a:t>
            </a:r>
            <a:r>
              <a:rPr lang="pl-PL" sz="2400" dirty="0"/>
              <a:t>umer telefonu
-</a:t>
            </a:r>
            <a:r>
              <a:rPr lang="it-IT" sz="2400" dirty="0"/>
              <a:t> </a:t>
            </a:r>
            <a:r>
              <a:rPr lang="pl-PL" sz="2400" dirty="0"/>
              <a:t>kompromitujące treści multimedialne
-</a:t>
            </a:r>
            <a:r>
              <a:rPr lang="it-IT" sz="2400" dirty="0"/>
              <a:t> d</a:t>
            </a:r>
            <a:r>
              <a:rPr lang="pl-PL" sz="2400" dirty="0"/>
              <a:t>okumenty osobiste
-</a:t>
            </a:r>
            <a:r>
              <a:rPr lang="it-IT" sz="2400" dirty="0"/>
              <a:t> i</a:t>
            </a:r>
            <a:r>
              <a:rPr lang="pl-PL" sz="2400" dirty="0"/>
              <a:t>nformacje o transakcjach bankowych
-</a:t>
            </a:r>
            <a:r>
              <a:rPr lang="it-IT" sz="2400" dirty="0"/>
              <a:t> i</a:t>
            </a:r>
            <a:r>
              <a:rPr lang="pl-PL" sz="2400" dirty="0"/>
              <a:t>nformacje o wynagrodzeniu
-</a:t>
            </a:r>
            <a:r>
              <a:rPr lang="it-IT" sz="2400" dirty="0"/>
              <a:t> h</a:t>
            </a:r>
            <a:r>
              <a:rPr lang="pl-PL" sz="2400" dirty="0"/>
              <a:t>asła wszelkiego rodzaju
</a:t>
            </a:r>
            <a:r>
              <a:rPr lang="it-IT" sz="2400" dirty="0"/>
              <a:t> k</a:t>
            </a:r>
            <a:r>
              <a:rPr lang="pl-PL" sz="2400" dirty="0"/>
              <a:t>radzież konta i tożsamości
</a:t>
            </a:r>
            <a:endParaRPr lang="es-ES" sz="2400" dirty="0"/>
          </a:p>
        </p:txBody>
      </p:sp>
      <p:sp>
        <p:nvSpPr>
          <p:cNvPr id="8" name="CuadroTexto 7">
            <a:extLst>
              <a:ext uri="{FF2B5EF4-FFF2-40B4-BE49-F238E27FC236}">
                <a16:creationId xmlns:a16="http://schemas.microsoft.com/office/drawing/2014/main" xmlns="" id="{04979141-8FBA-4C60-BD0C-B0F75027E185}"/>
              </a:ext>
            </a:extLst>
          </p:cNvPr>
          <p:cNvSpPr txBox="1"/>
          <p:nvPr/>
        </p:nvSpPr>
        <p:spPr>
          <a:xfrm>
            <a:off x="1229561" y="1219349"/>
            <a:ext cx="9144000" cy="1200329"/>
          </a:xfrm>
          <a:prstGeom prst="rect">
            <a:avLst/>
          </a:prstGeom>
          <a:noFill/>
        </p:spPr>
        <p:txBody>
          <a:bodyPr wrap="square">
            <a:spAutoFit/>
          </a:bodyPr>
          <a:lstStyle/>
          <a:p>
            <a:r>
              <a:rPr lang="pl-PL" sz="2400" b="1" dirty="0">
                <a:latin typeface="Calibri" panose="020F0502020204030204" pitchFamily="34" charset="0"/>
                <a:cs typeface="Calibri" panose="020F0502020204030204" pitchFamily="34" charset="0"/>
              </a:rPr>
              <a:t>Kradzież konta: co się stanie, jeśli będą korzystać z Twoich kont? 
Kilka wskazówek, jak tego uniknąć. 
</a:t>
            </a:r>
            <a:endParaRPr lang="en-US" sz="2400" b="1" dirty="0">
              <a:latin typeface="Calibri" panose="020F0502020204030204" pitchFamily="34" charset="0"/>
              <a:cs typeface="Calibri" panose="020F0502020204030204" pitchFamily="34" charset="0"/>
            </a:endParaRPr>
          </a:p>
        </p:txBody>
      </p:sp>
      <p:sp>
        <p:nvSpPr>
          <p:cNvPr id="9"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11" name="Immagine 1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12"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88038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4293825" cy="1120178"/>
          </a:xfrm>
          <a:prstGeom prst="rect">
            <a:avLst/>
          </a:prstGeom>
        </p:spPr>
        <p:txBody>
          <a:bodyPr vert="horz" wrap="square" lIns="0" tIns="12065" rIns="0" bIns="0" rtlCol="0">
            <a:spAutoFit/>
          </a:bodyPr>
          <a:lstStyle/>
          <a:p>
            <a:r>
              <a:rPr lang="pl-PL" sz="2400" b="1" dirty="0">
                <a:latin typeface="Calibri" panose="020F0502020204030204" pitchFamily="34" charset="0"/>
                <a:cs typeface="Calibri" panose="020F0502020204030204" pitchFamily="34" charset="0"/>
              </a:rPr>
              <a:t>Kradzież konta: co się stanie, jeśli będą korzystać z Twoich kont? </a:t>
            </a:r>
            <a:br>
              <a:rPr lang="pl-PL" sz="2400" b="1" dirty="0">
                <a:latin typeface="Calibri" panose="020F0502020204030204" pitchFamily="34" charset="0"/>
                <a:cs typeface="Calibri" panose="020F0502020204030204" pitchFamily="34" charset="0"/>
              </a:rPr>
            </a:br>
            <a:r>
              <a:rPr lang="pl-PL" sz="2400" b="1" dirty="0">
                <a:latin typeface="Calibri" panose="020F0502020204030204" pitchFamily="34" charset="0"/>
                <a:cs typeface="Calibri" panose="020F0502020204030204" pitchFamily="34" charset="0"/>
              </a:rPr>
              <a:t>Kilka wskazówek, jak tego uniknąć. 
</a:t>
            </a:r>
            <a:endParaRPr sz="7200" b="1" spc="-85" dirty="0">
              <a:solidFill>
                <a:srgbClr val="343433"/>
              </a:solidFill>
              <a:latin typeface="Tahoma"/>
              <a:cs typeface="Tahoma"/>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9" name="CuadroTexto 8">
            <a:extLst>
              <a:ext uri="{FF2B5EF4-FFF2-40B4-BE49-F238E27FC236}">
                <a16:creationId xmlns:a16="http://schemas.microsoft.com/office/drawing/2014/main" xmlns="" id="{07424C6B-282C-4396-AE04-29E10AAB35EF}"/>
              </a:ext>
            </a:extLst>
          </p:cNvPr>
          <p:cNvSpPr txBox="1"/>
          <p:nvPr/>
        </p:nvSpPr>
        <p:spPr>
          <a:xfrm>
            <a:off x="9435274" y="3892770"/>
            <a:ext cx="7010400" cy="5632311"/>
          </a:xfrm>
          <a:prstGeom prst="rect">
            <a:avLst/>
          </a:prstGeom>
          <a:noFill/>
        </p:spPr>
        <p:txBody>
          <a:bodyPr wrap="square">
            <a:spAutoFit/>
          </a:bodyPr>
          <a:lstStyle/>
          <a:p>
            <a:pPr algn="just"/>
            <a:r>
              <a:rPr lang="pl-PL" sz="2400" dirty="0"/>
              <a:t>Unikaj logowania się do kont na komputerach innych osób, zwłaszcza na komputerach publicznych.
Wiele platform obsługuje uwierzytelnianie dwuetapowe, np. za pomocą numeru telefonu, korzystaj z niego, gdy masz taką możliwość.
</a:t>
            </a:r>
            <a:endParaRPr lang="en-US" sz="2400" dirty="0"/>
          </a:p>
          <a:p>
            <a:pPr fontAlgn="base"/>
            <a:r>
              <a:rPr lang="pl-PL" sz="2400" dirty="0">
                <a:solidFill>
                  <a:srgbClr val="000000"/>
                </a:solidFill>
                <a:latin typeface="Calibri" panose="020F0502020204030204" pitchFamily="34" charset="0"/>
              </a:rPr>
              <a:t>To, co trafia do</a:t>
            </a:r>
            <a:r>
              <a:rPr lang="it-IT" sz="2400" dirty="0">
                <a:solidFill>
                  <a:srgbClr val="000000"/>
                </a:solidFill>
                <a:latin typeface="Calibri" panose="020F0502020204030204" pitchFamily="34" charset="0"/>
              </a:rPr>
              <a:t> i</a:t>
            </a:r>
            <a:r>
              <a:rPr lang="pl-PL" sz="2400" dirty="0">
                <a:solidFill>
                  <a:srgbClr val="000000"/>
                </a:solidFill>
                <a:latin typeface="Calibri" panose="020F0502020204030204" pitchFamily="34" charset="0"/>
              </a:rPr>
              <a:t>nternetu, pozostaje online na zawsze. To, co opublikujesz, co powiesz, jak się zachowasz, będzie dostępne dla wszystkich, w tym: ewentualnych przyszłych pracodawców, </a:t>
            </a:r>
            <a:r>
              <a:rPr lang="it-IT" sz="2400" dirty="0">
                <a:solidFill>
                  <a:srgbClr val="000000"/>
                </a:solidFill>
                <a:latin typeface="Calibri" panose="020F0502020204030204" pitchFamily="34" charset="0"/>
              </a:rPr>
              <a:t>t</a:t>
            </a:r>
            <a:r>
              <a:rPr lang="pl-PL" sz="2400" dirty="0">
                <a:solidFill>
                  <a:srgbClr val="000000"/>
                </a:solidFill>
                <a:latin typeface="Calibri" panose="020F0502020204030204" pitchFamily="34" charset="0"/>
              </a:rPr>
              <a:t>wojej rodziny i dzieci oraz </a:t>
            </a:r>
            <a:r>
              <a:rPr lang="it-IT" sz="2400" dirty="0">
                <a:solidFill>
                  <a:srgbClr val="000000"/>
                </a:solidFill>
                <a:latin typeface="Calibri" panose="020F0502020204030204" pitchFamily="34" charset="0"/>
              </a:rPr>
              <a:t>t</a:t>
            </a:r>
            <a:r>
              <a:rPr lang="pl-PL" sz="2400" dirty="0">
                <a:solidFill>
                  <a:srgbClr val="000000"/>
                </a:solidFill>
                <a:latin typeface="Calibri" panose="020F0502020204030204" pitchFamily="34" charset="0"/>
              </a:rPr>
              <a:t>woich przyjaciół. I to nie tylko teraz, także w przyszłości
</a:t>
            </a:r>
            <a:r>
              <a:rPr lang="en-US" sz="2400" dirty="0"/>
              <a:t/>
            </a:r>
            <a:br>
              <a:rPr lang="en-US" sz="2400" dirty="0"/>
            </a:br>
            <a:endParaRPr lang="en-US" sz="2400" dirty="0"/>
          </a:p>
          <a:p>
            <a:pPr algn="just"/>
            <a:endParaRPr lang="es-ES" sz="2400" dirty="0"/>
          </a:p>
        </p:txBody>
      </p:sp>
      <p:pic>
        <p:nvPicPr>
          <p:cNvPr id="7" name="Imagen 6">
            <a:extLst>
              <a:ext uri="{FF2B5EF4-FFF2-40B4-BE49-F238E27FC236}">
                <a16:creationId xmlns:a16="http://schemas.microsoft.com/office/drawing/2014/main" xmlns="" id="{BEF04441-C4D5-4085-9DBB-ED900B54F4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2766281"/>
            <a:ext cx="5364037" cy="5364037"/>
          </a:xfrm>
          <a:prstGeom prst="rect">
            <a:avLst/>
          </a:prstGeom>
        </p:spPr>
      </p:pic>
      <p:sp>
        <p:nvSpPr>
          <p:cNvPr id="8" name="CuadroTexto 34">
            <a:extLst>
              <a:ext uri="{FF2B5EF4-FFF2-40B4-BE49-F238E27FC236}">
                <a16:creationId xmlns="" xmlns:a16="http://schemas.microsoft.com/office/drawing/2014/main" xmlns:lc="http://schemas.openxmlformats.org/drawingml/2006/lockedCanvas" id="{44E54EA5-B936-477F-B276-BB60E2C6703D}"/>
              </a:ext>
            </a:extLst>
          </p:cNvPr>
          <p:cNvSpPr txBox="1"/>
          <p:nvPr/>
        </p:nvSpPr>
        <p:spPr>
          <a:xfrm>
            <a:off x="1009222" y="9570597"/>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a:latin typeface="YADLjI9qxTA 0"/>
              </a:rPr>
              <a:t>With the support of the Erasmus+ </a:t>
            </a:r>
            <a:r>
              <a:rPr lang="en-US" sz="1200" dirty="0" err="1">
                <a:latin typeface="YADLjI9qxTA 0"/>
              </a:rPr>
              <a:t>programme</a:t>
            </a:r>
            <a:r>
              <a:rPr lang="en-US" sz="1200" dirty="0">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latin typeface="YADLjI9qxTA 0"/>
            </a:endParaRPr>
          </a:p>
        </p:txBody>
      </p:sp>
      <p:pic>
        <p:nvPicPr>
          <p:cNvPr id="10" name="Imagen 36">
            <a:extLst>
              <a:ext uri="{FF2B5EF4-FFF2-40B4-BE49-F238E27FC236}">
                <a16:creationId xmlns:a16="http://schemas.microsoft.com/office/drawing/2014/main" xmlns=""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851" y="9640222"/>
            <a:ext cx="866849" cy="576706"/>
          </a:xfrm>
          <a:prstGeom prst="rect">
            <a:avLst/>
          </a:prstGeom>
        </p:spPr>
      </p:pic>
      <p:pic>
        <p:nvPicPr>
          <p:cNvPr id="11" name="Immagine 1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97431" y="9721463"/>
            <a:ext cx="1453337" cy="495465"/>
          </a:xfrm>
          <a:prstGeom prst="rect">
            <a:avLst/>
          </a:prstGeom>
          <a:noFill/>
        </p:spPr>
      </p:pic>
      <p:sp>
        <p:nvSpPr>
          <p:cNvPr id="12" name="CasellaDiTesto 22"/>
          <p:cNvSpPr txBox="1"/>
          <p:nvPr/>
        </p:nvSpPr>
        <p:spPr>
          <a:xfrm>
            <a:off x="10181331" y="9570597"/>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29121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749796BFEFDFE43AFA2C69D34FFD807" ma:contentTypeVersion="2" ma:contentTypeDescription="Create a new document." ma:contentTypeScope="" ma:versionID="9a32b83ae8067eb4781230dff5b438e7">
  <xsd:schema xmlns:xsd="http://www.w3.org/2001/XMLSchema" xmlns:xs="http://www.w3.org/2001/XMLSchema" xmlns:p="http://schemas.microsoft.com/office/2006/metadata/properties" xmlns:ns3="8d343a6a-02b6-4774-bf7f-b7e127063e1f" targetNamespace="http://schemas.microsoft.com/office/2006/metadata/properties" ma:root="true" ma:fieldsID="1d33f4e815c8afd71eb400da2b5e9612" ns3:_="">
    <xsd:import namespace="8d343a6a-02b6-4774-bf7f-b7e127063e1f"/>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343a6a-02b6-4774-bf7f-b7e127063e1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5133EC9-18EB-452D-A700-F4C491A5F7B4}">
  <ds:schemaRefs>
    <ds:schemaRef ds:uri="http://www.w3.org/XML/1998/namespace"/>
    <ds:schemaRef ds:uri="http://purl.org/dc/elements/1.1/"/>
    <ds:schemaRef ds:uri="http://purl.org/dc/terms/"/>
    <ds:schemaRef ds:uri="http://schemas.microsoft.com/office/2006/documentManagement/types"/>
    <ds:schemaRef ds:uri="http://schemas.microsoft.com/office/infopath/2007/PartnerControls"/>
    <ds:schemaRef ds:uri="http://schemas.openxmlformats.org/package/2006/metadata/core-properties"/>
    <ds:schemaRef ds:uri="8d343a6a-02b6-4774-bf7f-b7e127063e1f"/>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B9296FF3-7F96-4387-805A-8B0843137971}">
  <ds:schemaRefs>
    <ds:schemaRef ds:uri="http://schemas.microsoft.com/sharepoint/v3/contenttype/forms"/>
  </ds:schemaRefs>
</ds:datastoreItem>
</file>

<file path=customXml/itemProps3.xml><?xml version="1.0" encoding="utf-8"?>
<ds:datastoreItem xmlns:ds="http://schemas.openxmlformats.org/officeDocument/2006/customXml" ds:itemID="{DDD43233-F4D2-4ACF-AAAF-CFAF0CE7F3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d343a6a-02b6-4774-bf7f-b7e127063e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838</TotalTime>
  <Words>1390</Words>
  <Application>Microsoft Office PowerPoint</Application>
  <PresentationFormat>Personalizzato</PresentationFormat>
  <Paragraphs>78</Paragraphs>
  <Slides>10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10</vt:i4>
      </vt:variant>
    </vt:vector>
  </HeadingPairs>
  <TitlesOfParts>
    <vt:vector size="18" baseType="lpstr">
      <vt:lpstr>맑은 고딕</vt:lpstr>
      <vt:lpstr>Arial</vt:lpstr>
      <vt:lpstr>Calibri</vt:lpstr>
      <vt:lpstr>Tahoma</vt:lpstr>
      <vt:lpstr>Times New Roman</vt:lpstr>
      <vt:lpstr>Verdana</vt:lpstr>
      <vt:lpstr>YADLjI9qxTA 0</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DZIĘKUJEMY!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SOS creativity ppt 2</dc:title>
  <dc:creator>Monia Coppola</dc:creator>
  <cp:keywords>DAEZmAheWYA,BAEXurJiHZU</cp:keywords>
  <cp:lastModifiedBy>Windows User</cp:lastModifiedBy>
  <cp:revision>26</cp:revision>
  <dcterms:created xsi:type="dcterms:W3CDTF">2021-03-23T16:52:22Z</dcterms:created>
  <dcterms:modified xsi:type="dcterms:W3CDTF">2022-08-09T07:12:33Z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Canva</vt:lpwstr>
  </property>
  <property fmtid="{D5CDD505-2E9C-101B-9397-08002B2CF9AE}" pid="4" name="LastSaved">
    <vt:filetime>2021-03-23T00:00:00Z</vt:filetime>
  </property>
  <property fmtid="{D5CDD505-2E9C-101B-9397-08002B2CF9AE}" pid="5" name="ContentTypeId">
    <vt:lpwstr>0x010100C749796BFEFDFE43AFA2C69D34FFD807</vt:lpwstr>
  </property>
</Properties>
</file>