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60" r:id="rId3"/>
    <p:sldId id="263" r:id="rId4"/>
    <p:sldId id="266" r:id="rId5"/>
    <p:sldId id="267" r:id="rId6"/>
    <p:sldId id="269" r:id="rId7"/>
    <p:sldId id="265" r:id="rId8"/>
    <p:sldId id="262" r:id="rId9"/>
  </p:sldIdLst>
  <p:sldSz cx="18288000" cy="10287000"/>
  <p:notesSz cx="18288000" cy="10287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732" y="4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9378183"/>
            <a:ext cx="18288000" cy="904875"/>
          </a:xfrm>
          <a:custGeom>
            <a:avLst/>
            <a:gdLst/>
            <a:ahLst/>
            <a:cxnLst/>
            <a:rect l="l" t="t" r="r" b="b"/>
            <a:pathLst>
              <a:path w="18288000" h="904875">
                <a:moveTo>
                  <a:pt x="18287998" y="904874"/>
                </a:moveTo>
                <a:lnTo>
                  <a:pt x="0" y="904874"/>
                </a:lnTo>
                <a:lnTo>
                  <a:pt x="0" y="0"/>
                </a:lnTo>
                <a:lnTo>
                  <a:pt x="18287998" y="0"/>
                </a:lnTo>
                <a:lnTo>
                  <a:pt x="18287998" y="904874"/>
                </a:lnTo>
                <a:close/>
              </a:path>
            </a:pathLst>
          </a:custGeom>
          <a:solidFill>
            <a:srgbClr val="FDCF60"/>
          </a:solidFill>
        </p:spPr>
        <p:txBody>
          <a:bodyPr wrap="square" lIns="0" tIns="0" rIns="0" bIns="0" rtlCol="0"/>
          <a:lstStyle/>
          <a:p>
            <a:endParaRPr/>
          </a:p>
        </p:txBody>
      </p:sp>
      <p:sp>
        <p:nvSpPr>
          <p:cNvPr id="17" name="bg object 17"/>
          <p:cNvSpPr/>
          <p:nvPr/>
        </p:nvSpPr>
        <p:spPr>
          <a:xfrm>
            <a:off x="1028700" y="2318456"/>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ctrTitle"/>
          </p:nvPr>
        </p:nvSpPr>
        <p:spPr>
          <a:xfrm>
            <a:off x="1016000" y="972668"/>
            <a:ext cx="16256000" cy="112268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2743200" y="5760720"/>
            <a:ext cx="12801600" cy="25717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sz="half" idx="2"/>
          </p:nvPr>
        </p:nvSpPr>
        <p:spPr>
          <a:xfrm>
            <a:off x="914400" y="2366010"/>
            <a:ext cx="7955280" cy="678942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9418320" y="2366010"/>
            <a:ext cx="7955280" cy="678942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Title Only">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8463323" y="0"/>
            <a:ext cx="9820275" cy="10287000"/>
          </a:xfrm>
          <a:custGeom>
            <a:avLst/>
            <a:gdLst/>
            <a:ahLst/>
            <a:cxnLst/>
            <a:rect l="l" t="t" r="r" b="b"/>
            <a:pathLst>
              <a:path w="9820275" h="10287000">
                <a:moveTo>
                  <a:pt x="9820274" y="10286999"/>
                </a:moveTo>
                <a:lnTo>
                  <a:pt x="0" y="10286999"/>
                </a:lnTo>
                <a:lnTo>
                  <a:pt x="0" y="0"/>
                </a:lnTo>
                <a:lnTo>
                  <a:pt x="9820274" y="0"/>
                </a:lnTo>
                <a:lnTo>
                  <a:pt x="9820274" y="10286999"/>
                </a:lnTo>
                <a:close/>
              </a:path>
            </a:pathLst>
          </a:custGeom>
          <a:solidFill>
            <a:srgbClr val="FDCF60"/>
          </a:solidFill>
        </p:spPr>
        <p:txBody>
          <a:bodyPr wrap="square" lIns="0" tIns="0" rIns="0" bIns="0" rtlCol="0"/>
          <a:lstStyle/>
          <a:p>
            <a:endParaRPr/>
          </a:p>
        </p:txBody>
      </p:sp>
      <p:pic>
        <p:nvPicPr>
          <p:cNvPr id="17" name="bg object 17"/>
          <p:cNvPicPr/>
          <p:nvPr/>
        </p:nvPicPr>
        <p:blipFill>
          <a:blip r:embed="rId2" cstate="print"/>
          <a:stretch>
            <a:fillRect/>
          </a:stretch>
        </p:blipFill>
        <p:spPr>
          <a:xfrm>
            <a:off x="1028700" y="1028700"/>
            <a:ext cx="6067424" cy="3533774"/>
          </a:xfrm>
          <a:prstGeom prst="rect">
            <a:avLst/>
          </a:prstGeom>
        </p:spPr>
      </p:pic>
      <p:sp>
        <p:nvSpPr>
          <p:cNvPr id="2" name="Holder 2"/>
          <p:cNvSpPr>
            <a:spLocks noGrp="1"/>
          </p:cNvSpPr>
          <p:nvPr>
            <p:ph type="title"/>
          </p:nvPr>
        </p:nvSpPr>
        <p:spPr/>
        <p:txBody>
          <a:bodyPr lIns="0" tIns="0" rIns="0" bIns="0"/>
          <a:lstStyle>
            <a:lvl1pPr>
              <a:defRPr sz="7200" b="1" i="0">
                <a:solidFill>
                  <a:srgbClr val="343433"/>
                </a:solidFill>
                <a:latin typeface="Tahoma"/>
                <a:cs typeface="Tahom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11688150" y="0"/>
            <a:ext cx="6600825" cy="10287000"/>
          </a:xfrm>
          <a:custGeom>
            <a:avLst/>
            <a:gdLst/>
            <a:ahLst/>
            <a:cxnLst/>
            <a:rect l="l" t="t" r="r" b="b"/>
            <a:pathLst>
              <a:path w="6600825" h="10287000">
                <a:moveTo>
                  <a:pt x="6600824" y="10286999"/>
                </a:moveTo>
                <a:lnTo>
                  <a:pt x="0" y="10286999"/>
                </a:lnTo>
                <a:lnTo>
                  <a:pt x="0" y="0"/>
                </a:lnTo>
                <a:lnTo>
                  <a:pt x="6600824" y="0"/>
                </a:lnTo>
                <a:lnTo>
                  <a:pt x="6600824" y="10286999"/>
                </a:lnTo>
                <a:close/>
              </a:path>
            </a:pathLst>
          </a:custGeom>
          <a:solidFill>
            <a:srgbClr val="FDCF60"/>
          </a:solidFill>
        </p:spPr>
        <p:txBody>
          <a:bodyPr wrap="square" lIns="0" tIns="0" rIns="0" bIns="0" rtlCol="0"/>
          <a:lstStyle/>
          <a:p>
            <a:endParaRPr/>
          </a:p>
        </p:txBody>
      </p:sp>
      <p:sp>
        <p:nvSpPr>
          <p:cNvPr id="17" name="bg object 17"/>
          <p:cNvSpPr/>
          <p:nvPr/>
        </p:nvSpPr>
        <p:spPr>
          <a:xfrm>
            <a:off x="1028700" y="6802415"/>
            <a:ext cx="781050" cy="104775"/>
          </a:xfrm>
          <a:custGeom>
            <a:avLst/>
            <a:gdLst/>
            <a:ahLst/>
            <a:cxnLst/>
            <a:rect l="l" t="t" r="r" b="b"/>
            <a:pathLst>
              <a:path w="781050" h="104775">
                <a:moveTo>
                  <a:pt x="781049" y="104774"/>
                </a:moveTo>
                <a:lnTo>
                  <a:pt x="0" y="104774"/>
                </a:lnTo>
                <a:lnTo>
                  <a:pt x="0" y="0"/>
                </a:lnTo>
                <a:lnTo>
                  <a:pt x="781049" y="0"/>
                </a:lnTo>
                <a:lnTo>
                  <a:pt x="781049" y="104774"/>
                </a:lnTo>
                <a:close/>
              </a:path>
            </a:pathLst>
          </a:custGeom>
          <a:solidFill>
            <a:srgbClr val="343433"/>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8/9/2022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2255687" y="1641740"/>
            <a:ext cx="13776625" cy="1122680"/>
          </a:xfrm>
          <a:prstGeom prst="rect">
            <a:avLst/>
          </a:prstGeom>
        </p:spPr>
        <p:txBody>
          <a:bodyPr wrap="square" lIns="0" tIns="0" rIns="0" bIns="0">
            <a:spAutoFit/>
          </a:bodyPr>
          <a:lstStyle>
            <a:lvl1pPr>
              <a:defRPr sz="7200" b="1" i="0">
                <a:solidFill>
                  <a:srgbClr val="343433"/>
                </a:solidFill>
                <a:latin typeface="Tahoma"/>
                <a:cs typeface="Tahoma"/>
              </a:defRPr>
            </a:lvl1pPr>
          </a:lstStyle>
          <a:p>
            <a:endParaRPr/>
          </a:p>
        </p:txBody>
      </p:sp>
      <p:sp>
        <p:nvSpPr>
          <p:cNvPr id="3" name="Holder 3"/>
          <p:cNvSpPr>
            <a:spLocks noGrp="1"/>
          </p:cNvSpPr>
          <p:nvPr>
            <p:ph type="body" idx="1"/>
          </p:nvPr>
        </p:nvSpPr>
        <p:spPr>
          <a:xfrm>
            <a:off x="2135080" y="2203962"/>
            <a:ext cx="14017839" cy="250634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6217920" y="9566910"/>
            <a:ext cx="5852160" cy="51435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914400" y="9566910"/>
            <a:ext cx="4206240" cy="51435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8/9/2022</a:t>
            </a:fld>
            <a:endParaRPr lang="en-US"/>
          </a:p>
        </p:txBody>
      </p:sp>
      <p:sp>
        <p:nvSpPr>
          <p:cNvPr id="6" name="Holder 6"/>
          <p:cNvSpPr>
            <a:spLocks noGrp="1"/>
          </p:cNvSpPr>
          <p:nvPr>
            <p:ph type="sldNum" sz="quarter" idx="7"/>
          </p:nvPr>
        </p:nvSpPr>
        <p:spPr>
          <a:xfrm>
            <a:off x="13167361" y="9566910"/>
            <a:ext cx="4206240" cy="51435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188166" y="7171360"/>
            <a:ext cx="8929370" cy="360680"/>
          </a:xfrm>
          <a:prstGeom prst="rect">
            <a:avLst/>
          </a:prstGeom>
        </p:spPr>
        <p:txBody>
          <a:bodyPr vert="horz" wrap="square" lIns="0" tIns="12700" rIns="0" bIns="0" rtlCol="0">
            <a:spAutoFit/>
          </a:bodyPr>
          <a:lstStyle/>
          <a:p>
            <a:pPr marL="12700">
              <a:lnSpc>
                <a:spcPct val="100000"/>
              </a:lnSpc>
              <a:spcBef>
                <a:spcPts val="100"/>
              </a:spcBef>
              <a:tabLst>
                <a:tab pos="1898650" algn="l"/>
                <a:tab pos="3552190" algn="l"/>
                <a:tab pos="5646420" algn="l"/>
                <a:tab pos="6562090" algn="l"/>
              </a:tabLst>
            </a:pP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140" dirty="0">
                <a:solidFill>
                  <a:srgbClr val="16204A"/>
                </a:solidFill>
                <a:latin typeface="Verdana"/>
                <a:cs typeface="Verdana"/>
              </a:rPr>
              <a:t>S</a:t>
            </a:r>
            <a:r>
              <a:rPr sz="2200"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L</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140" dirty="0">
                <a:solidFill>
                  <a:srgbClr val="16204A"/>
                </a:solidFill>
                <a:latin typeface="Verdana"/>
                <a:cs typeface="Verdana"/>
              </a:rPr>
              <a:t>N</a:t>
            </a:r>
            <a:r>
              <a:rPr sz="2200" spc="-185" dirty="0">
                <a:solidFill>
                  <a:srgbClr val="16204A"/>
                </a:solidFill>
                <a:latin typeface="Verdana"/>
                <a:cs typeface="Verdana"/>
              </a:rPr>
              <a:t> </a:t>
            </a:r>
            <a:r>
              <a:rPr sz="2200" spc="80" dirty="0">
                <a:solidFill>
                  <a:srgbClr val="16204A"/>
                </a:solidFill>
                <a:latin typeface="Verdana"/>
                <a:cs typeface="Verdana"/>
              </a:rPr>
              <a:t>E</a:t>
            </a:r>
            <a:r>
              <a:rPr sz="2200" dirty="0">
                <a:solidFill>
                  <a:srgbClr val="16204A"/>
                </a:solidFill>
                <a:latin typeface="Verdana"/>
                <a:cs typeface="Verdana"/>
              </a:rPr>
              <a:t>	</a:t>
            </a:r>
            <a:r>
              <a:rPr sz="2200" spc="-140" dirty="0">
                <a:solidFill>
                  <a:srgbClr val="16204A"/>
                </a:solidFill>
                <a:latin typeface="Verdana"/>
                <a:cs typeface="Verdana"/>
              </a:rPr>
              <a:t>S</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125" dirty="0">
                <a:solidFill>
                  <a:srgbClr val="16204A"/>
                </a:solidFill>
                <a:latin typeface="Verdana"/>
                <a:cs typeface="Verdana"/>
              </a:rPr>
              <a:t>U</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r>
              <a:rPr sz="2200" dirty="0">
                <a:solidFill>
                  <a:srgbClr val="16204A"/>
                </a:solidFill>
                <a:latin typeface="Verdana"/>
                <a:cs typeface="Verdana"/>
              </a:rPr>
              <a:t>	</a:t>
            </a:r>
            <a:r>
              <a:rPr sz="2200" spc="130" dirty="0">
                <a:solidFill>
                  <a:srgbClr val="16204A"/>
                </a:solidFill>
                <a:latin typeface="Verdana"/>
                <a:cs typeface="Verdana"/>
              </a:rPr>
              <a:t>F</a:t>
            </a:r>
            <a:r>
              <a:rPr sz="2200" spc="-185" dirty="0">
                <a:solidFill>
                  <a:srgbClr val="16204A"/>
                </a:solidFill>
                <a:latin typeface="Verdana"/>
                <a:cs typeface="Verdana"/>
              </a:rPr>
              <a:t> </a:t>
            </a:r>
            <a:r>
              <a:rPr sz="2200" spc="114" dirty="0">
                <a:solidFill>
                  <a:srgbClr val="16204A"/>
                </a:solidFill>
                <a:latin typeface="Verdana"/>
                <a:cs typeface="Verdana"/>
              </a:rPr>
              <a:t>O</a:t>
            </a:r>
            <a:r>
              <a:rPr sz="2200" spc="-185" dirty="0">
                <a:solidFill>
                  <a:srgbClr val="16204A"/>
                </a:solidFill>
                <a:latin typeface="Verdana"/>
                <a:cs typeface="Verdana"/>
              </a:rPr>
              <a:t> </a:t>
            </a:r>
            <a:r>
              <a:rPr sz="2200" spc="65" dirty="0">
                <a:solidFill>
                  <a:srgbClr val="16204A"/>
                </a:solidFill>
                <a:latin typeface="Verdana"/>
                <a:cs typeface="Verdana"/>
              </a:rPr>
              <a:t>R</a:t>
            </a:r>
            <a:r>
              <a:rPr sz="2200" dirty="0">
                <a:solidFill>
                  <a:srgbClr val="16204A"/>
                </a:solidFill>
                <a:latin typeface="Verdana"/>
                <a:cs typeface="Verdana"/>
              </a:rPr>
              <a:t>	</a:t>
            </a:r>
            <a:r>
              <a:rPr sz="2200" spc="50" dirty="0">
                <a:solidFill>
                  <a:srgbClr val="16204A"/>
                </a:solidFill>
                <a:latin typeface="Verdana"/>
                <a:cs typeface="Verdana"/>
              </a:rPr>
              <a:t>C</a:t>
            </a:r>
            <a:r>
              <a:rPr sz="2200" spc="-185" dirty="0">
                <a:solidFill>
                  <a:srgbClr val="16204A"/>
                </a:solidFill>
                <a:latin typeface="Verdana"/>
                <a:cs typeface="Verdana"/>
              </a:rPr>
              <a:t> </a:t>
            </a:r>
            <a:r>
              <a:rPr sz="2200" spc="65" dirty="0">
                <a:solidFill>
                  <a:srgbClr val="16204A"/>
                </a:solidFill>
                <a:latin typeface="Verdana"/>
                <a:cs typeface="Verdana"/>
              </a:rPr>
              <a:t>R</a:t>
            </a:r>
            <a:r>
              <a:rPr sz="2200" spc="-185" dirty="0">
                <a:solidFill>
                  <a:srgbClr val="16204A"/>
                </a:solidFill>
                <a:latin typeface="Verdana"/>
                <a:cs typeface="Verdana"/>
              </a:rPr>
              <a:t> </a:t>
            </a:r>
            <a:r>
              <a:rPr sz="2200" spc="80" dirty="0">
                <a:solidFill>
                  <a:srgbClr val="16204A"/>
                </a:solidFill>
                <a:latin typeface="Verdana"/>
                <a:cs typeface="Verdana"/>
              </a:rPr>
              <a:t>E</a:t>
            </a:r>
            <a:r>
              <a:rPr sz="2200" spc="-185" dirty="0">
                <a:solidFill>
                  <a:srgbClr val="16204A"/>
                </a:solidFill>
                <a:latin typeface="Verdana"/>
                <a:cs typeface="Verdana"/>
              </a:rPr>
              <a:t> </a:t>
            </a:r>
            <a:r>
              <a:rPr sz="2200" spc="105" dirty="0">
                <a:solidFill>
                  <a:srgbClr val="16204A"/>
                </a:solidFill>
                <a:latin typeface="Verdana"/>
                <a:cs typeface="Verdana"/>
              </a:rPr>
              <a:t>A</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0" dirty="0">
                <a:solidFill>
                  <a:srgbClr val="16204A"/>
                </a:solidFill>
                <a:latin typeface="Verdana"/>
                <a:cs typeface="Verdana"/>
              </a:rPr>
              <a:t>V</a:t>
            </a:r>
            <a:r>
              <a:rPr sz="2200" spc="-185" dirty="0">
                <a:solidFill>
                  <a:srgbClr val="16204A"/>
                </a:solidFill>
                <a:latin typeface="Verdana"/>
                <a:cs typeface="Verdana"/>
              </a:rPr>
              <a:t> </a:t>
            </a:r>
            <a:r>
              <a:rPr sz="2200" spc="-245" dirty="0">
                <a:solidFill>
                  <a:srgbClr val="16204A"/>
                </a:solidFill>
                <a:latin typeface="Verdana"/>
                <a:cs typeface="Verdana"/>
              </a:rPr>
              <a:t>I</a:t>
            </a:r>
            <a:r>
              <a:rPr sz="2200" spc="-185" dirty="0">
                <a:solidFill>
                  <a:srgbClr val="16204A"/>
                </a:solidFill>
                <a:latin typeface="Verdana"/>
                <a:cs typeface="Verdana"/>
              </a:rPr>
              <a:t> </a:t>
            </a:r>
            <a:r>
              <a:rPr sz="2200" spc="-65" dirty="0">
                <a:solidFill>
                  <a:srgbClr val="16204A"/>
                </a:solidFill>
                <a:latin typeface="Verdana"/>
                <a:cs typeface="Verdana"/>
              </a:rPr>
              <a:t>T</a:t>
            </a:r>
            <a:r>
              <a:rPr sz="2200" spc="-185" dirty="0">
                <a:solidFill>
                  <a:srgbClr val="16204A"/>
                </a:solidFill>
                <a:latin typeface="Verdana"/>
                <a:cs typeface="Verdana"/>
              </a:rPr>
              <a:t> </a:t>
            </a:r>
            <a:r>
              <a:rPr sz="2200" spc="65" dirty="0">
                <a:solidFill>
                  <a:srgbClr val="16204A"/>
                </a:solidFill>
                <a:latin typeface="Verdana"/>
                <a:cs typeface="Verdana"/>
              </a:rPr>
              <a:t>Y</a:t>
            </a:r>
            <a:endParaRPr sz="2200">
              <a:latin typeface="Verdana"/>
              <a:cs typeface="Verdana"/>
            </a:endParaRPr>
          </a:p>
        </p:txBody>
      </p:sp>
      <p:pic>
        <p:nvPicPr>
          <p:cNvPr id="3" name="object 3"/>
          <p:cNvPicPr/>
          <p:nvPr/>
        </p:nvPicPr>
        <p:blipFill>
          <a:blip r:embed="rId2" cstate="print"/>
          <a:stretch>
            <a:fillRect/>
          </a:stretch>
        </p:blipFill>
        <p:spPr>
          <a:xfrm>
            <a:off x="1028700" y="1028700"/>
            <a:ext cx="9058274" cy="5276849"/>
          </a:xfrm>
          <a:prstGeom prst="rect">
            <a:avLst/>
          </a:prstGeom>
        </p:spPr>
      </p:pic>
      <p:sp>
        <p:nvSpPr>
          <p:cNvPr id="4" name="object 4"/>
          <p:cNvSpPr txBox="1"/>
          <p:nvPr/>
        </p:nvSpPr>
        <p:spPr>
          <a:xfrm>
            <a:off x="12039600" y="1943100"/>
            <a:ext cx="5638800" cy="5006499"/>
          </a:xfrm>
          <a:prstGeom prst="rect">
            <a:avLst/>
          </a:prstGeom>
        </p:spPr>
        <p:txBody>
          <a:bodyPr vert="horz" wrap="square" lIns="0" tIns="12700" rIns="0" bIns="0" rtlCol="0">
            <a:spAutoFit/>
          </a:bodyPr>
          <a:lstStyle/>
          <a:p>
            <a:pPr marL="12700" algn="ctr">
              <a:lnSpc>
                <a:spcPct val="100000"/>
              </a:lnSpc>
              <a:spcBef>
                <a:spcPts val="100"/>
              </a:spcBef>
            </a:pPr>
            <a:r>
              <a:rPr lang="es-ES" sz="4600" b="1" spc="-65" dirty="0">
                <a:latin typeface="Tahoma"/>
                <a:cs typeface="Tahoma"/>
              </a:rPr>
              <a:t>Amenazas y desafíos en las redes sociales: qué hacer y qué no</a:t>
            </a:r>
          </a:p>
          <a:p>
            <a:pPr marL="12700" algn="ctr">
              <a:lnSpc>
                <a:spcPct val="100000"/>
              </a:lnSpc>
              <a:spcBef>
                <a:spcPts val="100"/>
              </a:spcBef>
            </a:pPr>
            <a:endParaRPr lang="en-US" sz="4600" b="1" spc="-65" dirty="0">
              <a:latin typeface="Tahoma"/>
              <a:cs typeface="Tahoma"/>
            </a:endParaRPr>
          </a:p>
          <a:p>
            <a:pPr marL="12700" algn="ctr">
              <a:lnSpc>
                <a:spcPct val="100000"/>
              </a:lnSpc>
              <a:spcBef>
                <a:spcPts val="100"/>
              </a:spcBef>
            </a:pPr>
            <a:r>
              <a:rPr lang="en-US" sz="4600" b="1" spc="-65" dirty="0">
                <a:latin typeface="Tahoma"/>
                <a:cs typeface="Tahoma"/>
              </a:rPr>
              <a:t>E-Seniors</a:t>
            </a:r>
          </a:p>
          <a:p>
            <a:pPr marL="12700">
              <a:lnSpc>
                <a:spcPct val="100000"/>
              </a:lnSpc>
              <a:spcBef>
                <a:spcPts val="100"/>
              </a:spcBef>
            </a:pPr>
            <a:endParaRPr lang="en-US" sz="4600" b="1" spc="-65" dirty="0">
              <a:latin typeface="Tahoma"/>
              <a:cs typeface="Tahoma"/>
            </a:endParaRPr>
          </a:p>
        </p:txBody>
      </p:sp>
      <p:pic>
        <p:nvPicPr>
          <p:cNvPr id="1026" name="Picture 2">
            <a:extLst>
              <a:ext uri="{FF2B5EF4-FFF2-40B4-BE49-F238E27FC236}">
                <a16:creationId xmlns:a16="http://schemas.microsoft.com/office/drawing/2014/main" xmlns="" id="{C7E9CCE3-C48B-43C6-B5B4-A9FB0DEF0A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944600" y="6667500"/>
            <a:ext cx="2025180" cy="2025180"/>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17074" y="948886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703" y="9558491"/>
            <a:ext cx="866849" cy="576706"/>
          </a:xfrm>
          <a:prstGeom prst="rect">
            <a:avLst/>
          </a:prstGeom>
        </p:spPr>
      </p:pic>
      <p:pic>
        <p:nvPicPr>
          <p:cNvPr id="10" name="Immagine 9"/>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05283" y="9639732"/>
            <a:ext cx="1453337" cy="495465"/>
          </a:xfrm>
          <a:prstGeom prst="rect">
            <a:avLst/>
          </a:prstGeom>
          <a:noFill/>
        </p:spPr>
      </p:pic>
      <p:sp>
        <p:nvSpPr>
          <p:cNvPr id="11" name="CasellaDiTesto 10"/>
          <p:cNvSpPr txBox="1"/>
          <p:nvPr/>
        </p:nvSpPr>
        <p:spPr>
          <a:xfrm>
            <a:off x="10089183" y="948886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16000" y="2734122"/>
            <a:ext cx="12090400" cy="874598"/>
          </a:xfrm>
          <a:prstGeom prst="rect">
            <a:avLst/>
          </a:prstGeom>
        </p:spPr>
        <p:txBody>
          <a:bodyPr vert="horz" wrap="square" lIns="0" tIns="12700" rIns="0" bIns="0" rtlCol="0">
            <a:spAutoFit/>
          </a:bodyPr>
          <a:lstStyle/>
          <a:p>
            <a:pPr marL="0" marR="0" lvl="0" indent="0" algn="just" rtl="0">
              <a:spcBef>
                <a:spcPts val="0"/>
              </a:spcBef>
              <a:spcAft>
                <a:spcPts val="0"/>
              </a:spcAft>
              <a:buNone/>
            </a:pPr>
            <a:r>
              <a:rPr lang="es-ES" sz="2800" b="1" dirty="0">
                <a:solidFill>
                  <a:schemeClr val="dk1"/>
                </a:solidFill>
                <a:latin typeface="Calibri"/>
                <a:ea typeface="Calibri"/>
                <a:cs typeface="Calibri"/>
                <a:sym typeface="Calibri"/>
              </a:rPr>
              <a:t>Al acabar este modulo podrás:</a:t>
            </a:r>
          </a:p>
          <a:p>
            <a:pPr algn="just"/>
            <a:endParaRPr lang="en-GB" sz="2800" b="1" dirty="0">
              <a:latin typeface="Calibri" panose="020F0502020204030204" pitchFamily="34" charset="0"/>
              <a:cs typeface="Times New Roman" panose="02020603050405020304" pitchFamily="18" charset="0"/>
            </a:endParaRPr>
          </a:p>
        </p:txBody>
      </p:sp>
      <p:sp>
        <p:nvSpPr>
          <p:cNvPr id="3" name="object 3"/>
          <p:cNvSpPr txBox="1"/>
          <p:nvPr/>
        </p:nvSpPr>
        <p:spPr>
          <a:xfrm>
            <a:off x="1016000" y="972671"/>
            <a:ext cx="10871200" cy="1120178"/>
          </a:xfrm>
          <a:prstGeom prst="rect">
            <a:avLst/>
          </a:prstGeom>
        </p:spPr>
        <p:txBody>
          <a:bodyPr vert="horz" wrap="square" lIns="0" tIns="12065" rIns="0" bIns="0" rtlCol="0">
            <a:spAutoFit/>
          </a:bodyPr>
          <a:lstStyle/>
          <a:p>
            <a:pPr marL="12700">
              <a:lnSpc>
                <a:spcPct val="100000"/>
              </a:lnSpc>
              <a:spcBef>
                <a:spcPts val="95"/>
              </a:spcBef>
            </a:pPr>
            <a:r>
              <a:rPr sz="7200" b="1" spc="-1850" dirty="0">
                <a:solidFill>
                  <a:srgbClr val="343433"/>
                </a:solidFill>
                <a:latin typeface="Tahoma"/>
                <a:cs typeface="Tahoma"/>
              </a:rPr>
              <a:t>1</a:t>
            </a:r>
            <a:r>
              <a:rPr sz="7200" b="1" spc="-500" dirty="0">
                <a:solidFill>
                  <a:srgbClr val="343433"/>
                </a:solidFill>
                <a:latin typeface="Tahoma"/>
                <a:cs typeface="Tahoma"/>
              </a:rPr>
              <a:t>.</a:t>
            </a:r>
            <a:r>
              <a:rPr lang="es-ES" sz="7200" b="1" spc="-85" dirty="0">
                <a:solidFill>
                  <a:srgbClr val="343433"/>
                </a:solidFill>
                <a:latin typeface="Tahoma"/>
                <a:ea typeface="Calibri" panose="020F0502020204030204" pitchFamily="34" charset="0"/>
                <a:cs typeface="Tahoma"/>
              </a:rPr>
              <a:t> Objetivos y metas</a:t>
            </a:r>
            <a:endParaRPr sz="7200" dirty="0">
              <a:latin typeface="Tahoma"/>
              <a:cs typeface="Tahoma"/>
            </a:endParaRPr>
          </a:p>
        </p:txBody>
      </p:sp>
      <p:pic>
        <p:nvPicPr>
          <p:cNvPr id="4" name="object 4"/>
          <p:cNvPicPr/>
          <p:nvPr/>
        </p:nvPicPr>
        <p:blipFill>
          <a:blip r:embed="rId2" cstate="print"/>
          <a:stretch>
            <a:fillRect/>
          </a:stretch>
        </p:blipFill>
        <p:spPr>
          <a:xfrm>
            <a:off x="15423261" y="1046746"/>
            <a:ext cx="1838324" cy="1066799"/>
          </a:xfrm>
          <a:prstGeom prst="rect">
            <a:avLst/>
          </a:prstGeom>
        </p:spPr>
      </p:pic>
      <p:grpSp>
        <p:nvGrpSpPr>
          <p:cNvPr id="7" name="Group 2">
            <a:extLst>
              <a:ext uri="{FF2B5EF4-FFF2-40B4-BE49-F238E27FC236}">
                <a16:creationId xmlns:a16="http://schemas.microsoft.com/office/drawing/2014/main" xmlns="" id="{182FD971-7582-46F6-BF10-F255B9505257}"/>
              </a:ext>
            </a:extLst>
          </p:cNvPr>
          <p:cNvGrpSpPr/>
          <p:nvPr/>
        </p:nvGrpSpPr>
        <p:grpSpPr>
          <a:xfrm>
            <a:off x="1246882" y="4047412"/>
            <a:ext cx="6186103" cy="790507"/>
            <a:chOff x="4834470" y="1482096"/>
            <a:chExt cx="6186103" cy="790507"/>
          </a:xfrm>
        </p:grpSpPr>
        <p:sp>
          <p:nvSpPr>
            <p:cNvPr id="11" name="TextBox 8">
              <a:extLst>
                <a:ext uri="{FF2B5EF4-FFF2-40B4-BE49-F238E27FC236}">
                  <a16:creationId xmlns:a16="http://schemas.microsoft.com/office/drawing/2014/main" xmlns="" id="{EF559382-5BC6-4147-90C8-4D908DE12B94}"/>
                </a:ext>
              </a:extLst>
            </p:cNvPr>
            <p:cNvSpPr txBox="1"/>
            <p:nvPr/>
          </p:nvSpPr>
          <p:spPr>
            <a:xfrm>
              <a:off x="5895648" y="1482096"/>
              <a:ext cx="5124925" cy="646331"/>
            </a:xfrm>
            <a:prstGeom prst="rect">
              <a:avLst/>
            </a:prstGeom>
            <a:noFill/>
          </p:spPr>
          <p:txBody>
            <a:bodyPr wrap="square" lIns="108000" rIns="108000" rtlCol="0">
              <a:spAutoFit/>
            </a:bodyPr>
            <a:lstStyle/>
            <a:p>
              <a:r>
                <a:rPr lang="en-US" altLang="ko-KR" b="1" dirty="0" err="1">
                  <a:cs typeface="Arial" pitchFamily="34" charset="0"/>
                </a:rPr>
                <a:t>Identificar</a:t>
              </a:r>
              <a:r>
                <a:rPr lang="en-US" altLang="ko-KR" b="1" dirty="0">
                  <a:cs typeface="Arial" pitchFamily="34" charset="0"/>
                </a:rPr>
                <a:t> </a:t>
              </a:r>
              <a:r>
                <a:rPr lang="en-US" altLang="ko-KR" b="1" dirty="0" err="1">
                  <a:cs typeface="Arial" pitchFamily="34" charset="0"/>
                </a:rPr>
                <a:t>amenazas</a:t>
              </a:r>
              <a:r>
                <a:rPr lang="en-US" altLang="ko-KR" b="1" dirty="0">
                  <a:cs typeface="Arial" pitchFamily="34" charset="0"/>
                </a:rPr>
                <a:t> que </a:t>
              </a:r>
              <a:r>
                <a:rPr lang="en-US" altLang="ko-KR" b="1" dirty="0" err="1">
                  <a:cs typeface="Arial" pitchFamily="34" charset="0"/>
                </a:rPr>
                <a:t>manifiesten</a:t>
              </a:r>
              <a:r>
                <a:rPr lang="en-US" altLang="ko-KR" b="1" dirty="0">
                  <a:cs typeface="Arial" pitchFamily="34" charset="0"/>
                </a:rPr>
                <a:t> </a:t>
              </a:r>
              <a:r>
                <a:rPr lang="en-US" altLang="ko-KR" b="1" dirty="0" err="1">
                  <a:cs typeface="Arial" pitchFamily="34" charset="0"/>
                </a:rPr>
                <a:t>durante</a:t>
              </a:r>
              <a:r>
                <a:rPr lang="en-US" altLang="ko-KR" b="1" dirty="0">
                  <a:cs typeface="Arial" pitchFamily="34" charset="0"/>
                </a:rPr>
                <a:t> </a:t>
              </a:r>
              <a:r>
                <a:rPr lang="en-US" altLang="ko-KR" b="1" dirty="0" err="1">
                  <a:cs typeface="Arial" pitchFamily="34" charset="0"/>
                </a:rPr>
                <a:t>el</a:t>
              </a:r>
              <a:r>
                <a:rPr lang="en-US" altLang="ko-KR" b="1" dirty="0">
                  <a:cs typeface="Arial" pitchFamily="34" charset="0"/>
                </a:rPr>
                <a:t> </a:t>
              </a:r>
              <a:r>
                <a:rPr lang="en-US" altLang="ko-KR" b="1" dirty="0" err="1">
                  <a:cs typeface="Arial" pitchFamily="34" charset="0"/>
                </a:rPr>
                <a:t>uso</a:t>
              </a:r>
              <a:r>
                <a:rPr lang="en-US" altLang="ko-KR" b="1" dirty="0">
                  <a:cs typeface="Arial" pitchFamily="34" charset="0"/>
                </a:rPr>
                <a:t> de las redes </a:t>
              </a:r>
              <a:r>
                <a:rPr lang="en-US" altLang="ko-KR" b="1" dirty="0" err="1">
                  <a:cs typeface="Arial" pitchFamily="34" charset="0"/>
                </a:rPr>
                <a:t>sociales</a:t>
              </a:r>
              <a:endParaRPr lang="ko-KR" altLang="en-US" b="1" dirty="0">
                <a:cs typeface="Arial" pitchFamily="34" charset="0"/>
              </a:endParaRPr>
            </a:p>
          </p:txBody>
        </p:sp>
        <p:sp>
          <p:nvSpPr>
            <p:cNvPr id="9" name="Oval 5">
              <a:extLst>
                <a:ext uri="{FF2B5EF4-FFF2-40B4-BE49-F238E27FC236}">
                  <a16:creationId xmlns:a16="http://schemas.microsoft.com/office/drawing/2014/main" xmlns="" id="{E450FE67-0C42-4C85-8C94-2C99E1B43EC7}"/>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2" name="Group 2">
            <a:extLst>
              <a:ext uri="{FF2B5EF4-FFF2-40B4-BE49-F238E27FC236}">
                <a16:creationId xmlns:a16="http://schemas.microsoft.com/office/drawing/2014/main" xmlns="" id="{48AF574C-433C-4343-A90F-9DFE416DFD22}"/>
              </a:ext>
            </a:extLst>
          </p:cNvPr>
          <p:cNvGrpSpPr/>
          <p:nvPr/>
        </p:nvGrpSpPr>
        <p:grpSpPr>
          <a:xfrm>
            <a:off x="1183379" y="5360093"/>
            <a:ext cx="6186103" cy="790507"/>
            <a:chOff x="4834470" y="1482096"/>
            <a:chExt cx="6186103" cy="790507"/>
          </a:xfrm>
        </p:grpSpPr>
        <p:sp>
          <p:nvSpPr>
            <p:cNvPr id="16" name="TextBox 8">
              <a:extLst>
                <a:ext uri="{FF2B5EF4-FFF2-40B4-BE49-F238E27FC236}">
                  <a16:creationId xmlns:a16="http://schemas.microsoft.com/office/drawing/2014/main" xmlns="" id="{EA0A3824-3737-4177-B92F-8AF4B162DD5A}"/>
                </a:ext>
              </a:extLst>
            </p:cNvPr>
            <p:cNvSpPr txBox="1"/>
            <p:nvPr/>
          </p:nvSpPr>
          <p:spPr>
            <a:xfrm>
              <a:off x="5895648" y="1482096"/>
              <a:ext cx="5124925" cy="646331"/>
            </a:xfrm>
            <a:prstGeom prst="rect">
              <a:avLst/>
            </a:prstGeom>
            <a:noFill/>
          </p:spPr>
          <p:txBody>
            <a:bodyPr wrap="square" lIns="108000" rIns="108000" rtlCol="0">
              <a:spAutoFit/>
            </a:bodyPr>
            <a:lstStyle/>
            <a:p>
              <a:r>
                <a:rPr lang="en-US" altLang="ko-KR" b="1" dirty="0">
                  <a:cs typeface="Arial" pitchFamily="34" charset="0"/>
                </a:rPr>
                <a:t>Saber </a:t>
              </a:r>
              <a:r>
                <a:rPr lang="en-US" altLang="ko-KR" b="1" dirty="0" err="1">
                  <a:cs typeface="Arial" pitchFamily="34" charset="0"/>
                </a:rPr>
                <a:t>qué</a:t>
              </a:r>
              <a:r>
                <a:rPr lang="en-US" altLang="ko-KR" b="1" dirty="0">
                  <a:cs typeface="Arial" pitchFamily="34" charset="0"/>
                </a:rPr>
                <a:t> </a:t>
              </a:r>
              <a:r>
                <a:rPr lang="en-US" altLang="ko-KR" b="1" dirty="0" err="1">
                  <a:cs typeface="Arial" pitchFamily="34" charset="0"/>
                </a:rPr>
                <a:t>hacer</a:t>
              </a:r>
              <a:r>
                <a:rPr lang="en-US" altLang="ko-KR" b="1" dirty="0">
                  <a:cs typeface="Arial" pitchFamily="34" charset="0"/>
                </a:rPr>
                <a:t> </a:t>
              </a:r>
              <a:r>
                <a:rPr lang="en-US" altLang="ko-KR" b="1" dirty="0" err="1">
                  <a:cs typeface="Arial" pitchFamily="34" charset="0"/>
                </a:rPr>
                <a:t>cuando</a:t>
              </a:r>
              <a:r>
                <a:rPr lang="en-US" altLang="ko-KR" b="1" dirty="0">
                  <a:cs typeface="Arial" pitchFamily="34" charset="0"/>
                </a:rPr>
                <a:t> </a:t>
              </a:r>
              <a:r>
                <a:rPr lang="en-US" altLang="ko-KR" b="1" dirty="0" err="1">
                  <a:cs typeface="Arial" pitchFamily="34" charset="0"/>
                </a:rPr>
                <a:t>nos</a:t>
              </a:r>
              <a:r>
                <a:rPr lang="en-US" altLang="ko-KR" b="1" dirty="0">
                  <a:cs typeface="Arial" pitchFamily="34" charset="0"/>
                </a:rPr>
                <a:t> </a:t>
              </a:r>
              <a:r>
                <a:rPr lang="en-US" altLang="ko-KR" b="1" dirty="0" err="1">
                  <a:cs typeface="Arial" pitchFamily="34" charset="0"/>
                </a:rPr>
                <a:t>enfrentamos</a:t>
              </a:r>
              <a:r>
                <a:rPr lang="en-US" altLang="ko-KR" b="1" dirty="0">
                  <a:cs typeface="Arial" pitchFamily="34" charset="0"/>
                </a:rPr>
                <a:t> a </a:t>
              </a:r>
              <a:r>
                <a:rPr lang="en-US" altLang="ko-KR" b="1" dirty="0" err="1">
                  <a:cs typeface="Arial" pitchFamily="34" charset="0"/>
                </a:rPr>
                <a:t>dichas</a:t>
              </a:r>
              <a:r>
                <a:rPr lang="en-US" altLang="ko-KR" b="1" dirty="0">
                  <a:cs typeface="Arial" pitchFamily="34" charset="0"/>
                </a:rPr>
                <a:t> </a:t>
              </a:r>
              <a:r>
                <a:rPr lang="en-US" altLang="ko-KR" b="1" dirty="0" err="1">
                  <a:cs typeface="Arial" pitchFamily="34" charset="0"/>
                </a:rPr>
                <a:t>metas</a:t>
              </a:r>
              <a:endParaRPr lang="en-US" altLang="ko-KR" b="1" dirty="0">
                <a:cs typeface="Arial" pitchFamily="34" charset="0"/>
              </a:endParaRPr>
            </a:p>
          </p:txBody>
        </p:sp>
        <p:sp>
          <p:nvSpPr>
            <p:cNvPr id="14" name="Oval 5">
              <a:extLst>
                <a:ext uri="{FF2B5EF4-FFF2-40B4-BE49-F238E27FC236}">
                  <a16:creationId xmlns:a16="http://schemas.microsoft.com/office/drawing/2014/main" xmlns="" id="{14EA3F99-097F-4F1D-902D-A7D94DDA5B29}"/>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grpSp>
        <p:nvGrpSpPr>
          <p:cNvPr id="17" name="Group 2">
            <a:extLst>
              <a:ext uri="{FF2B5EF4-FFF2-40B4-BE49-F238E27FC236}">
                <a16:creationId xmlns:a16="http://schemas.microsoft.com/office/drawing/2014/main" xmlns="" id="{085D909D-84AE-44EC-99CD-AE69100A999D}"/>
              </a:ext>
            </a:extLst>
          </p:cNvPr>
          <p:cNvGrpSpPr/>
          <p:nvPr/>
        </p:nvGrpSpPr>
        <p:grpSpPr>
          <a:xfrm>
            <a:off x="1283827" y="6758922"/>
            <a:ext cx="6186103" cy="790507"/>
            <a:chOff x="4834470" y="1482096"/>
            <a:chExt cx="6186103" cy="790507"/>
          </a:xfrm>
        </p:grpSpPr>
        <p:sp>
          <p:nvSpPr>
            <p:cNvPr id="21" name="TextBox 8">
              <a:extLst>
                <a:ext uri="{FF2B5EF4-FFF2-40B4-BE49-F238E27FC236}">
                  <a16:creationId xmlns:a16="http://schemas.microsoft.com/office/drawing/2014/main" xmlns="" id="{CCA36400-1013-4A26-957A-B62364F73658}"/>
                </a:ext>
              </a:extLst>
            </p:cNvPr>
            <p:cNvSpPr txBox="1"/>
            <p:nvPr/>
          </p:nvSpPr>
          <p:spPr>
            <a:xfrm>
              <a:off x="5895648" y="1482096"/>
              <a:ext cx="5124925" cy="646331"/>
            </a:xfrm>
            <a:prstGeom prst="rect">
              <a:avLst/>
            </a:prstGeom>
            <a:noFill/>
          </p:spPr>
          <p:txBody>
            <a:bodyPr wrap="square" lIns="108000" rIns="108000" rtlCol="0">
              <a:spAutoFit/>
            </a:bodyPr>
            <a:lstStyle/>
            <a:p>
              <a:r>
                <a:rPr lang="en-US" altLang="ko-KR" b="1" dirty="0" err="1">
                  <a:cs typeface="Arial" pitchFamily="34" charset="0"/>
                </a:rPr>
                <a:t>Adoptar</a:t>
              </a:r>
              <a:r>
                <a:rPr lang="en-US" altLang="ko-KR" b="1" dirty="0">
                  <a:cs typeface="Arial" pitchFamily="34" charset="0"/>
                </a:rPr>
                <a:t> </a:t>
              </a:r>
              <a:r>
                <a:rPr lang="en-US" altLang="ko-KR" b="1" dirty="0" err="1">
                  <a:cs typeface="Arial" pitchFamily="34" charset="0"/>
                </a:rPr>
                <a:t>buenas</a:t>
              </a:r>
              <a:r>
                <a:rPr lang="en-US" altLang="ko-KR" b="1" dirty="0">
                  <a:cs typeface="Arial" pitchFamily="34" charset="0"/>
                </a:rPr>
                <a:t> practices para </a:t>
              </a:r>
              <a:r>
                <a:rPr lang="en-US" altLang="ko-KR" b="1" dirty="0" err="1">
                  <a:cs typeface="Arial" pitchFamily="34" charset="0"/>
                </a:rPr>
                <a:t>evitar</a:t>
              </a:r>
              <a:r>
                <a:rPr lang="en-US" altLang="ko-KR" b="1" dirty="0">
                  <a:cs typeface="Arial" pitchFamily="34" charset="0"/>
                </a:rPr>
                <a:t> </a:t>
              </a:r>
              <a:r>
                <a:rPr lang="en-US" altLang="ko-KR" b="1" dirty="0" err="1">
                  <a:cs typeface="Arial" pitchFamily="34" charset="0"/>
                </a:rPr>
                <a:t>dichas</a:t>
              </a:r>
              <a:r>
                <a:rPr lang="en-US" altLang="ko-KR" b="1" dirty="0">
                  <a:cs typeface="Arial" pitchFamily="34" charset="0"/>
                </a:rPr>
                <a:t> </a:t>
              </a:r>
              <a:r>
                <a:rPr lang="en-US" altLang="ko-KR" b="1" dirty="0" err="1">
                  <a:cs typeface="Arial" pitchFamily="34" charset="0"/>
                </a:rPr>
                <a:t>amenazas</a:t>
              </a:r>
              <a:r>
                <a:rPr lang="en-US" altLang="ko-KR" b="1" dirty="0">
                  <a:cs typeface="Arial" pitchFamily="34" charset="0"/>
                </a:rPr>
                <a:t> </a:t>
              </a:r>
              <a:r>
                <a:rPr lang="en-US" altLang="ko-KR" b="1" dirty="0" err="1">
                  <a:cs typeface="Arial" pitchFamily="34" charset="0"/>
                </a:rPr>
                <a:t>mientras</a:t>
              </a:r>
              <a:r>
                <a:rPr lang="en-US" altLang="ko-KR" b="1" dirty="0">
                  <a:cs typeface="Arial" pitchFamily="34" charset="0"/>
                </a:rPr>
                <a:t> </a:t>
              </a:r>
              <a:r>
                <a:rPr lang="en-US" altLang="ko-KR" b="1" dirty="0" err="1">
                  <a:cs typeface="Arial" pitchFamily="34" charset="0"/>
                </a:rPr>
                <a:t>usamos</a:t>
              </a:r>
              <a:r>
                <a:rPr lang="en-US" altLang="ko-KR" b="1" dirty="0">
                  <a:cs typeface="Arial" pitchFamily="34" charset="0"/>
                </a:rPr>
                <a:t> las redes</a:t>
              </a:r>
              <a:endParaRPr lang="ko-KR" altLang="en-US" b="1" dirty="0">
                <a:cs typeface="Arial" pitchFamily="34" charset="0"/>
              </a:endParaRPr>
            </a:p>
          </p:txBody>
        </p:sp>
        <p:sp>
          <p:nvSpPr>
            <p:cNvPr id="19" name="Oval 5">
              <a:extLst>
                <a:ext uri="{FF2B5EF4-FFF2-40B4-BE49-F238E27FC236}">
                  <a16:creationId xmlns:a16="http://schemas.microsoft.com/office/drawing/2014/main" xmlns="" id="{C7BA9E55-01DD-4A75-814E-4B4A70E8ADF3}"/>
                </a:ext>
              </a:extLst>
            </p:cNvPr>
            <p:cNvSpPr/>
            <p:nvPr/>
          </p:nvSpPr>
          <p:spPr>
            <a:xfrm>
              <a:off x="4834470" y="1491808"/>
              <a:ext cx="780795" cy="780795"/>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grpSp>
      <p:pic>
        <p:nvPicPr>
          <p:cNvPr id="26" name="Imagen 25">
            <a:extLst>
              <a:ext uri="{FF2B5EF4-FFF2-40B4-BE49-F238E27FC236}">
                <a16:creationId xmlns:a16="http://schemas.microsoft.com/office/drawing/2014/main" xmlns="" id="{8E472351-E12E-4F02-BEC0-AFF3BE12A0B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049000" y="4281474"/>
            <a:ext cx="6832876" cy="3904678"/>
          </a:xfrm>
          <a:prstGeom prst="rect">
            <a:avLst/>
          </a:prstGeom>
        </p:spPr>
      </p:pic>
      <p:sp>
        <p:nvSpPr>
          <p:cNvPr id="1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7053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20"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40161"/>
            <a:ext cx="866849" cy="576706"/>
          </a:xfrm>
          <a:prstGeom prst="rect">
            <a:avLst/>
          </a:prstGeom>
        </p:spPr>
      </p:pic>
      <p:pic>
        <p:nvPicPr>
          <p:cNvPr id="22" name="Immagine 2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21402"/>
            <a:ext cx="1453337" cy="495465"/>
          </a:xfrm>
          <a:prstGeom prst="rect">
            <a:avLst/>
          </a:prstGeom>
          <a:noFill/>
        </p:spPr>
      </p:pic>
      <p:sp>
        <p:nvSpPr>
          <p:cNvPr id="23" name="CasellaDiTesto 22"/>
          <p:cNvSpPr txBox="1"/>
          <p:nvPr/>
        </p:nvSpPr>
        <p:spPr>
          <a:xfrm>
            <a:off x="10168631" y="947053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75998" y="1192154"/>
            <a:ext cx="16732225" cy="8370946"/>
          </a:xfrm>
          <a:prstGeom prst="rect">
            <a:avLst/>
          </a:prstGeom>
        </p:spPr>
        <p:txBody>
          <a:bodyPr vert="horz" wrap="square" lIns="0" tIns="12065" rIns="0" bIns="0" rtlCol="0">
            <a:spAutoFit/>
          </a:bodyPr>
          <a:lstStyle/>
          <a:p>
            <a:pPr>
              <a:defRPr/>
            </a:pPr>
            <a:r>
              <a:rPr lang="fr-FR" sz="6600" b="1" spc="-400" dirty="0" err="1">
                <a:solidFill>
                  <a:srgbClr val="343433"/>
                </a:solidFill>
                <a:latin typeface="Tahoma"/>
                <a:cs typeface="Tahoma"/>
              </a:rPr>
              <a:t>Unidad</a:t>
            </a:r>
            <a:r>
              <a:rPr lang="fr-FR" sz="6600" b="1" spc="-400" dirty="0">
                <a:solidFill>
                  <a:srgbClr val="343433"/>
                </a:solidFill>
                <a:latin typeface="Tahoma"/>
                <a:cs typeface="Tahoma"/>
              </a:rPr>
              <a:t> 3.1 : </a:t>
            </a:r>
            <a:r>
              <a:rPr lang="fr-FR" sz="6600" b="1" spc="-400" dirty="0" err="1">
                <a:solidFill>
                  <a:srgbClr val="343433"/>
                </a:solidFill>
                <a:latin typeface="Tahoma"/>
                <a:cs typeface="Tahoma"/>
              </a:rPr>
              <a:t>Amenazas</a:t>
            </a:r>
            <a:r>
              <a:rPr lang="fr-FR" sz="6600" b="1" spc="-400" dirty="0">
                <a:solidFill>
                  <a:srgbClr val="343433"/>
                </a:solidFill>
                <a:latin typeface="Tahoma"/>
                <a:cs typeface="Tahoma"/>
              </a:rPr>
              <a:t> y </a:t>
            </a:r>
            <a:r>
              <a:rPr lang="fr-FR" sz="6600" b="1" spc="-400" dirty="0" err="1">
                <a:solidFill>
                  <a:srgbClr val="343433"/>
                </a:solidFill>
                <a:latin typeface="Tahoma"/>
                <a:cs typeface="Tahoma"/>
              </a:rPr>
              <a:t>retos</a:t>
            </a:r>
            <a:endParaRPr lang="en-GB" altLang="es-ES" sz="6600" dirty="0">
              <a:latin typeface="Calibri" panose="020F0502020204030204" pitchFamily="34" charset="0"/>
              <a:cs typeface="Calibri" panose="020F0502020204030204" pitchFamily="34" charset="0"/>
            </a:endParaRPr>
          </a:p>
          <a:p>
            <a:pPr rtl="0" fontAlgn="base">
              <a:spcBef>
                <a:spcPts val="0"/>
              </a:spcBef>
              <a:spcAft>
                <a:spcPts val="1000"/>
              </a:spcAft>
            </a:pPr>
            <a:endParaRPr lang="en-US" sz="1900" b="1" i="0" u="none" strike="noStrike" dirty="0">
              <a:solidFill>
                <a:srgbClr val="000000"/>
              </a:solidFill>
              <a:effectLst/>
            </a:endParaRPr>
          </a:p>
          <a:p>
            <a:pPr lvl="0" fontAlgn="base">
              <a:lnSpc>
                <a:spcPct val="115000"/>
              </a:lnSpc>
              <a:spcAft>
                <a:spcPts val="1000"/>
              </a:spcAft>
            </a:pPr>
            <a:r>
              <a:rPr lang="it-IT" sz="1900" b="1" i="1" dirty="0">
                <a:effectLst/>
                <a:latin typeface="+mj-lt"/>
                <a:ea typeface="Times New Roman" panose="02020603050405020304" pitchFamily="18" charset="0"/>
                <a:cs typeface="Arial Rounded"/>
              </a:rPr>
              <a:t>Phishing</a:t>
            </a:r>
            <a:r>
              <a:rPr lang="it-IT" sz="1900" b="1" dirty="0">
                <a:effectLst/>
                <a:latin typeface="+mj-lt"/>
                <a:ea typeface="Times New Roman" panose="02020603050405020304" pitchFamily="18" charset="0"/>
                <a:cs typeface="Arial Rounded"/>
              </a:rPr>
              <a:t>:</a:t>
            </a:r>
            <a:r>
              <a:rPr lang="it-IT" sz="1900" dirty="0">
                <a:effectLst/>
                <a:latin typeface="+mj-lt"/>
                <a:ea typeface="Times New Roman" panose="02020603050405020304" pitchFamily="18" charset="0"/>
                <a:cs typeface="Arial Rounded"/>
              </a:rPr>
              <a:t> El </a:t>
            </a:r>
            <a:r>
              <a:rPr lang="it-IT" sz="1900" i="1" dirty="0">
                <a:effectLst/>
                <a:latin typeface="+mj-lt"/>
                <a:ea typeface="Times New Roman" panose="02020603050405020304" pitchFamily="18" charset="0"/>
                <a:cs typeface="Arial Rounded"/>
              </a:rPr>
              <a:t>phishing</a:t>
            </a:r>
            <a:r>
              <a:rPr lang="it-IT" sz="1900" dirty="0">
                <a:effectLst/>
                <a:latin typeface="+mj-lt"/>
                <a:ea typeface="Times New Roman" panose="02020603050405020304" pitchFamily="18" charset="0"/>
                <a:cs typeface="Arial Rounded"/>
              </a:rPr>
              <a:t> es un tipo de ingeniería social en el que un atacante envía un mensaje fraudulento diseñado para engañar a una víctima humana. Estos mensajes están diseñados para engañarla y que revele información personal haciéndose pasar por una fuente de confianza. Los mensajes pueden provenir de personas que afirman ser amigos suyos o de una empresa conocida. Nunca compartas información confidencial y nunca hagas clic en un enlace que parezca sospechoso.</a:t>
            </a:r>
            <a:endParaRPr lang="es-ES" sz="1900" dirty="0">
              <a:effectLst/>
              <a:latin typeface="+mj-lt"/>
              <a:ea typeface="Arial Rounded"/>
              <a:cs typeface="Arial Rounded"/>
            </a:endParaRPr>
          </a:p>
          <a:p>
            <a:pPr rtl="0" fontAlgn="base">
              <a:spcBef>
                <a:spcPts val="0"/>
              </a:spcBef>
              <a:spcAft>
                <a:spcPts val="1000"/>
              </a:spcAft>
            </a:pPr>
            <a:r>
              <a:rPr lang="es-ES" sz="1900" b="1" i="0" u="none" strike="noStrike" dirty="0">
                <a:solidFill>
                  <a:srgbClr val="000000"/>
                </a:solidFill>
                <a:effectLst/>
                <a:latin typeface="+mj-lt"/>
              </a:rPr>
              <a:t>Hackeo psicológico: </a:t>
            </a:r>
            <a:r>
              <a:rPr lang="es-ES" sz="1900" i="0" u="none" strike="noStrike" dirty="0">
                <a:solidFill>
                  <a:srgbClr val="000000"/>
                </a:solidFill>
                <a:effectLst/>
                <a:latin typeface="+mj-lt"/>
              </a:rPr>
              <a:t>El hackeo psicológico es el proceso de obtener información confidencial de una persona a través del engaño. El estafador puede iniciar una conversación sobre cosas que lee en tu perfil, como dónde trabajas, etc. Luego intenta que reveles información personal, similar al </a:t>
            </a:r>
            <a:r>
              <a:rPr lang="es-ES" sz="1900" i="1" u="none" strike="noStrike" dirty="0">
                <a:solidFill>
                  <a:srgbClr val="000000"/>
                </a:solidFill>
                <a:effectLst/>
                <a:latin typeface="+mj-lt"/>
              </a:rPr>
              <a:t>phishing</a:t>
            </a:r>
            <a:r>
              <a:rPr lang="es-ES" sz="1900" i="0" u="none" strike="noStrike" dirty="0">
                <a:solidFill>
                  <a:srgbClr val="000000"/>
                </a:solidFill>
                <a:effectLst/>
                <a:latin typeface="+mj-lt"/>
              </a:rPr>
              <a:t>.</a:t>
            </a:r>
          </a:p>
          <a:p>
            <a:pPr lvl="0" fontAlgn="base">
              <a:lnSpc>
                <a:spcPct val="115000"/>
              </a:lnSpc>
              <a:spcAft>
                <a:spcPts val="1000"/>
              </a:spcAft>
            </a:pPr>
            <a:r>
              <a:rPr lang="it-IT" sz="1900" b="1" i="1" dirty="0">
                <a:effectLst/>
                <a:latin typeface="+mj-lt"/>
                <a:ea typeface="Times New Roman" panose="02020603050405020304" pitchFamily="18" charset="0"/>
                <a:cs typeface="Arial Rounded"/>
              </a:rPr>
              <a:t>Malware</a:t>
            </a:r>
            <a:r>
              <a:rPr lang="it-IT" sz="1900" b="1" dirty="0">
                <a:effectLst/>
                <a:latin typeface="+mj-lt"/>
                <a:ea typeface="Times New Roman" panose="02020603050405020304" pitchFamily="18" charset="0"/>
                <a:cs typeface="Arial Rounded"/>
              </a:rPr>
              <a:t>:</a:t>
            </a:r>
            <a:r>
              <a:rPr lang="it-IT" sz="1900" dirty="0">
                <a:effectLst/>
                <a:latin typeface="+mj-lt"/>
                <a:ea typeface="Times New Roman" panose="02020603050405020304" pitchFamily="18" charset="0"/>
                <a:cs typeface="Arial Rounded"/>
              </a:rPr>
              <a:t> El </a:t>
            </a:r>
            <a:r>
              <a:rPr lang="it-IT" sz="1900" i="1" dirty="0">
                <a:effectLst/>
                <a:latin typeface="+mj-lt"/>
                <a:ea typeface="Times New Roman" panose="02020603050405020304" pitchFamily="18" charset="0"/>
                <a:cs typeface="Arial Rounded"/>
              </a:rPr>
              <a:t>malware</a:t>
            </a:r>
            <a:r>
              <a:rPr lang="it-IT" sz="1900" dirty="0">
                <a:effectLst/>
                <a:latin typeface="+mj-lt"/>
                <a:ea typeface="Times New Roman" panose="02020603050405020304" pitchFamily="18" charset="0"/>
                <a:cs typeface="Arial Rounded"/>
              </a:rPr>
              <a:t> es un </a:t>
            </a:r>
            <a:r>
              <a:rPr lang="it-IT" sz="1900" i="1" dirty="0">
                <a:effectLst/>
                <a:latin typeface="+mj-lt"/>
                <a:ea typeface="Times New Roman" panose="02020603050405020304" pitchFamily="18" charset="0"/>
                <a:cs typeface="Arial Rounded"/>
              </a:rPr>
              <a:t>software</a:t>
            </a:r>
            <a:r>
              <a:rPr lang="it-IT" sz="1900" dirty="0">
                <a:effectLst/>
                <a:latin typeface="+mj-lt"/>
                <a:ea typeface="Times New Roman" panose="02020603050405020304" pitchFamily="18" charset="0"/>
                <a:cs typeface="Arial Rounded"/>
              </a:rPr>
              <a:t> malicioso diseñado para infiltrarse en los dispositivos. Circula por las redes sociales en forma de enlaces con títulos pegadizos. Una vez que se infiltra el malware, puede enviar mensajes a los contactos, acceder a información personal o dañar el dispositivo. Se debe tener precaución cuando nos tiente clicar un enlace de una fuente desconocida.</a:t>
            </a:r>
            <a:endParaRPr lang="es-ES" sz="1900" dirty="0">
              <a:effectLst/>
              <a:latin typeface="+mj-lt"/>
              <a:ea typeface="Arial Rounded"/>
              <a:cs typeface="Arial Rounded"/>
            </a:endParaRPr>
          </a:p>
          <a:p>
            <a:pPr lvl="0" fontAlgn="base">
              <a:lnSpc>
                <a:spcPct val="115000"/>
              </a:lnSpc>
              <a:spcAft>
                <a:spcPts val="1000"/>
              </a:spcAft>
            </a:pPr>
            <a:r>
              <a:rPr lang="it-IT" sz="1900" b="1" dirty="0">
                <a:effectLst/>
                <a:latin typeface="+mj-lt"/>
                <a:ea typeface="Times New Roman" panose="02020603050405020304" pitchFamily="18" charset="0"/>
                <a:cs typeface="Arial Rounded"/>
              </a:rPr>
              <a:t>Discurso de odio: </a:t>
            </a:r>
            <a:r>
              <a:rPr lang="it-IT" sz="1900" dirty="0">
                <a:effectLst/>
                <a:latin typeface="+mj-lt"/>
                <a:ea typeface="Times New Roman" panose="02020603050405020304" pitchFamily="18" charset="0"/>
                <a:cs typeface="Arial Rounded"/>
              </a:rPr>
              <a:t>El discurso de odio es común en las redes sociales porque sus autores pueden permanecer en el anonimato. Puede ocurrir que recibas discursos de odio, a veces sin ninguna red social, por lo que es importante apartarte de él y no dudar en denunciarlo como contenido no deseado y malicioso.</a:t>
            </a:r>
            <a:endParaRPr lang="es-ES" sz="1900" dirty="0">
              <a:effectLst/>
              <a:latin typeface="+mj-lt"/>
              <a:ea typeface="Arial Rounded"/>
              <a:cs typeface="Arial Rounded"/>
            </a:endParaRPr>
          </a:p>
          <a:p>
            <a:pPr lvl="0" fontAlgn="base">
              <a:lnSpc>
                <a:spcPct val="115000"/>
              </a:lnSpc>
              <a:spcAft>
                <a:spcPts val="1000"/>
              </a:spcAft>
            </a:pPr>
            <a:r>
              <a:rPr lang="it-IT" sz="1900" b="1" dirty="0">
                <a:effectLst/>
                <a:latin typeface="+mj-lt"/>
                <a:ea typeface="Times New Roman" panose="02020603050405020304" pitchFamily="18" charset="0"/>
                <a:cs typeface="Arial Rounded"/>
              </a:rPr>
              <a:t>Ciberacoso:</a:t>
            </a:r>
            <a:r>
              <a:rPr lang="it-IT" sz="1900" dirty="0">
                <a:effectLst/>
                <a:latin typeface="+mj-lt"/>
                <a:ea typeface="Times New Roman" panose="02020603050405020304" pitchFamily="18" charset="0"/>
                <a:cs typeface="Arial Rounded"/>
              </a:rPr>
              <a:t> es el acoso que tiene lugar a través de dispositivos digitales como teléfonos, ordenadores y </a:t>
            </a:r>
            <a:r>
              <a:rPr lang="it-IT" sz="1900" i="1" dirty="0">
                <a:effectLst/>
                <a:latin typeface="+mj-lt"/>
                <a:ea typeface="Times New Roman" panose="02020603050405020304" pitchFamily="18" charset="0"/>
                <a:cs typeface="Arial Rounded"/>
              </a:rPr>
              <a:t>tablets</a:t>
            </a:r>
            <a:r>
              <a:rPr lang="it-IT" sz="1900" dirty="0">
                <a:effectLst/>
                <a:latin typeface="+mj-lt"/>
                <a:ea typeface="Times New Roman" panose="02020603050405020304" pitchFamily="18" charset="0"/>
                <a:cs typeface="Arial Rounded"/>
              </a:rPr>
              <a:t>. El ciberacoso puede ocurrir a través de mensajes de texto y aplicaciones, u </a:t>
            </a:r>
            <a:r>
              <a:rPr lang="it-IT" sz="1900" i="1" dirty="0">
                <a:effectLst/>
                <a:latin typeface="+mj-lt"/>
                <a:ea typeface="Times New Roman" panose="02020603050405020304" pitchFamily="18" charset="0"/>
                <a:cs typeface="Arial Rounded"/>
              </a:rPr>
              <a:t>online</a:t>
            </a:r>
            <a:r>
              <a:rPr lang="it-IT" sz="1900" dirty="0">
                <a:effectLst/>
                <a:latin typeface="+mj-lt"/>
                <a:ea typeface="Times New Roman" panose="02020603050405020304" pitchFamily="18" charset="0"/>
                <a:cs typeface="Arial Rounded"/>
              </a:rPr>
              <a:t> en las redes sociales, foros o juegos donde las personas pueden ver, participar o compartir contenido. El ciberacoso incluye enviar, publicar o compartir contenido negativo, dañino, falso o cruel sobre otra persona. Puede incluir compartir información personal o privada sobre otra persona que cause vergüenza o humillación. Parte del ciberacoso cruza la línea y se convierte en comportamiento ilegal o delictivo.</a:t>
            </a:r>
            <a:endParaRPr lang="es-ES" sz="1900" dirty="0">
              <a:effectLst/>
              <a:latin typeface="+mj-lt"/>
              <a:ea typeface="Arial Rounded"/>
              <a:cs typeface="Arial Rounded"/>
            </a:endParaRPr>
          </a:p>
          <a:p>
            <a:pPr lvl="0" fontAlgn="base">
              <a:lnSpc>
                <a:spcPct val="115000"/>
              </a:lnSpc>
              <a:spcAft>
                <a:spcPts val="1000"/>
              </a:spcAft>
            </a:pPr>
            <a:r>
              <a:rPr lang="it-IT" sz="1900" b="1" dirty="0">
                <a:effectLst/>
                <a:latin typeface="+mj-lt"/>
                <a:ea typeface="Times New Roman" panose="02020603050405020304" pitchFamily="18" charset="0"/>
                <a:cs typeface="Arial Rounded"/>
              </a:rPr>
              <a:t>Edadismo</a:t>
            </a:r>
            <a:r>
              <a:rPr lang="it-IT" sz="1900" dirty="0">
                <a:effectLst/>
                <a:latin typeface="+mj-lt"/>
                <a:ea typeface="Times New Roman" panose="02020603050405020304" pitchFamily="18" charset="0"/>
                <a:cs typeface="Arial Rounded"/>
              </a:rPr>
              <a:t>: La discriminación por edad se refiere a los estereotipos (cómo pensamos), los prejuicios (cómo nos sentimos) y la discriminación (cómo actuamos) hacia los demás o hacia uno mismo en función de la edad. La discriminación por edad afecta a todos. Los niños de tan solo 4 años se vuelven conscientes de los estereotipos de edad de su cultura. A partir de esa edad interiorizan y utilizan estos estereotipos para orientar sus sentimientos y conductas hacia personas de diferentes edades. También recurren a los estereotipos de edad de la cultura para percibirse y comprenderse a sí mismos, lo que puede resultar en edadismo autodirigido a cualquier edad. La discriminación por edad intersecta y exacerba otras formas de desventaja, incluidas las relacionadas con el sexo, la raza y la discapacidad.</a:t>
            </a:r>
            <a:endParaRPr lang="es-ES" sz="1900" dirty="0">
              <a:effectLst/>
              <a:latin typeface="+mj-lt"/>
              <a:ea typeface="Arial Rounded"/>
              <a:cs typeface="Arial Rounded"/>
            </a:endParaRP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7053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40161"/>
            <a:ext cx="866849" cy="576706"/>
          </a:xfrm>
          <a:prstGeom prst="rect">
            <a:avLst/>
          </a:prstGeom>
        </p:spPr>
      </p:pic>
      <p:pic>
        <p:nvPicPr>
          <p:cNvPr id="9" name="Immagine 8"/>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21402"/>
            <a:ext cx="1453337" cy="495465"/>
          </a:xfrm>
          <a:prstGeom prst="rect">
            <a:avLst/>
          </a:prstGeom>
          <a:noFill/>
        </p:spPr>
      </p:pic>
      <p:sp>
        <p:nvSpPr>
          <p:cNvPr id="10" name="CasellaDiTesto 9"/>
          <p:cNvSpPr txBox="1"/>
          <p:nvPr/>
        </p:nvSpPr>
        <p:spPr>
          <a:xfrm>
            <a:off x="10168631" y="947053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768352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93775" y="1046510"/>
            <a:ext cx="16589349" cy="6696064"/>
          </a:xfrm>
          <a:prstGeom prst="rect">
            <a:avLst/>
          </a:prstGeom>
        </p:spPr>
        <p:txBody>
          <a:bodyPr vert="horz" wrap="square" lIns="0" tIns="12065" rIns="0" bIns="0" rtlCol="0">
            <a:spAutoFit/>
          </a:bodyPr>
          <a:lstStyle/>
          <a:p>
            <a:pPr>
              <a:defRPr/>
            </a:pPr>
            <a:r>
              <a:rPr lang="fr-FR" sz="7200" b="1" spc="-400" dirty="0" err="1">
                <a:solidFill>
                  <a:srgbClr val="343433"/>
                </a:solidFill>
                <a:latin typeface="Tahoma"/>
                <a:cs typeface="Tahoma"/>
              </a:rPr>
              <a:t>Unidad</a:t>
            </a:r>
            <a:r>
              <a:rPr lang="fr-FR" sz="7200" b="1" spc="-400" dirty="0">
                <a:solidFill>
                  <a:srgbClr val="343433"/>
                </a:solidFill>
                <a:latin typeface="Tahoma"/>
                <a:cs typeface="Tahoma"/>
              </a:rPr>
              <a:t> 3.1 : </a:t>
            </a:r>
            <a:r>
              <a:rPr lang="fr-FR" sz="7200" b="1" spc="-400" dirty="0" err="1">
                <a:solidFill>
                  <a:srgbClr val="343433"/>
                </a:solidFill>
                <a:latin typeface="Tahoma"/>
                <a:cs typeface="Tahoma"/>
              </a:rPr>
              <a:t>Amenazas</a:t>
            </a:r>
            <a:r>
              <a:rPr lang="fr-FR" sz="7200" b="1" spc="-400" dirty="0">
                <a:solidFill>
                  <a:srgbClr val="343433"/>
                </a:solidFill>
                <a:latin typeface="Tahoma"/>
                <a:cs typeface="Tahoma"/>
              </a:rPr>
              <a:t> y </a:t>
            </a:r>
            <a:r>
              <a:rPr lang="fr-FR" sz="7200" b="1" spc="-400" dirty="0" err="1">
                <a:solidFill>
                  <a:srgbClr val="343433"/>
                </a:solidFill>
                <a:latin typeface="Tahoma"/>
                <a:cs typeface="Tahoma"/>
              </a:rPr>
              <a:t>retos</a:t>
            </a:r>
            <a:endParaRPr lang="en-GB" altLang="es-ES" sz="7200" dirty="0">
              <a:latin typeface="Calibri" panose="020F0502020204030204" pitchFamily="34" charset="0"/>
              <a:cs typeface="Calibri" panose="020F0502020204030204" pitchFamily="34" charset="0"/>
            </a:endParaRPr>
          </a:p>
          <a:p>
            <a:pPr rtl="0" fontAlgn="base">
              <a:spcBef>
                <a:spcPts val="0"/>
              </a:spcBef>
              <a:spcAft>
                <a:spcPts val="1000"/>
              </a:spcAft>
            </a:pPr>
            <a:endParaRPr lang="en-US" sz="1900" b="1" i="0" u="none" strike="noStrike" dirty="0">
              <a:solidFill>
                <a:srgbClr val="000000"/>
              </a:solidFill>
              <a:effectLst/>
            </a:endParaRPr>
          </a:p>
          <a:p>
            <a:pPr rtl="0" fontAlgn="base">
              <a:spcBef>
                <a:spcPts val="0"/>
              </a:spcBef>
              <a:spcAft>
                <a:spcPts val="1000"/>
              </a:spcAft>
            </a:pPr>
            <a:endParaRPr lang="en-US" sz="2000" i="0" u="none" strike="noStrike" dirty="0">
              <a:solidFill>
                <a:srgbClr val="000000"/>
              </a:solidFill>
              <a:effectLst/>
            </a:endParaRPr>
          </a:p>
          <a:p>
            <a:pPr rtl="0" fontAlgn="base">
              <a:spcBef>
                <a:spcPts val="0"/>
              </a:spcBef>
              <a:spcAft>
                <a:spcPts val="1000"/>
              </a:spcAft>
            </a:pPr>
            <a:r>
              <a:rPr lang="es-ES" sz="2500" b="1" i="0" u="none" strike="noStrike" dirty="0">
                <a:solidFill>
                  <a:srgbClr val="000000"/>
                </a:solidFill>
                <a:effectLst/>
              </a:rPr>
              <a:t>Qué tener en cuenta para evitar estafas en Facebook</a:t>
            </a:r>
          </a:p>
          <a:p>
            <a:pPr marL="342900" indent="-342900" rtl="0" fontAlgn="base">
              <a:spcBef>
                <a:spcPts val="0"/>
              </a:spcBef>
              <a:spcAft>
                <a:spcPts val="1000"/>
              </a:spcAft>
              <a:buFont typeface="Arial" panose="020B0604020202020204" pitchFamily="34" charset="0"/>
              <a:buChar char="•"/>
            </a:pPr>
            <a:r>
              <a:rPr lang="es-ES" sz="2400" i="0" u="none" strike="noStrike" dirty="0">
                <a:solidFill>
                  <a:srgbClr val="000000"/>
                </a:solidFill>
                <a:effectLst/>
              </a:rPr>
              <a:t>Gente que no conozcas en persona pidiéndote dinero o tus datos del banco.</a:t>
            </a:r>
          </a:p>
          <a:p>
            <a:pPr marL="342900" indent="-342900" rtl="0" fontAlgn="base">
              <a:spcBef>
                <a:spcPts val="0"/>
              </a:spcBef>
              <a:spcAft>
                <a:spcPts val="1000"/>
              </a:spcAft>
              <a:buFont typeface="Arial" panose="020B0604020202020204" pitchFamily="34" charset="0"/>
              <a:buChar char="•"/>
            </a:pPr>
            <a:r>
              <a:rPr lang="es-ES" sz="2400" i="0" u="none" strike="noStrike" dirty="0">
                <a:solidFill>
                  <a:srgbClr val="000000"/>
                </a:solidFill>
                <a:effectLst/>
              </a:rPr>
              <a:t>Páginas sin verificar que digan representar a una gran organización o figura pública.</a:t>
            </a:r>
          </a:p>
          <a:p>
            <a:pPr marL="342900" indent="-342900" rtl="0" fontAlgn="base">
              <a:spcBef>
                <a:spcPts val="0"/>
              </a:spcBef>
              <a:spcAft>
                <a:spcPts val="1000"/>
              </a:spcAft>
              <a:buFont typeface="Arial" panose="020B0604020202020204" pitchFamily="34" charset="0"/>
              <a:buChar char="•"/>
            </a:pPr>
            <a:r>
              <a:rPr lang="es-ES" sz="2400" i="0" u="none" strike="noStrike" dirty="0">
                <a:solidFill>
                  <a:srgbClr val="000000"/>
                </a:solidFill>
                <a:effectLst/>
              </a:rPr>
              <a:t>Gente que te pida continuar vuestra conversación fuera de Facebook, en un lugar menos público o seguro, como una dirección de correo electrónico aparte. </a:t>
            </a:r>
          </a:p>
          <a:p>
            <a:pPr marL="342900" indent="-342900" rtl="0" fontAlgn="base">
              <a:spcBef>
                <a:spcPts val="0"/>
              </a:spcBef>
              <a:spcAft>
                <a:spcPts val="1000"/>
              </a:spcAft>
              <a:buFont typeface="Arial" panose="020B0604020202020204" pitchFamily="34" charset="0"/>
              <a:buChar char="•"/>
            </a:pPr>
            <a:r>
              <a:rPr lang="es-ES" sz="2400" i="0" u="none" strike="noStrike" dirty="0">
                <a:solidFill>
                  <a:srgbClr val="000000"/>
                </a:solidFill>
                <a:effectLst/>
              </a:rPr>
              <a:t>Gente que te pida enviarles tus datos del banco para recibir una recompensa o regalo.</a:t>
            </a:r>
          </a:p>
          <a:p>
            <a:pPr marL="342900" indent="-342900" rtl="0" fontAlgn="base">
              <a:spcBef>
                <a:spcPts val="0"/>
              </a:spcBef>
              <a:spcAft>
                <a:spcPts val="1000"/>
              </a:spcAft>
              <a:buFont typeface="Arial" panose="020B0604020202020204" pitchFamily="34" charset="0"/>
              <a:buChar char="•"/>
            </a:pPr>
            <a:r>
              <a:rPr lang="es-ES" sz="2400" i="0" u="none" strike="noStrike" dirty="0">
                <a:solidFill>
                  <a:srgbClr val="000000"/>
                </a:solidFill>
                <a:effectLst/>
              </a:rPr>
              <a:t>Cualquiera que diga ser un amigo o familiar en apuros.</a:t>
            </a:r>
          </a:p>
          <a:p>
            <a:pPr marL="342900" indent="-342900" rtl="0" fontAlgn="base">
              <a:spcBef>
                <a:spcPts val="0"/>
              </a:spcBef>
              <a:spcAft>
                <a:spcPts val="1000"/>
              </a:spcAft>
              <a:buFont typeface="Arial" panose="020B0604020202020204" pitchFamily="34" charset="0"/>
              <a:buChar char="•"/>
            </a:pPr>
            <a:r>
              <a:rPr lang="es-ES" sz="2400" i="0" u="none" strike="noStrike" dirty="0">
                <a:solidFill>
                  <a:srgbClr val="000000"/>
                </a:solidFill>
                <a:effectLst/>
              </a:rPr>
              <a:t>Gente que mienta sobre dónde vive</a:t>
            </a:r>
          </a:p>
          <a:p>
            <a:pPr marL="342900" indent="-342900" rtl="0" fontAlgn="base">
              <a:spcBef>
                <a:spcPts val="0"/>
              </a:spcBef>
              <a:spcAft>
                <a:spcPts val="1000"/>
              </a:spcAft>
              <a:buFont typeface="Arial" panose="020B0604020202020204" pitchFamily="34" charset="0"/>
              <a:buChar char="•"/>
            </a:pPr>
            <a:r>
              <a:rPr lang="es-ES" sz="2400" i="0" u="none" strike="noStrike" dirty="0">
                <a:solidFill>
                  <a:srgbClr val="000000"/>
                </a:solidFill>
                <a:effectLst/>
              </a:rPr>
              <a:t>Publicaciones que contengan errores de puntuación u ortográficos. </a:t>
            </a:r>
          </a:p>
          <a:p>
            <a:pPr marL="342900" indent="-342900" rtl="0" fontAlgn="base">
              <a:spcBef>
                <a:spcPts val="0"/>
              </a:spcBef>
              <a:spcAft>
                <a:spcPts val="1000"/>
              </a:spcAft>
              <a:buFont typeface="Arial" panose="020B0604020202020204" pitchFamily="34" charset="0"/>
              <a:buChar char="•"/>
            </a:pPr>
            <a:r>
              <a:rPr lang="es-ES" sz="2400" i="0" u="none" strike="noStrike" dirty="0">
                <a:solidFill>
                  <a:srgbClr val="000000"/>
                </a:solidFill>
                <a:effectLst/>
              </a:rPr>
              <a:t>Gente o cuentas que te redirijan a una página para reclamar un premio</a:t>
            </a:r>
          </a:p>
        </p:txBody>
      </p:sp>
      <p:pic>
        <p:nvPicPr>
          <p:cNvPr id="4" name="object 4"/>
          <p:cNvPicPr/>
          <p:nvPr/>
        </p:nvPicPr>
        <p:blipFill>
          <a:blip r:embed="rId2" cstate="print"/>
          <a:stretch>
            <a:fillRect/>
          </a:stretch>
        </p:blipFill>
        <p:spPr>
          <a:xfrm>
            <a:off x="15544800" y="266700"/>
            <a:ext cx="1838324" cy="1066799"/>
          </a:xfrm>
          <a:prstGeom prst="rect">
            <a:avLst/>
          </a:prstGeom>
        </p:spPr>
      </p:pic>
      <p:pic>
        <p:nvPicPr>
          <p:cNvPr id="2050" name="Picture 2" descr="Black and Red Plastic Toy Blocks">
            <a:extLst>
              <a:ext uri="{FF2B5EF4-FFF2-40B4-BE49-F238E27FC236}">
                <a16:creationId xmlns:a16="http://schemas.microsoft.com/office/drawing/2014/main" xmlns="" id="{476A857A-85EC-4C36-8886-F01F4DCBCABB}"/>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8666" b="27600"/>
          <a:stretch/>
        </p:blipFill>
        <p:spPr bwMode="auto">
          <a:xfrm>
            <a:off x="12399035" y="5421043"/>
            <a:ext cx="4762500" cy="3124201"/>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7053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8"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9151" y="9540161"/>
            <a:ext cx="866849" cy="576706"/>
          </a:xfrm>
          <a:prstGeom prst="rect">
            <a:avLst/>
          </a:prstGeom>
        </p:spPr>
      </p:pic>
      <p:pic>
        <p:nvPicPr>
          <p:cNvPr id="9" name="Immagine 8"/>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684731" y="9621402"/>
            <a:ext cx="1453337" cy="495465"/>
          </a:xfrm>
          <a:prstGeom prst="rect">
            <a:avLst/>
          </a:prstGeom>
          <a:noFill/>
        </p:spPr>
      </p:pic>
      <p:sp>
        <p:nvSpPr>
          <p:cNvPr id="10" name="CasellaDiTesto 9"/>
          <p:cNvSpPr txBox="1"/>
          <p:nvPr/>
        </p:nvSpPr>
        <p:spPr>
          <a:xfrm>
            <a:off x="10168631" y="947053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205616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77887" y="2863236"/>
            <a:ext cx="15436825" cy="6434454"/>
          </a:xfrm>
          <a:prstGeom prst="rect">
            <a:avLst/>
          </a:prstGeom>
        </p:spPr>
        <p:txBody>
          <a:bodyPr vert="horz" wrap="square" lIns="0" tIns="12065" rIns="0" bIns="0" rtlCol="0">
            <a:spAutoFit/>
          </a:bodyPr>
          <a:lstStyle/>
          <a:p>
            <a:pPr marL="457200" indent="-457200">
              <a:buFont typeface="+mj-lt"/>
              <a:buAutoNum type="arabicPeriod"/>
              <a:defRPr/>
            </a:pPr>
            <a:endParaRPr lang="en-US" sz="2400" b="0" i="0" u="none" strike="noStrike" dirty="0">
              <a:solidFill>
                <a:srgbClr val="000000"/>
              </a:solidFill>
              <a:effectLst/>
            </a:endParaRPr>
          </a:p>
          <a:p>
            <a:pPr marL="457200" indent="-457200" rtl="0" fontAlgn="base">
              <a:spcBef>
                <a:spcPts val="0"/>
              </a:spcBef>
              <a:spcAft>
                <a:spcPts val="1000"/>
              </a:spcAft>
              <a:buFont typeface="+mj-lt"/>
              <a:buAutoNum type="arabicPeriod"/>
            </a:pPr>
            <a:r>
              <a:rPr lang="es-ES" sz="2400" b="1" i="0" u="none" strike="noStrike" dirty="0">
                <a:solidFill>
                  <a:srgbClr val="000000"/>
                </a:solidFill>
                <a:effectLst/>
              </a:rPr>
              <a:t>Proteger el acceso a tus cuentas: </a:t>
            </a:r>
            <a:r>
              <a:rPr lang="es-ES" sz="2400" i="0" u="none" strike="noStrike" dirty="0">
                <a:solidFill>
                  <a:srgbClr val="000000"/>
                </a:solidFill>
                <a:effectLst/>
              </a:rPr>
              <a:t>Usa contraseñas fuertes que sean diferentes de una cuenta a la otra. Las aplicaciones para la gestión de contraseñas pueden ayudarte a guardarlas de manera sencilla. Por ejemplo, tenemos https://keepassxc.org/</a:t>
            </a:r>
          </a:p>
          <a:p>
            <a:pPr marL="457200" indent="-457200" rtl="0" fontAlgn="base">
              <a:spcBef>
                <a:spcPts val="0"/>
              </a:spcBef>
              <a:spcAft>
                <a:spcPts val="1000"/>
              </a:spcAft>
              <a:buFont typeface="+mj-lt"/>
              <a:buAutoNum type="arabicPeriod"/>
            </a:pPr>
            <a:r>
              <a:rPr lang="es-ES" sz="2400" b="1" i="0" u="none" strike="noStrike" dirty="0" err="1">
                <a:solidFill>
                  <a:srgbClr val="000000"/>
                </a:solidFill>
                <a:effectLst/>
              </a:rPr>
              <a:t>Comproueba</a:t>
            </a:r>
            <a:r>
              <a:rPr lang="es-ES" sz="2400" b="1" i="0" u="none" strike="noStrike" dirty="0">
                <a:solidFill>
                  <a:srgbClr val="000000"/>
                </a:solidFill>
                <a:effectLst/>
              </a:rPr>
              <a:t> tus ajustes de privacidad: </a:t>
            </a:r>
            <a:r>
              <a:rPr lang="es-ES" sz="2400" i="0" u="none" strike="noStrike" dirty="0">
                <a:solidFill>
                  <a:srgbClr val="000000"/>
                </a:solidFill>
                <a:effectLst/>
              </a:rPr>
              <a:t>Por defecto, los ajustes de privacidad están a menudo abiertos default, (en campos de información personal como el nombre, número de teléfono y correo electrónico). Todos los subscriptores de la red social pueden acceder a estos datos. Es posible limitar su visibilidad ajustando la configuración de cuenta para tener cierto control sobre lo que los otros usuarios ven. </a:t>
            </a:r>
          </a:p>
          <a:p>
            <a:pPr marL="457200" indent="-457200" rtl="0" fontAlgn="base">
              <a:spcBef>
                <a:spcPts val="0"/>
              </a:spcBef>
              <a:spcAft>
                <a:spcPts val="1000"/>
              </a:spcAft>
              <a:buFont typeface="+mj-lt"/>
              <a:buAutoNum type="arabicPeriod"/>
            </a:pPr>
            <a:r>
              <a:rPr lang="es-ES" sz="2400" b="1" i="0" u="none" strike="noStrike" dirty="0">
                <a:solidFill>
                  <a:srgbClr val="000000"/>
                </a:solidFill>
                <a:effectLst/>
              </a:rPr>
              <a:t>Controla tus publicaciones: </a:t>
            </a:r>
            <a:r>
              <a:rPr lang="es-ES" sz="2400" i="0" u="none" strike="noStrike" dirty="0">
                <a:solidFill>
                  <a:srgbClr val="000000"/>
                </a:solidFill>
                <a:effectLst/>
              </a:rPr>
              <a:t>Tus publicaciones se pueden ir de las manos y ser republicadas o interpretadas más de lo que pretendes. No publiques información personal o delicada.  </a:t>
            </a:r>
          </a:p>
          <a:p>
            <a:pPr marL="457200" indent="-457200" rtl="0" fontAlgn="base">
              <a:spcBef>
                <a:spcPts val="0"/>
              </a:spcBef>
              <a:spcAft>
                <a:spcPts val="1000"/>
              </a:spcAft>
              <a:buFont typeface="+mj-lt"/>
              <a:buAutoNum type="arabicPeriod"/>
            </a:pPr>
            <a:r>
              <a:rPr lang="es-ES" sz="2400" b="1" i="0" u="none" strike="noStrike" dirty="0">
                <a:solidFill>
                  <a:srgbClr val="000000"/>
                </a:solidFill>
                <a:effectLst/>
              </a:rPr>
              <a:t>Cuidado con quién hablas: </a:t>
            </a:r>
            <a:r>
              <a:rPr lang="es-ES" sz="2400" i="0" u="none" strike="noStrike" dirty="0">
                <a:solidFill>
                  <a:srgbClr val="000000"/>
                </a:solidFill>
                <a:effectLst/>
              </a:rPr>
              <a:t>Tus amigos pueden estar compartiendo contenido malicioso sin saberlo o estar hackeados. Nunca envíes dinero sin verificar la identidad de la persona, no envíes vídeos privados, sé desconfiado con los concursos, ganancias inesperadas o “grandes ofertas” que puedan esconder estafas. </a:t>
            </a:r>
          </a:p>
          <a:p>
            <a:pPr marL="457200" indent="-457200" rtl="0" fontAlgn="base">
              <a:spcBef>
                <a:spcPts val="0"/>
              </a:spcBef>
              <a:spcAft>
                <a:spcPts val="1000"/>
              </a:spcAft>
              <a:buFont typeface="+mj-lt"/>
              <a:buAutoNum type="arabicPeriod"/>
            </a:pPr>
            <a:r>
              <a:rPr lang="es-ES" sz="2400" b="1" i="0" u="none" strike="noStrike" dirty="0">
                <a:solidFill>
                  <a:srgbClr val="000000"/>
                </a:solidFill>
                <a:effectLst/>
              </a:rPr>
              <a:t>Controla las aplicaciones de terceros: </a:t>
            </a:r>
            <a:r>
              <a:rPr lang="es-ES" sz="2400" i="0" u="none" strike="noStrike" dirty="0">
                <a:solidFill>
                  <a:srgbClr val="000000"/>
                </a:solidFill>
                <a:effectLst/>
              </a:rPr>
              <a:t>Algunas aplicaciones ofrecen interactuar con algunas de tus redes sociales. Requieren permisos que necesitan un examen cuidadoso, ya que algunos de ellos pueden acceder así a tus datos. Ten cuidado de no instalar aplicaciones que sospeches que son maliciosas. </a:t>
            </a: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ZoneTexte 6">
            <a:extLst>
              <a:ext uri="{FF2B5EF4-FFF2-40B4-BE49-F238E27FC236}">
                <a16:creationId xmlns:a16="http://schemas.microsoft.com/office/drawing/2014/main" xmlns="" id="{D37C5624-F96A-4DA3-9E1B-509A2601FF75}"/>
              </a:ext>
            </a:extLst>
          </p:cNvPr>
          <p:cNvSpPr txBox="1"/>
          <p:nvPr/>
        </p:nvSpPr>
        <p:spPr>
          <a:xfrm>
            <a:off x="904876" y="266700"/>
            <a:ext cx="14639924" cy="1877437"/>
          </a:xfrm>
          <a:prstGeom prst="rect">
            <a:avLst/>
          </a:prstGeom>
          <a:noFill/>
        </p:spPr>
        <p:txBody>
          <a:bodyPr wrap="square">
            <a:spAutoFit/>
          </a:bodyPr>
          <a:lstStyle/>
          <a:p>
            <a:pPr algn="ctr">
              <a:defRPr/>
            </a:pPr>
            <a:r>
              <a:rPr lang="en-US" sz="5800" b="1" spc="-400" dirty="0">
                <a:solidFill>
                  <a:srgbClr val="343433"/>
                </a:solidFill>
                <a:latin typeface="Tahoma"/>
                <a:cs typeface="Tahoma"/>
              </a:rPr>
              <a:t>Unidad 3.2: </a:t>
            </a:r>
            <a:r>
              <a:rPr lang="es-ES" sz="5800" b="1" spc="-400" dirty="0">
                <a:solidFill>
                  <a:srgbClr val="343433"/>
                </a:solidFill>
                <a:latin typeface="Tahoma"/>
                <a:cs typeface="Tahoma"/>
              </a:rPr>
              <a:t>10 buenas prácticas que adoptar para la seguridad en las redes sociales:</a:t>
            </a:r>
            <a:endParaRPr lang="en-US" sz="5800" b="1" spc="-400" dirty="0">
              <a:solidFill>
                <a:srgbClr val="000000"/>
              </a:solidFill>
              <a:latin typeface="Tahoma"/>
              <a:cs typeface="Tahoma"/>
            </a:endParaRPr>
          </a:p>
        </p:txBody>
      </p:sp>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7053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40161"/>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21402"/>
            <a:ext cx="1453337" cy="495465"/>
          </a:xfrm>
          <a:prstGeom prst="rect">
            <a:avLst/>
          </a:prstGeom>
          <a:noFill/>
        </p:spPr>
      </p:pic>
      <p:sp>
        <p:nvSpPr>
          <p:cNvPr id="11" name="CasellaDiTesto 10"/>
          <p:cNvSpPr txBox="1"/>
          <p:nvPr/>
        </p:nvSpPr>
        <p:spPr>
          <a:xfrm>
            <a:off x="10168631" y="947053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977433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77886" y="3566502"/>
            <a:ext cx="15436825" cy="4444165"/>
          </a:xfrm>
          <a:prstGeom prst="rect">
            <a:avLst/>
          </a:prstGeom>
        </p:spPr>
        <p:txBody>
          <a:bodyPr vert="horz" wrap="square" lIns="0" tIns="12065" rIns="0" bIns="0" rtlCol="0">
            <a:spAutoFit/>
          </a:bodyPr>
          <a:lstStyle/>
          <a:p>
            <a:pPr marL="457200" indent="-457200">
              <a:buFont typeface="+mj-lt"/>
              <a:buAutoNum type="arabicPeriod" startAt="6"/>
              <a:defRPr/>
            </a:pPr>
            <a:r>
              <a:rPr lang="es-ES" sz="2400" b="1" i="0" u="none" strike="noStrike" dirty="0">
                <a:solidFill>
                  <a:srgbClr val="000000"/>
                </a:solidFill>
                <a:effectLst/>
              </a:rPr>
              <a:t>Evita los ordenadores y redes públicas: </a:t>
            </a:r>
            <a:r>
              <a:rPr lang="es-ES" sz="2400" b="0" i="0" u="none" strike="noStrike" dirty="0">
                <a:solidFill>
                  <a:srgbClr val="000000"/>
                </a:solidFill>
                <a:effectLst/>
              </a:rPr>
              <a:t>Usar un ordenador o red wifi públicos es arriesgado ya que pueden estar comprometidos o bajo control de cibercriminales. Evita introducir información delicada o usarlos si es posible.</a:t>
            </a:r>
          </a:p>
          <a:p>
            <a:pPr marL="457200" indent="-457200">
              <a:buFont typeface="+mj-lt"/>
              <a:buAutoNum type="arabicPeriod" startAt="6"/>
              <a:defRPr/>
            </a:pPr>
            <a:r>
              <a:rPr lang="es-ES" sz="2400" b="1" i="0" u="none" strike="noStrike" dirty="0">
                <a:solidFill>
                  <a:srgbClr val="000000"/>
                </a:solidFill>
                <a:effectLst/>
              </a:rPr>
              <a:t>Comprueba tus entradas a la cuenta regularmente: </a:t>
            </a:r>
            <a:r>
              <a:rPr lang="es-ES" sz="2400" b="0" i="0" u="none" strike="noStrike" dirty="0">
                <a:solidFill>
                  <a:srgbClr val="000000"/>
                </a:solidFill>
                <a:effectLst/>
              </a:rPr>
              <a:t>La mayoría de redes sociales te permiten ver las conexiones o sesiones abiertas de tu cuenta. Comprueba esta información regularmente para asegurarte de que otro dispositivo no esté conectada a alguna de tus cuentas. Si lo estuviera, desconéctalo y cambia tu contraseña. </a:t>
            </a:r>
          </a:p>
          <a:p>
            <a:pPr marL="457200" indent="-457200">
              <a:buFont typeface="+mj-lt"/>
              <a:buAutoNum type="arabicPeriod" startAt="6"/>
              <a:defRPr/>
            </a:pPr>
            <a:r>
              <a:rPr lang="es-ES" sz="2400" b="1" i="0" u="none" strike="noStrike" dirty="0">
                <a:solidFill>
                  <a:srgbClr val="000000"/>
                </a:solidFill>
                <a:effectLst/>
              </a:rPr>
              <a:t>Cuidado con las noticias falsas:</a:t>
            </a:r>
            <a:r>
              <a:rPr lang="es-ES" sz="2400" b="0" i="0" u="none" strike="noStrike" dirty="0">
                <a:solidFill>
                  <a:srgbClr val="000000"/>
                </a:solidFill>
                <a:effectLst/>
              </a:rPr>
              <a:t> Parte de la información publicada puede ser falsa, deliberadamente o no. Antes de tomar en cuenta o compartir alguna información, comprueba su autenticidad. </a:t>
            </a:r>
          </a:p>
          <a:p>
            <a:pPr marL="457200" indent="-457200">
              <a:buFont typeface="+mj-lt"/>
              <a:buAutoNum type="arabicPeriod" startAt="6"/>
              <a:defRPr/>
            </a:pPr>
            <a:r>
              <a:rPr lang="es-ES" sz="2400" b="1" i="0" u="none" strike="noStrike" dirty="0">
                <a:solidFill>
                  <a:srgbClr val="000000"/>
                </a:solidFill>
                <a:effectLst/>
              </a:rPr>
              <a:t>Comprueba tus credenciales con tus cuentas: </a:t>
            </a:r>
            <a:r>
              <a:rPr lang="es-ES" sz="2400" b="0" i="0" u="none" strike="noStrike" dirty="0">
                <a:solidFill>
                  <a:srgbClr val="000000"/>
                </a:solidFill>
                <a:effectLst/>
              </a:rPr>
              <a:t>Algunas páginas te ofrecen registrarte con tu cuenta de redes sociales. Esto evita la necesidad de crearse una contraseña, pero puede proveer de datos personales a la página o permitir a un cibercriminal que hackee tu cuenta en esa red social acceder a tu cuenta en la página también. </a:t>
            </a:r>
          </a:p>
          <a:p>
            <a:pPr marL="457200" indent="-457200">
              <a:buFont typeface="+mj-lt"/>
              <a:buAutoNum type="arabicPeriod" startAt="6"/>
              <a:defRPr/>
            </a:pPr>
            <a:r>
              <a:rPr lang="es-ES" sz="2400" b="1" i="0" u="none" strike="noStrike" dirty="0">
                <a:solidFill>
                  <a:srgbClr val="000000"/>
                </a:solidFill>
                <a:effectLst/>
              </a:rPr>
              <a:t>Borra tu cuenta si ya no la usas:</a:t>
            </a:r>
            <a:r>
              <a:rPr lang="es-ES" sz="2400" b="0" i="0" u="none" strike="noStrike" dirty="0">
                <a:solidFill>
                  <a:srgbClr val="000000"/>
                </a:solidFill>
                <a:effectLst/>
              </a:rPr>
              <a:t> Para evitar los riesgos descritos arriba, para asegurarte de que tu cuenta no se usa sin tú saberlo, borra tu cuenta cuando ya no la necesites. </a:t>
            </a:r>
          </a:p>
        </p:txBody>
      </p:sp>
      <p:pic>
        <p:nvPicPr>
          <p:cNvPr id="4" name="object 4"/>
          <p:cNvPicPr/>
          <p:nvPr/>
        </p:nvPicPr>
        <p:blipFill>
          <a:blip r:embed="rId2" cstate="print"/>
          <a:stretch>
            <a:fillRect/>
          </a:stretch>
        </p:blipFill>
        <p:spPr>
          <a:xfrm>
            <a:off x="15544800" y="266700"/>
            <a:ext cx="1838324" cy="1066799"/>
          </a:xfrm>
          <a:prstGeom prst="rect">
            <a:avLst/>
          </a:prstGeom>
        </p:spPr>
      </p:pic>
      <p:sp>
        <p:nvSpPr>
          <p:cNvPr id="7" name="ZoneTexte 6">
            <a:extLst>
              <a:ext uri="{FF2B5EF4-FFF2-40B4-BE49-F238E27FC236}">
                <a16:creationId xmlns:a16="http://schemas.microsoft.com/office/drawing/2014/main" xmlns="" id="{D37C5624-F96A-4DA3-9E1B-509A2601FF75}"/>
              </a:ext>
            </a:extLst>
          </p:cNvPr>
          <p:cNvSpPr txBox="1"/>
          <p:nvPr/>
        </p:nvSpPr>
        <p:spPr>
          <a:xfrm>
            <a:off x="777886" y="266700"/>
            <a:ext cx="14766913" cy="1877437"/>
          </a:xfrm>
          <a:prstGeom prst="rect">
            <a:avLst/>
          </a:prstGeom>
          <a:noFill/>
        </p:spPr>
        <p:txBody>
          <a:bodyPr wrap="square">
            <a:spAutoFit/>
          </a:bodyPr>
          <a:lstStyle/>
          <a:p>
            <a:pPr algn="ctr">
              <a:defRPr/>
            </a:pPr>
            <a:r>
              <a:rPr lang="en-US" sz="5800" b="1" spc="-400" dirty="0">
                <a:solidFill>
                  <a:srgbClr val="343433"/>
                </a:solidFill>
                <a:latin typeface="Tahoma"/>
                <a:cs typeface="Tahoma"/>
              </a:rPr>
              <a:t>Unidad 3.2: </a:t>
            </a:r>
            <a:r>
              <a:rPr lang="es-ES" sz="5800" b="1" spc="-400" dirty="0">
                <a:solidFill>
                  <a:srgbClr val="343433"/>
                </a:solidFill>
                <a:latin typeface="Tahoma"/>
                <a:cs typeface="Tahoma"/>
              </a:rPr>
              <a:t>10 buenas prácticas que adoptar para la seguridad en las redes sociales:</a:t>
            </a:r>
            <a:endParaRPr lang="en-US" sz="5800" b="1" spc="-400" dirty="0">
              <a:solidFill>
                <a:srgbClr val="000000"/>
              </a:solidFill>
              <a:latin typeface="Tahoma"/>
              <a:cs typeface="Tahoma"/>
            </a:endParaRPr>
          </a:p>
        </p:txBody>
      </p:sp>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7053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40161"/>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21402"/>
            <a:ext cx="1453337" cy="495465"/>
          </a:xfrm>
          <a:prstGeom prst="rect">
            <a:avLst/>
          </a:prstGeom>
          <a:noFill/>
        </p:spPr>
      </p:pic>
      <p:sp>
        <p:nvSpPr>
          <p:cNvPr id="11" name="CasellaDiTesto 10"/>
          <p:cNvSpPr txBox="1"/>
          <p:nvPr/>
        </p:nvSpPr>
        <p:spPr>
          <a:xfrm>
            <a:off x="10168631" y="947053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2838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ject 4"/>
          <p:cNvPicPr/>
          <p:nvPr/>
        </p:nvPicPr>
        <p:blipFill>
          <a:blip r:embed="rId2" cstate="print"/>
          <a:stretch>
            <a:fillRect/>
          </a:stretch>
        </p:blipFill>
        <p:spPr>
          <a:xfrm>
            <a:off x="15423261" y="1056655"/>
            <a:ext cx="1838324" cy="1066799"/>
          </a:xfrm>
          <a:prstGeom prst="rect">
            <a:avLst/>
          </a:prstGeom>
        </p:spPr>
      </p:pic>
      <p:pic>
        <p:nvPicPr>
          <p:cNvPr id="7" name="Imagen 6">
            <a:extLst>
              <a:ext uri="{FF2B5EF4-FFF2-40B4-BE49-F238E27FC236}">
                <a16:creationId xmlns:a16="http://schemas.microsoft.com/office/drawing/2014/main" xmlns="" id="{A071A84A-6E4F-4244-B1E7-A5C5CC5D72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20807" y="3393878"/>
            <a:ext cx="2055338" cy="2968821"/>
          </a:xfrm>
          <a:prstGeom prst="rect">
            <a:avLst/>
          </a:prstGeom>
        </p:spPr>
      </p:pic>
      <p:sp>
        <p:nvSpPr>
          <p:cNvPr id="18" name="CuadroTexto 17">
            <a:extLst>
              <a:ext uri="{FF2B5EF4-FFF2-40B4-BE49-F238E27FC236}">
                <a16:creationId xmlns:a16="http://schemas.microsoft.com/office/drawing/2014/main" xmlns="" id="{758A1B85-EB9D-4B90-95DF-C5C91401D912}"/>
              </a:ext>
            </a:extLst>
          </p:cNvPr>
          <p:cNvSpPr txBox="1"/>
          <p:nvPr/>
        </p:nvSpPr>
        <p:spPr>
          <a:xfrm>
            <a:off x="12039600" y="7960864"/>
            <a:ext cx="2743200" cy="369332"/>
          </a:xfrm>
          <a:prstGeom prst="rect">
            <a:avLst/>
          </a:prstGeom>
          <a:noFill/>
        </p:spPr>
        <p:txBody>
          <a:bodyPr wrap="square">
            <a:spAutoFit/>
          </a:bodyPr>
          <a:lstStyle/>
          <a:p>
            <a:pPr algn="r"/>
            <a:r>
              <a:rPr lang="en-US" altLang="ko-KR" b="1" dirty="0" err="1">
                <a:solidFill>
                  <a:schemeClr val="tx1">
                    <a:lumMod val="75000"/>
                    <a:lumOff val="25000"/>
                  </a:schemeClr>
                </a:solidFill>
                <a:cs typeface="Arial" pitchFamily="34" charset="0"/>
              </a:rPr>
              <a:t>Anonimato</a:t>
            </a:r>
            <a:endParaRPr lang="ko-KR" altLang="en-US" sz="1800" b="1" dirty="0">
              <a:solidFill>
                <a:schemeClr val="tx1">
                  <a:lumMod val="75000"/>
                  <a:lumOff val="25000"/>
                </a:schemeClr>
              </a:solidFill>
              <a:cs typeface="Arial" pitchFamily="34" charset="0"/>
            </a:endParaRPr>
          </a:p>
        </p:txBody>
      </p:sp>
      <p:sp>
        <p:nvSpPr>
          <p:cNvPr id="20" name="CuadroTexto 19">
            <a:extLst>
              <a:ext uri="{FF2B5EF4-FFF2-40B4-BE49-F238E27FC236}">
                <a16:creationId xmlns:a16="http://schemas.microsoft.com/office/drawing/2014/main" xmlns="" id="{96C425C0-B4DE-47BC-9278-828F7FB4D9CA}"/>
              </a:ext>
            </a:extLst>
          </p:cNvPr>
          <p:cNvSpPr txBox="1"/>
          <p:nvPr/>
        </p:nvSpPr>
        <p:spPr>
          <a:xfrm>
            <a:off x="10667999" y="4700041"/>
            <a:ext cx="2743201" cy="369332"/>
          </a:xfrm>
          <a:prstGeom prst="rect">
            <a:avLst/>
          </a:prstGeom>
          <a:noFill/>
        </p:spPr>
        <p:txBody>
          <a:bodyPr wrap="square">
            <a:spAutoFit/>
          </a:bodyPr>
          <a:lstStyle/>
          <a:p>
            <a:pPr algn="r"/>
            <a:r>
              <a:rPr lang="en-US" altLang="ko-KR" b="1" dirty="0" err="1">
                <a:solidFill>
                  <a:schemeClr val="tx1">
                    <a:lumMod val="75000"/>
                    <a:lumOff val="25000"/>
                  </a:schemeClr>
                </a:solidFill>
                <a:cs typeface="Arial" pitchFamily="34" charset="0"/>
              </a:rPr>
              <a:t>Cibercriminales</a:t>
            </a:r>
            <a:endParaRPr lang="ko-KR" altLang="en-US" sz="1800" b="1" dirty="0">
              <a:solidFill>
                <a:schemeClr val="tx1">
                  <a:lumMod val="75000"/>
                  <a:lumOff val="25000"/>
                </a:schemeClr>
              </a:solidFill>
              <a:cs typeface="Arial" pitchFamily="34" charset="0"/>
            </a:endParaRPr>
          </a:p>
        </p:txBody>
      </p:sp>
      <p:sp>
        <p:nvSpPr>
          <p:cNvPr id="37" name="CuadroTexto 36">
            <a:extLst>
              <a:ext uri="{FF2B5EF4-FFF2-40B4-BE49-F238E27FC236}">
                <a16:creationId xmlns:a16="http://schemas.microsoft.com/office/drawing/2014/main" xmlns="" id="{5DDFA355-899F-4EBE-A02F-2BE9F39E32C5}"/>
              </a:ext>
            </a:extLst>
          </p:cNvPr>
          <p:cNvSpPr txBox="1"/>
          <p:nvPr/>
        </p:nvSpPr>
        <p:spPr>
          <a:xfrm>
            <a:off x="4110032" y="7683865"/>
            <a:ext cx="2017210" cy="923330"/>
          </a:xfrm>
          <a:prstGeom prst="rect">
            <a:avLst/>
          </a:prstGeom>
          <a:noFill/>
        </p:spPr>
        <p:txBody>
          <a:bodyPr wrap="square">
            <a:spAutoFit/>
          </a:bodyPr>
          <a:lstStyle/>
          <a:p>
            <a:pPr algn="r"/>
            <a:r>
              <a:rPr lang="en-US" altLang="ko-KR" sz="1800" b="1" dirty="0">
                <a:solidFill>
                  <a:schemeClr val="tx1">
                    <a:lumMod val="75000"/>
                    <a:lumOff val="25000"/>
                  </a:schemeClr>
                </a:solidFill>
                <a:cs typeface="Arial" pitchFamily="34" charset="0"/>
              </a:rPr>
              <a:t>La </a:t>
            </a:r>
            <a:r>
              <a:rPr lang="en-US" altLang="ko-KR" sz="1800" b="1" dirty="0" err="1">
                <a:solidFill>
                  <a:schemeClr val="tx1">
                    <a:lumMod val="75000"/>
                    <a:lumOff val="25000"/>
                  </a:schemeClr>
                </a:solidFill>
                <a:cs typeface="Arial" pitchFamily="34" charset="0"/>
              </a:rPr>
              <a:t>confidencialidad</a:t>
            </a:r>
            <a:r>
              <a:rPr lang="en-US" altLang="ko-KR" sz="1800" b="1" dirty="0">
                <a:solidFill>
                  <a:schemeClr val="tx1">
                    <a:lumMod val="75000"/>
                    <a:lumOff val="25000"/>
                  </a:schemeClr>
                </a:solidFill>
                <a:cs typeface="Arial" pitchFamily="34" charset="0"/>
              </a:rPr>
              <a:t> no </a:t>
            </a:r>
            <a:r>
              <a:rPr lang="en-US" altLang="ko-KR" sz="1800" b="1" dirty="0" err="1">
                <a:solidFill>
                  <a:schemeClr val="tx1">
                    <a:lumMod val="75000"/>
                    <a:lumOff val="25000"/>
                  </a:schemeClr>
                </a:solidFill>
                <a:cs typeface="Arial" pitchFamily="34" charset="0"/>
              </a:rPr>
              <a:t>siempre</a:t>
            </a:r>
            <a:r>
              <a:rPr lang="en-US" altLang="ko-KR" sz="1800" b="1" dirty="0">
                <a:solidFill>
                  <a:schemeClr val="tx1">
                    <a:lumMod val="75000"/>
                    <a:lumOff val="25000"/>
                  </a:schemeClr>
                </a:solidFill>
                <a:cs typeface="Arial" pitchFamily="34" charset="0"/>
              </a:rPr>
              <a:t> </a:t>
            </a:r>
            <a:r>
              <a:rPr lang="en-US" altLang="ko-KR" sz="1800" b="1" dirty="0" err="1">
                <a:solidFill>
                  <a:schemeClr val="tx1">
                    <a:lumMod val="75000"/>
                    <a:lumOff val="25000"/>
                  </a:schemeClr>
                </a:solidFill>
                <a:cs typeface="Arial" pitchFamily="34" charset="0"/>
              </a:rPr>
              <a:t>está</a:t>
            </a:r>
            <a:r>
              <a:rPr lang="en-US" altLang="ko-KR" sz="1800" b="1" dirty="0">
                <a:solidFill>
                  <a:schemeClr val="tx1">
                    <a:lumMod val="75000"/>
                    <a:lumOff val="25000"/>
                  </a:schemeClr>
                </a:solidFill>
                <a:cs typeface="Arial" pitchFamily="34" charset="0"/>
              </a:rPr>
              <a:t> </a:t>
            </a:r>
            <a:r>
              <a:rPr lang="en-US" altLang="ko-KR" sz="1800" b="1" dirty="0" err="1">
                <a:solidFill>
                  <a:schemeClr val="tx1">
                    <a:lumMod val="75000"/>
                    <a:lumOff val="25000"/>
                  </a:schemeClr>
                </a:solidFill>
                <a:cs typeface="Arial" pitchFamily="34" charset="0"/>
              </a:rPr>
              <a:t>garantizada</a:t>
            </a:r>
            <a:endParaRPr lang="ko-KR" altLang="en-US" sz="1800" b="1" dirty="0">
              <a:solidFill>
                <a:schemeClr val="tx1">
                  <a:lumMod val="75000"/>
                  <a:lumOff val="25000"/>
                </a:schemeClr>
              </a:solidFill>
              <a:cs typeface="Arial" pitchFamily="34" charset="0"/>
            </a:endParaRPr>
          </a:p>
        </p:txBody>
      </p:sp>
      <p:sp>
        <p:nvSpPr>
          <p:cNvPr id="38" name="CuadroTexto 37">
            <a:extLst>
              <a:ext uri="{FF2B5EF4-FFF2-40B4-BE49-F238E27FC236}">
                <a16:creationId xmlns:a16="http://schemas.microsoft.com/office/drawing/2014/main" xmlns="" id="{B0EECADB-0E75-45CD-8D96-8B234E1B5160}"/>
              </a:ext>
            </a:extLst>
          </p:cNvPr>
          <p:cNvSpPr txBox="1"/>
          <p:nvPr/>
        </p:nvSpPr>
        <p:spPr>
          <a:xfrm>
            <a:off x="4383225" y="4278788"/>
            <a:ext cx="2743200" cy="369332"/>
          </a:xfrm>
          <a:prstGeom prst="rect">
            <a:avLst/>
          </a:prstGeom>
          <a:noFill/>
        </p:spPr>
        <p:txBody>
          <a:bodyPr wrap="square">
            <a:spAutoFit/>
          </a:bodyPr>
          <a:lstStyle/>
          <a:p>
            <a:pPr algn="r"/>
            <a:r>
              <a:rPr lang="en-US" altLang="ko-KR" sz="1800" b="1" dirty="0" err="1">
                <a:solidFill>
                  <a:schemeClr val="tx1">
                    <a:lumMod val="75000"/>
                    <a:lumOff val="25000"/>
                  </a:schemeClr>
                </a:solidFill>
                <a:cs typeface="Arial" pitchFamily="34" charset="0"/>
              </a:rPr>
              <a:t>Múltiples</a:t>
            </a:r>
            <a:r>
              <a:rPr lang="en-US" altLang="ko-KR" sz="1800" b="1" dirty="0">
                <a:solidFill>
                  <a:schemeClr val="tx1">
                    <a:lumMod val="75000"/>
                    <a:lumOff val="25000"/>
                  </a:schemeClr>
                </a:solidFill>
                <a:cs typeface="Arial" pitchFamily="34" charset="0"/>
              </a:rPr>
              <a:t> </a:t>
            </a:r>
            <a:r>
              <a:rPr lang="en-US" altLang="ko-KR" sz="1800" b="1" dirty="0" err="1">
                <a:solidFill>
                  <a:schemeClr val="tx1">
                    <a:lumMod val="75000"/>
                    <a:lumOff val="25000"/>
                  </a:schemeClr>
                </a:solidFill>
                <a:cs typeface="Arial" pitchFamily="34" charset="0"/>
              </a:rPr>
              <a:t>amenazas</a:t>
            </a:r>
            <a:endParaRPr lang="ko-KR" altLang="en-US" sz="1800" b="1" dirty="0">
              <a:solidFill>
                <a:schemeClr val="tx1">
                  <a:lumMod val="75000"/>
                  <a:lumOff val="25000"/>
                </a:schemeClr>
              </a:solidFill>
              <a:cs typeface="Arial" pitchFamily="34" charset="0"/>
            </a:endParaRPr>
          </a:p>
        </p:txBody>
      </p:sp>
      <p:sp>
        <p:nvSpPr>
          <p:cNvPr id="40" name="CuadroTexto 39">
            <a:extLst>
              <a:ext uri="{FF2B5EF4-FFF2-40B4-BE49-F238E27FC236}">
                <a16:creationId xmlns:a16="http://schemas.microsoft.com/office/drawing/2014/main" xmlns="" id="{C9CB3459-7285-4B4B-B10E-539E3C000F31}"/>
              </a:ext>
            </a:extLst>
          </p:cNvPr>
          <p:cNvSpPr txBox="1"/>
          <p:nvPr/>
        </p:nvSpPr>
        <p:spPr>
          <a:xfrm>
            <a:off x="5410200" y="851390"/>
            <a:ext cx="7010400" cy="1477328"/>
          </a:xfrm>
          <a:prstGeom prst="rect">
            <a:avLst/>
          </a:prstGeom>
          <a:noFill/>
        </p:spPr>
        <p:txBody>
          <a:bodyPr wrap="square" rtlCol="0">
            <a:spAutoFit/>
          </a:bodyPr>
          <a:lstStyle/>
          <a:p>
            <a:pPr algn="ctr"/>
            <a:r>
              <a:rPr lang="es-ES" sz="7200" b="1" spc="-85" dirty="0">
                <a:solidFill>
                  <a:srgbClr val="343433"/>
                </a:solidFill>
                <a:latin typeface="Tahoma"/>
                <a:cs typeface="Tahoma"/>
              </a:rPr>
              <a:t>En resumen</a:t>
            </a:r>
          </a:p>
          <a:p>
            <a:endParaRPr lang="es-ES" dirty="0"/>
          </a:p>
        </p:txBody>
      </p:sp>
      <p:sp>
        <p:nvSpPr>
          <p:cNvPr id="15" name="TextBox 10">
            <a:extLst>
              <a:ext uri="{FF2B5EF4-FFF2-40B4-BE49-F238E27FC236}">
                <a16:creationId xmlns:a16="http://schemas.microsoft.com/office/drawing/2014/main" xmlns="" id="{82DF6332-0E3B-41A3-A7D5-A05937F53A30}"/>
              </a:ext>
            </a:extLst>
          </p:cNvPr>
          <p:cNvSpPr txBox="1"/>
          <p:nvPr/>
        </p:nvSpPr>
        <p:spPr>
          <a:xfrm>
            <a:off x="7787890" y="6514314"/>
            <a:ext cx="2921171" cy="1015663"/>
          </a:xfrm>
          <a:prstGeom prst="rect">
            <a:avLst/>
          </a:prstGeom>
          <a:noFill/>
        </p:spPr>
        <p:txBody>
          <a:bodyPr wrap="square" rtlCol="0" anchor="ctr">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a:r>
              <a:rPr lang="en-US" altLang="ko-KR" sz="2000" b="1" dirty="0">
                <a:solidFill>
                  <a:schemeClr val="tx1">
                    <a:lumMod val="75000"/>
                    <a:lumOff val="25000"/>
                  </a:schemeClr>
                </a:solidFill>
                <a:cs typeface="Arial" pitchFamily="34" charset="0"/>
              </a:rPr>
              <a:t>Usar las redes </a:t>
            </a:r>
            <a:r>
              <a:rPr lang="en-US" altLang="ko-KR" sz="2000" b="1" dirty="0" err="1">
                <a:solidFill>
                  <a:schemeClr val="tx1">
                    <a:lumMod val="75000"/>
                    <a:lumOff val="25000"/>
                  </a:schemeClr>
                </a:solidFill>
                <a:cs typeface="Arial" pitchFamily="34" charset="0"/>
              </a:rPr>
              <a:t>sociales</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implica</a:t>
            </a:r>
            <a:r>
              <a:rPr lang="en-US" altLang="ko-KR" sz="2000" b="1" dirty="0">
                <a:solidFill>
                  <a:schemeClr val="tx1">
                    <a:lumMod val="75000"/>
                    <a:lumOff val="25000"/>
                  </a:schemeClr>
                </a:solidFill>
                <a:cs typeface="Arial" pitchFamily="34" charset="0"/>
              </a:rPr>
              <a:t> </a:t>
            </a:r>
            <a:r>
              <a:rPr lang="en-US" altLang="ko-KR" sz="2000" b="1" dirty="0" err="1">
                <a:solidFill>
                  <a:schemeClr val="tx1">
                    <a:lumMod val="75000"/>
                    <a:lumOff val="25000"/>
                  </a:schemeClr>
                </a:solidFill>
                <a:cs typeface="Arial" pitchFamily="34" charset="0"/>
              </a:rPr>
              <a:t>riesgos</a:t>
            </a:r>
            <a:endParaRPr lang="en-US" altLang="ko-KR" sz="2000" b="1" dirty="0">
              <a:solidFill>
                <a:schemeClr val="tx1">
                  <a:lumMod val="75000"/>
                  <a:lumOff val="25000"/>
                </a:schemeClr>
              </a:solidFill>
              <a:cs typeface="Arial" pitchFamily="34" charset="0"/>
            </a:endParaRPr>
          </a:p>
          <a:p>
            <a:pPr algn="ctr"/>
            <a:endParaRPr lang="ko-KR" altLang="en-US" sz="2000" b="1" dirty="0">
              <a:solidFill>
                <a:schemeClr val="tx1">
                  <a:lumMod val="75000"/>
                  <a:lumOff val="25000"/>
                </a:schemeClr>
              </a:solidFill>
              <a:cs typeface="Arial" pitchFamily="34" charset="0"/>
            </a:endParaRPr>
          </a:p>
        </p:txBody>
      </p:sp>
      <p:pic>
        <p:nvPicPr>
          <p:cNvPr id="3074" name="Picture 2" descr="La Cyber-Sécurité Chiffrement - Image gratuite sur Pixabay">
            <a:extLst>
              <a:ext uri="{FF2B5EF4-FFF2-40B4-BE49-F238E27FC236}">
                <a16:creationId xmlns:a16="http://schemas.microsoft.com/office/drawing/2014/main" xmlns="" id="{155CBDDC-E7D1-481B-A365-8A281D31D1F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600717" y="2115313"/>
            <a:ext cx="2072683" cy="2392409"/>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Anonymous user icon | Free SVG">
            <a:extLst>
              <a:ext uri="{FF2B5EF4-FFF2-40B4-BE49-F238E27FC236}">
                <a16:creationId xmlns:a16="http://schemas.microsoft.com/office/drawing/2014/main" xmlns="" id="{20684AA8-3D75-47E2-8346-C6899A8D752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2980946" y="5497267"/>
            <a:ext cx="2394043" cy="2394043"/>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La Cyber-Sécurité Sécurité Serrure - Image gratuite sur Pixabay">
            <a:extLst>
              <a:ext uri="{FF2B5EF4-FFF2-40B4-BE49-F238E27FC236}">
                <a16:creationId xmlns:a16="http://schemas.microsoft.com/office/drawing/2014/main" xmlns="" id="{D70ECBA8-B806-49E3-B72E-21B10A8973E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845522" y="5256293"/>
            <a:ext cx="2536356" cy="2536356"/>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Attention Signer Danger - Images vectorielles gratuites sur Pixabay">
            <a:extLst>
              <a:ext uri="{FF2B5EF4-FFF2-40B4-BE49-F238E27FC236}">
                <a16:creationId xmlns:a16="http://schemas.microsoft.com/office/drawing/2014/main" xmlns="" id="{6383C369-5FA6-4AC2-A244-CC599DABBDC8}"/>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888594" y="2190483"/>
            <a:ext cx="2345653" cy="2096528"/>
          </a:xfrm>
          <a:prstGeom prst="rect">
            <a:avLst/>
          </a:prstGeom>
          <a:noFill/>
          <a:extLst>
            <a:ext uri="{909E8E84-426E-40DD-AFC4-6F175D3DCCD1}">
              <a14:hiddenFill xmlns:a14="http://schemas.microsoft.com/office/drawing/2010/main">
                <a:solidFill>
                  <a:srgbClr val="FFFFFF"/>
                </a:solidFill>
              </a14:hiddenFill>
            </a:ext>
          </a:extLst>
        </p:spPr>
      </p:pic>
      <p:sp>
        <p:nvSpPr>
          <p:cNvPr id="16"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7053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17"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49151" y="9540161"/>
            <a:ext cx="866849" cy="576706"/>
          </a:xfrm>
          <a:prstGeom prst="rect">
            <a:avLst/>
          </a:prstGeom>
        </p:spPr>
      </p:pic>
      <p:pic>
        <p:nvPicPr>
          <p:cNvPr id="19" name="Immagine 18"/>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684731" y="9621402"/>
            <a:ext cx="1453337" cy="495465"/>
          </a:xfrm>
          <a:prstGeom prst="rect">
            <a:avLst/>
          </a:prstGeom>
          <a:noFill/>
        </p:spPr>
      </p:pic>
      <p:sp>
        <p:nvSpPr>
          <p:cNvPr id="21" name="CasellaDiTesto 20"/>
          <p:cNvSpPr txBox="1"/>
          <p:nvPr/>
        </p:nvSpPr>
        <p:spPr>
          <a:xfrm>
            <a:off x="10168631" y="947053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9191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843074" y="2520861"/>
            <a:ext cx="15063926" cy="1243289"/>
          </a:xfrm>
          <a:prstGeom prst="rect">
            <a:avLst/>
          </a:prstGeom>
        </p:spPr>
        <p:txBody>
          <a:bodyPr vert="horz" wrap="square" lIns="0" tIns="12065" rIns="0" bIns="0" rtlCol="0">
            <a:spAutoFit/>
          </a:bodyPr>
          <a:lstStyle/>
          <a:p>
            <a:pPr marL="7780020">
              <a:lnSpc>
                <a:spcPct val="100000"/>
              </a:lnSpc>
              <a:spcBef>
                <a:spcPts val="95"/>
              </a:spcBef>
            </a:pPr>
            <a:r>
              <a:rPr lang="es-ES" sz="8000" spc="240" dirty="0"/>
              <a:t>¡Gracias!</a:t>
            </a:r>
            <a:endParaRPr sz="8000" spc="80" dirty="0"/>
          </a:p>
        </p:txBody>
      </p:sp>
      <p:sp>
        <p:nvSpPr>
          <p:cNvPr id="6" name="CuadroTexto 5">
            <a:extLst>
              <a:ext uri="{FF2B5EF4-FFF2-40B4-BE49-F238E27FC236}">
                <a16:creationId xmlns:a16="http://schemas.microsoft.com/office/drawing/2014/main" xmlns="" id="{22BA8EF2-D59B-48D7-9C3A-331B3BFC6825}"/>
              </a:ext>
            </a:extLst>
          </p:cNvPr>
          <p:cNvSpPr txBox="1"/>
          <p:nvPr/>
        </p:nvSpPr>
        <p:spPr>
          <a:xfrm>
            <a:off x="11156975" y="5524500"/>
            <a:ext cx="6019800" cy="1520929"/>
          </a:xfrm>
          <a:prstGeom prst="rect">
            <a:avLst/>
          </a:prstGeom>
          <a:noFill/>
        </p:spPr>
        <p:txBody>
          <a:bodyPr wrap="square">
            <a:spAutoFit/>
          </a:bodyPr>
          <a:lstStyle/>
          <a:p>
            <a:pPr marL="12700" algn="ctr">
              <a:spcBef>
                <a:spcPts val="100"/>
              </a:spcBef>
            </a:pPr>
            <a:r>
              <a:rPr lang="en-US" sz="4600" b="1" spc="-65" dirty="0">
                <a:latin typeface="Tahoma"/>
                <a:cs typeface="Tahoma"/>
              </a:rPr>
              <a:t>E-Seniors</a:t>
            </a:r>
          </a:p>
          <a:p>
            <a:pPr marL="12700">
              <a:spcBef>
                <a:spcPts val="100"/>
              </a:spcBef>
            </a:pPr>
            <a:endParaRPr lang="en-US" sz="4600" b="1" spc="-65" dirty="0">
              <a:latin typeface="Tahoma"/>
              <a:cs typeface="Tahoma"/>
            </a:endParaRPr>
          </a:p>
        </p:txBody>
      </p:sp>
      <p:pic>
        <p:nvPicPr>
          <p:cNvPr id="7" name="Picture 2">
            <a:extLst>
              <a:ext uri="{FF2B5EF4-FFF2-40B4-BE49-F238E27FC236}">
                <a16:creationId xmlns:a16="http://schemas.microsoft.com/office/drawing/2014/main" xmlns="" id="{6BC6C29F-DD0F-4143-B46F-AA0FB86C89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154285" y="6667500"/>
            <a:ext cx="2025180" cy="2025180"/>
          </a:xfrm>
          <a:prstGeom prst="rect">
            <a:avLst/>
          </a:prstGeom>
          <a:noFill/>
          <a:extLst>
            <a:ext uri="{909E8E84-426E-40DD-AFC4-6F175D3DCCD1}">
              <a14:hiddenFill xmlns:a14="http://schemas.microsoft.com/office/drawing/2010/main">
                <a:solidFill>
                  <a:srgbClr val="FFFFFF"/>
                </a:solidFill>
              </a14:hiddenFill>
            </a:ext>
          </a:extLst>
        </p:spPr>
      </p:pic>
      <p:sp>
        <p:nvSpPr>
          <p:cNvPr id="8" name="CuadroTexto 34">
            <a:extLst>
              <a:ext uri="{FF2B5EF4-FFF2-40B4-BE49-F238E27FC236}">
                <a16:creationId xmlns:a16="http://schemas.microsoft.com/office/drawing/2014/main" xmlns="" xmlns:lc="http://schemas.openxmlformats.org/drawingml/2006/lockedCanvas" id="{44E54EA5-B936-477F-B276-BB60E2C6703D}"/>
              </a:ext>
            </a:extLst>
          </p:cNvPr>
          <p:cNvSpPr txBox="1"/>
          <p:nvPr/>
        </p:nvSpPr>
        <p:spPr>
          <a:xfrm>
            <a:off x="996522" y="9470536"/>
            <a:ext cx="7688210"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buSzPts val="1600"/>
            </a:pPr>
            <a:r>
              <a:rPr lang="en-US" sz="1200" dirty="0">
                <a:solidFill>
                  <a:schemeClr val="dk1"/>
                </a:solidFill>
                <a:latin typeface="Calibri" panose="020F0502020204030204" pitchFamily="34" charset="0"/>
                <a:ea typeface="Arial"/>
                <a:cs typeface="Calibri" panose="020F0502020204030204" pitchFamily="34" charset="0"/>
              </a:rPr>
              <a:t>With the support of the Erasmus+ </a:t>
            </a:r>
            <a:r>
              <a:rPr lang="en-US" sz="1200" dirty="0" err="1">
                <a:solidFill>
                  <a:schemeClr val="dk1"/>
                </a:solidFill>
                <a:latin typeface="Calibri" panose="020F0502020204030204" pitchFamily="34" charset="0"/>
                <a:ea typeface="Arial"/>
                <a:cs typeface="Calibri" panose="020F0502020204030204" pitchFamily="34" charset="0"/>
              </a:rPr>
              <a:t>programme</a:t>
            </a:r>
            <a:r>
              <a:rPr lang="en-US" sz="1200" dirty="0">
                <a:solidFill>
                  <a:schemeClr val="dk1"/>
                </a:solidFill>
                <a:latin typeface="Calibri" panose="020F0502020204030204" pitchFamily="34" charset="0"/>
                <a:ea typeface="Arial"/>
                <a:cs typeface="Calibri" panose="020F0502020204030204" pitchFamily="34" charset="0"/>
              </a:rPr>
              <a:t> of the European Union. This document and its contents reflects the views only of the authors, and the Commission cannot be held responsible for any use which may be made of the information contained therein. </a:t>
            </a:r>
          </a:p>
        </p:txBody>
      </p:sp>
      <p:pic>
        <p:nvPicPr>
          <p:cNvPr id="9" name="Imagen 36">
            <a:extLst>
              <a:ext uri="{FF2B5EF4-FFF2-40B4-BE49-F238E27FC236}">
                <a16:creationId xmlns="" xmlns:a16="http://schemas.microsoft.com/office/drawing/2014/main" xmlns:lc="http://schemas.openxmlformats.org/drawingml/2006/lockedCanvas" id="{796883D8-3971-4A12-BAF9-1968501B412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9151" y="9540161"/>
            <a:ext cx="866849" cy="576706"/>
          </a:xfrm>
          <a:prstGeom prst="rect">
            <a:avLst/>
          </a:prstGeom>
        </p:spPr>
      </p:pic>
      <p:pic>
        <p:nvPicPr>
          <p:cNvPr id="10" name="Immagine 9"/>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84731" y="9621402"/>
            <a:ext cx="1453337" cy="495465"/>
          </a:xfrm>
          <a:prstGeom prst="rect">
            <a:avLst/>
          </a:prstGeom>
          <a:noFill/>
        </p:spPr>
      </p:pic>
      <p:sp>
        <p:nvSpPr>
          <p:cNvPr id="11" name="CasellaDiTesto 10"/>
          <p:cNvSpPr txBox="1"/>
          <p:nvPr/>
        </p:nvSpPr>
        <p:spPr>
          <a:xfrm>
            <a:off x="10168631" y="9470536"/>
            <a:ext cx="8170464" cy="646331"/>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200" dirty="0" smtClean="0">
                <a:latin typeface="Calibri" panose="020F0502020204030204" pitchFamily="34" charset="0"/>
                <a:cs typeface="Calibri" panose="020F0502020204030204" pitchFamily="34" charset="0"/>
              </a:rPr>
              <a:t>Legal </a:t>
            </a:r>
            <a:r>
              <a:rPr lang="en-US" sz="1200" dirty="0">
                <a:latin typeface="Calibri" panose="020F0502020204030204" pitchFamily="34" charset="0"/>
                <a:cs typeface="Calibri" panose="020F0502020204030204" pitchFamily="34" charset="0"/>
              </a:rPr>
              <a:t>description – Creative Commons licensing: The materials published on the </a:t>
            </a:r>
            <a:r>
              <a:rPr lang="en-US" sz="1200" dirty="0" smtClean="0">
                <a:latin typeface="Calibri" panose="020F0502020204030204" pitchFamily="34" charset="0"/>
                <a:cs typeface="Calibri" panose="020F0502020204030204" pitchFamily="34" charset="0"/>
              </a:rPr>
              <a:t>SOS project </a:t>
            </a:r>
            <a:r>
              <a:rPr lang="en-US" sz="1200" dirty="0">
                <a:latin typeface="Calibri" panose="020F0502020204030204" pitchFamily="34" charset="0"/>
                <a:cs typeface="Calibri" panose="020F0502020204030204" pitchFamily="34" charset="0"/>
              </a:rPr>
              <a:t>website are classified as Open Educational Resources' (OER) and can be freely (without permission of their creators): downloaded, used, reused, copied, adapted, and shared by users, with information about the source of their origin.</a:t>
            </a:r>
            <a:endParaRPr lang="it-IT" sz="12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TotalTime>
  <Words>2067</Words>
  <Application>Microsoft Office PowerPoint</Application>
  <PresentationFormat>Personalizzato</PresentationFormat>
  <Paragraphs>66</Paragraphs>
  <Slides>8</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8</vt:i4>
      </vt:variant>
    </vt:vector>
  </HeadingPairs>
  <TitlesOfParts>
    <vt:vector size="16" baseType="lpstr">
      <vt:lpstr>맑은 고딕</vt:lpstr>
      <vt:lpstr>Arial</vt:lpstr>
      <vt:lpstr>Arial Rounded</vt:lpstr>
      <vt:lpstr>Calibri</vt:lpstr>
      <vt:lpstr>Tahoma</vt:lpstr>
      <vt:lpstr>Times New Roman</vt:lpstr>
      <vt:lpstr>Verdana</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Copia de SOS creativity ppt 2</dc:title>
  <dc:creator>Monia Coppola</dc:creator>
  <cp:keywords>DAEZmAheWYA,BAEXurJiHZU</cp:keywords>
  <cp:lastModifiedBy>Windows User</cp:lastModifiedBy>
  <cp:revision>9</cp:revision>
  <dcterms:created xsi:type="dcterms:W3CDTF">2021-03-23T16:52:22Z</dcterms:created>
  <dcterms:modified xsi:type="dcterms:W3CDTF">2022-08-09T07:05:32Z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2021-03-23T00:00:00Z</vt:filetime>
  </property>
  <property fmtid="{D5CDD505-2E9C-101B-9397-08002B2CF9AE}" pid="3" name="Creator">
    <vt:lpwstr>Canva</vt:lpwstr>
  </property>
  <property fmtid="{D5CDD505-2E9C-101B-9397-08002B2CF9AE}" pid="4" name="LastSaved">
    <vt:filetime>2021-03-23T00:00:00Z</vt:filetime>
  </property>
</Properties>
</file>