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9" r:id="rId6"/>
    <p:sldId id="267" r:id="rId7"/>
    <p:sldId id="268" r:id="rId8"/>
    <p:sldId id="270" r:id="rId9"/>
    <p:sldId id="271" r:id="rId10"/>
    <p:sldId id="272" r:id="rId11"/>
    <p:sldId id="273" r:id="rId12"/>
    <p:sldId id="274" r:id="rId13"/>
    <p:sldId id="275" r:id="rId14"/>
    <p:sldId id="276" r:id="rId15"/>
    <p:sldId id="265" r:id="rId16"/>
    <p:sldId id="277" r:id="rId17"/>
    <p:sldId id="278" r:id="rId18"/>
    <p:sldId id="264" r:id="rId19"/>
    <p:sldId id="262" r:id="rId20"/>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 TargetMode="Externa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a:latin typeface="Verdana"/>
              <a:cs typeface="Verdana"/>
            </a:endParaRPr>
          </a:p>
        </p:txBody>
      </p:sp>
      <p:pic>
        <p:nvPicPr>
          <p:cNvPr id="3" name="object 3"/>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9058274" cy="5276849"/>
          </a:xfrm>
          <a:prstGeom prst="rect">
            <a:avLst/>
          </a:prstGeom>
        </p:spPr>
      </p:pic>
      <p:sp>
        <p:nvSpPr>
          <p:cNvPr id="4" name="object 4"/>
          <p:cNvSpPr txBox="1"/>
          <p:nvPr/>
        </p:nvSpPr>
        <p:spPr>
          <a:xfrm>
            <a:off x="12436101" y="1784180"/>
            <a:ext cx="5181600" cy="4939814"/>
          </a:xfrm>
          <a:prstGeom prst="rect">
            <a:avLst/>
          </a:prstGeom>
        </p:spPr>
        <p:txBody>
          <a:bodyPr vert="horz" wrap="square" lIns="0" tIns="12700" rIns="0" bIns="0" rtlCol="0">
            <a:spAutoFit/>
          </a:bodyPr>
          <a:lstStyle/>
          <a:p>
            <a:pPr marL="12700">
              <a:lnSpc>
                <a:spcPct val="100000"/>
              </a:lnSpc>
              <a:spcBef>
                <a:spcPts val="100"/>
              </a:spcBef>
            </a:pPr>
            <a:r>
              <a:rPr lang="en-US" sz="2800" b="1" spc="-65" dirty="0">
                <a:latin typeface="Tahoma"/>
                <a:cs typeface="Tahoma"/>
              </a:rPr>
              <a:t>TITLE TRAINING MODULE:</a:t>
            </a:r>
          </a:p>
          <a:p>
            <a:pPr marL="12700">
              <a:lnSpc>
                <a:spcPct val="100000"/>
              </a:lnSpc>
              <a:spcBef>
                <a:spcPts val="100"/>
              </a:spcBef>
            </a:pPr>
            <a:endParaRPr lang="en-US" sz="2800" b="1" spc="-65" dirty="0">
              <a:latin typeface="Tahoma"/>
              <a:cs typeface="Tahoma"/>
            </a:endParaRPr>
          </a:p>
          <a:p>
            <a:pPr marL="12700">
              <a:lnSpc>
                <a:spcPct val="100000"/>
              </a:lnSpc>
              <a:spcBef>
                <a:spcPts val="100"/>
              </a:spcBef>
            </a:pPr>
            <a:r>
              <a:rPr lang="es-ES" sz="2800" b="1" dirty="0">
                <a:effectLst/>
                <a:latin typeface="Tahoma" panose="020B0604030504040204" pitchFamily="34" charset="0"/>
                <a:ea typeface="Tahoma" panose="020B0604030504040204" pitchFamily="34" charset="0"/>
                <a:cs typeface="Tahoma" panose="020B0604030504040204" pitchFamily="34" charset="0"/>
              </a:rPr>
              <a:t>Fundamentos de las tecnologías digitales: lo que deberías saber sobre internet </a:t>
            </a:r>
            <a:endParaRPr lang="en-US" sz="2800" b="1" spc="-65" dirty="0">
              <a:latin typeface="Tahoma" panose="020B0604030504040204" pitchFamily="34" charset="0"/>
              <a:ea typeface="Tahoma" panose="020B0604030504040204" pitchFamily="34" charset="0"/>
              <a:cs typeface="Tahoma" panose="020B0604030504040204" pitchFamily="34" charset="0"/>
            </a:endParaRPr>
          </a:p>
          <a:p>
            <a:pPr marL="12700">
              <a:lnSpc>
                <a:spcPct val="100000"/>
              </a:lnSpc>
              <a:spcBef>
                <a:spcPts val="100"/>
              </a:spcBef>
            </a:pPr>
            <a:endParaRPr lang="en-US" sz="4600" b="1" spc="-65" dirty="0">
              <a:latin typeface="Tahoma"/>
              <a:cs typeface="Tahoma"/>
            </a:endParaRPr>
          </a:p>
          <a:p>
            <a:pPr marL="12700">
              <a:spcBef>
                <a:spcPts val="100"/>
              </a:spcBef>
            </a:pPr>
            <a:r>
              <a:rPr lang="en-US" sz="2800" b="1" spc="-65" dirty="0">
                <a:latin typeface="Tahoma"/>
                <a:cs typeface="Tahoma"/>
              </a:rPr>
              <a:t>PARTNER: Internet Web Solutions </a:t>
            </a:r>
          </a:p>
          <a:p>
            <a:pPr marL="12700">
              <a:lnSpc>
                <a:spcPct val="100000"/>
              </a:lnSpc>
              <a:spcBef>
                <a:spcPts val="100"/>
              </a:spcBef>
            </a:pPr>
            <a:endParaRPr lang="en-US" sz="4600" b="1" spc="-65" dirty="0">
              <a:latin typeface="Tahoma"/>
              <a:cs typeface="Tahoma"/>
            </a:endParaRPr>
          </a:p>
        </p:txBody>
      </p:sp>
      <p:pic>
        <p:nvPicPr>
          <p:cNvPr id="10" name="Imagen 9">
            <a:extLst>
              <a:ext uri="{FF2B5EF4-FFF2-40B4-BE49-F238E27FC236}">
                <a16:creationId xmlns:a16="http://schemas.microsoft.com/office/drawing/2014/main" xmlns="" id="{2E371EF2-152E-445B-BE98-57665FA4EED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957016" y="6379677"/>
            <a:ext cx="4139770" cy="2122958"/>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387053"/>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456678"/>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537919"/>
            <a:ext cx="1453337" cy="495465"/>
          </a:xfrm>
          <a:prstGeom prst="rect">
            <a:avLst/>
          </a:prstGeom>
          <a:noFill/>
        </p:spPr>
      </p:pic>
      <p:sp>
        <p:nvSpPr>
          <p:cNvPr id="12" name="CasellaDiTesto 10"/>
          <p:cNvSpPr txBox="1"/>
          <p:nvPr/>
        </p:nvSpPr>
        <p:spPr>
          <a:xfrm>
            <a:off x="10181331" y="9387053"/>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50847"/>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r>
              <a:rPr lang="es-ES" sz="2400" b="1" dirty="0">
                <a:effectLst/>
                <a:ea typeface="Arial Rounded"/>
                <a:cs typeface="Arial Rounded"/>
              </a:rPr>
              <a:t>Las herramientas de retroceso, avance y actualización </a:t>
            </a:r>
            <a:endParaRPr lang="en-US" sz="2400" b="1" spc="-85" dirty="0">
              <a:solidFill>
                <a:srgbClr val="343433"/>
              </a:solidFill>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762000" y="2920593"/>
            <a:ext cx="15697200" cy="3046988"/>
          </a:xfrm>
          <a:prstGeom prst="rect">
            <a:avLst/>
          </a:prstGeom>
          <a:noFill/>
        </p:spPr>
        <p:txBody>
          <a:bodyPr wrap="square">
            <a:spAutoFit/>
          </a:bodyPr>
          <a:lstStyle/>
          <a:p>
            <a:pPr algn="just"/>
            <a:r>
              <a:rPr lang="es-ES" sz="2400" dirty="0">
                <a:effectLst/>
                <a:ea typeface="Arial Rounded"/>
                <a:cs typeface="Arial Rounded"/>
              </a:rPr>
              <a:t>La primera (1) se utiliza para volver a la página que has consultado anteriormente. La función de actualizar (2) se utiliza para volver a cargar la página. Los </a:t>
            </a:r>
            <a:r>
              <a:rPr lang="es-ES" sz="2400" b="1" dirty="0">
                <a:effectLst/>
                <a:ea typeface="Arial Rounded"/>
                <a:cs typeface="Arial Rounded"/>
              </a:rPr>
              <a:t>marcadores</a:t>
            </a:r>
            <a:r>
              <a:rPr lang="es-ES" sz="2400" dirty="0">
                <a:effectLst/>
                <a:ea typeface="Arial Rounded"/>
                <a:cs typeface="Arial Rounded"/>
              </a:rPr>
              <a:t> son una herramienta muy popular. Si visitas una página a menudo, la puedes añadir a tu lista de marcadores. Una vez añadida, puedes acceder a la página sin tener que buscarla introducir la URL. Para hacerlo, clica en el </a:t>
            </a:r>
            <a:r>
              <a:rPr lang="es-ES" sz="2400" b="1" dirty="0">
                <a:effectLst/>
                <a:ea typeface="Arial Rounded"/>
                <a:cs typeface="Arial Rounded"/>
              </a:rPr>
              <a:t>símbolo de la estrella </a:t>
            </a:r>
            <a:r>
              <a:rPr lang="es-ES" sz="2400" dirty="0">
                <a:effectLst/>
                <a:ea typeface="Arial Rounded"/>
                <a:cs typeface="Arial Rounded"/>
              </a:rPr>
              <a:t>a la derecha de la barra de búsqueda. El </a:t>
            </a:r>
            <a:r>
              <a:rPr lang="es-ES" sz="2400" b="1" dirty="0">
                <a:effectLst/>
                <a:ea typeface="Arial Rounded"/>
                <a:cs typeface="Arial Rounded"/>
              </a:rPr>
              <a:t>historial</a:t>
            </a:r>
            <a:r>
              <a:rPr lang="es-ES" sz="2400" dirty="0">
                <a:effectLst/>
                <a:ea typeface="Arial Rounded"/>
                <a:cs typeface="Arial Rounded"/>
              </a:rPr>
              <a:t> es una recopilación de todas las páginas que has buscado. Es útil para volver a acceder a una página, si no te acuerdas como llegar a ella. El historial es una recopilación de todas las páginas que has buscado. Es útil para volver a acceder a una página, si no te acuerdas como llegar a ella (6).</a:t>
            </a:r>
            <a:endParaRPr lang="es-ES" sz="2400" dirty="0">
              <a:effectLst/>
              <a:ea typeface="Calibri" panose="020F0502020204030204" pitchFamily="34" charset="0"/>
            </a:endParaRPr>
          </a:p>
          <a:p>
            <a:pPr algn="just"/>
            <a:endParaRPr lang="es-ES" sz="2400" dirty="0"/>
          </a:p>
        </p:txBody>
      </p:sp>
      <p:pic>
        <p:nvPicPr>
          <p:cNvPr id="7" name="Imagen 6">
            <a:extLst>
              <a:ext uri="{FF2B5EF4-FFF2-40B4-BE49-F238E27FC236}">
                <a16:creationId xmlns:a16="http://schemas.microsoft.com/office/drawing/2014/main" xmlns="" id="{647A22DC-471D-4022-BA2F-60909F86AE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1600" y="6112996"/>
            <a:ext cx="7162800" cy="2713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12" name="Conector recto de flecha 11">
            <a:extLst>
              <a:ext uri="{FF2B5EF4-FFF2-40B4-BE49-F238E27FC236}">
                <a16:creationId xmlns:a16="http://schemas.microsoft.com/office/drawing/2014/main" xmlns="" id="{BE6AF82E-38C8-4626-9BCA-F5666358B13E}"/>
              </a:ext>
            </a:extLst>
          </p:cNvPr>
          <p:cNvCxnSpPr>
            <a:cxnSpLocks/>
          </p:cNvCxnSpPr>
          <p:nvPr/>
        </p:nvCxnSpPr>
        <p:spPr>
          <a:xfrm flipH="1" flipV="1">
            <a:off x="10744200" y="6734967"/>
            <a:ext cx="3886200" cy="12933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4"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1028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4F2B984E-5878-4A26-BE64-0968F80E85E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91386" y="1133856"/>
            <a:ext cx="5080001" cy="7620001"/>
          </a:xfrm>
          <a:prstGeom prst="rect">
            <a:avLst/>
          </a:prstGeom>
        </p:spPr>
      </p:pic>
      <p:sp>
        <p:nvSpPr>
          <p:cNvPr id="3" name="object 3"/>
          <p:cNvSpPr txBox="1"/>
          <p:nvPr/>
        </p:nvSpPr>
        <p:spPr>
          <a:xfrm>
            <a:off x="904876" y="1104900"/>
            <a:ext cx="14293825" cy="750847"/>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r>
              <a:rPr lang="es-ES" sz="2400" b="1" dirty="0">
                <a:effectLst/>
                <a:ea typeface="Arial Rounded"/>
                <a:cs typeface="Arial Rounded"/>
              </a:rPr>
              <a:t>Páginas web útiles: YouTube, y </a:t>
            </a:r>
            <a:r>
              <a:rPr lang="es-ES" sz="2400" b="1" dirty="0" err="1">
                <a:effectLst/>
                <a:ea typeface="Arial Rounded"/>
                <a:cs typeface="Arial Rounded"/>
              </a:rPr>
              <a:t>DailyMotion</a:t>
            </a:r>
            <a:endParaRPr lang="en-GB" sz="2400" b="1" dirty="0">
              <a:effectLst/>
              <a:ea typeface="Calibri" panose="020F0502020204030204" pitchFamily="34" charset="0"/>
            </a:endParaRPr>
          </a:p>
        </p:txBody>
      </p:sp>
      <p:pic>
        <p:nvPicPr>
          <p:cNvPr id="4" name="object 4"/>
          <p:cNvPicPr/>
          <p:nvPr/>
        </p:nvPicPr>
        <p:blipFill>
          <a:blip r:embed="rId3"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920116" y="3771900"/>
            <a:ext cx="4495800" cy="2308324"/>
          </a:xfrm>
          <a:prstGeom prst="rect">
            <a:avLst/>
          </a:prstGeom>
          <a:noFill/>
        </p:spPr>
        <p:txBody>
          <a:bodyPr wrap="square">
            <a:spAutoFit/>
          </a:bodyPr>
          <a:lstStyle/>
          <a:p>
            <a:pPr algn="just"/>
            <a:r>
              <a:rPr lang="es-ES" sz="2400" dirty="0">
                <a:effectLst/>
                <a:ea typeface="Arial Rounded"/>
                <a:cs typeface="Arial Rounded"/>
              </a:rPr>
              <a:t>Esta página web es la más grande </a:t>
            </a:r>
            <a:r>
              <a:rPr lang="es-ES" sz="2400" b="1" dirty="0">
                <a:effectLst/>
                <a:ea typeface="Arial Rounded"/>
                <a:cs typeface="Arial Rounded"/>
              </a:rPr>
              <a:t>plataforma de visualización de videos</a:t>
            </a:r>
            <a:r>
              <a:rPr lang="es-ES" sz="2400" dirty="0">
                <a:effectLst/>
                <a:ea typeface="Arial Rounded"/>
                <a:cs typeface="Arial Rounded"/>
              </a:rPr>
              <a:t>. Tiene su propio sistema de búsqueda y puedes buscar videos sobre casi cualquier tema subido por los usuarios. </a:t>
            </a:r>
            <a:endParaRPr lang="en-US" sz="2400" dirty="0"/>
          </a:p>
        </p:txBody>
      </p:sp>
      <p:sp>
        <p:nvSpPr>
          <p:cNvPr id="13" name="CuadroTexto 12">
            <a:extLst>
              <a:ext uri="{FF2B5EF4-FFF2-40B4-BE49-F238E27FC236}">
                <a16:creationId xmlns:a16="http://schemas.microsoft.com/office/drawing/2014/main" xmlns="" id="{8381B416-A748-4BE4-97BE-8A866121B40C}"/>
              </a:ext>
            </a:extLst>
          </p:cNvPr>
          <p:cNvSpPr txBox="1"/>
          <p:nvPr/>
        </p:nvSpPr>
        <p:spPr>
          <a:xfrm>
            <a:off x="14040761" y="7026164"/>
            <a:ext cx="3124200" cy="1569660"/>
          </a:xfrm>
          <a:prstGeom prst="rect">
            <a:avLst/>
          </a:prstGeom>
          <a:noFill/>
        </p:spPr>
        <p:txBody>
          <a:bodyPr wrap="square">
            <a:spAutoFit/>
          </a:bodyPr>
          <a:lstStyle/>
          <a:p>
            <a:pPr algn="just"/>
            <a:r>
              <a:rPr lang="en-US" sz="2400" b="1" dirty="0" err="1"/>
              <a:t>DayliMotion</a:t>
            </a:r>
            <a:r>
              <a:rPr lang="en-US" sz="2400" dirty="0"/>
              <a:t>. </a:t>
            </a:r>
          </a:p>
          <a:p>
            <a:pPr algn="just"/>
            <a:r>
              <a:rPr lang="es-ES" sz="2400" dirty="0">
                <a:effectLst/>
                <a:ea typeface="Arial Rounded"/>
                <a:cs typeface="Arial Rounded"/>
              </a:rPr>
              <a:t>es una alternativa a YouTube para la visión de videos. </a:t>
            </a:r>
            <a:endParaRPr lang="es-ES" sz="2400" dirty="0"/>
          </a:p>
        </p:txBody>
      </p:sp>
      <p:sp>
        <p:nvSpPr>
          <p:cNvPr id="1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4"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8608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4876" y="1104900"/>
            <a:ext cx="14293825" cy="750847"/>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r>
              <a:rPr lang="es-ES" sz="2400" b="1" dirty="0">
                <a:effectLst/>
                <a:ea typeface="Arial Rounded"/>
                <a:cs typeface="Arial Rounded"/>
              </a:rPr>
              <a:t>Páginas web útiles: </a:t>
            </a:r>
            <a:r>
              <a:rPr lang="es-ES" sz="2400" b="1" dirty="0" err="1">
                <a:effectLst/>
                <a:ea typeface="Arial Rounded"/>
                <a:cs typeface="Arial Rounded"/>
              </a:rPr>
              <a:t>Imgur</a:t>
            </a:r>
            <a:endParaRPr lang="en-GB" sz="2400" b="1"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904876" y="2716153"/>
            <a:ext cx="4724400" cy="2615781"/>
          </a:xfrm>
          <a:prstGeom prst="rect">
            <a:avLst/>
          </a:prstGeom>
          <a:noFill/>
        </p:spPr>
        <p:txBody>
          <a:bodyPr wrap="square">
            <a:spAutoFit/>
          </a:bodyPr>
          <a:lstStyle/>
          <a:p>
            <a:pPr indent="-1270" algn="just">
              <a:lnSpc>
                <a:spcPct val="115000"/>
              </a:lnSpc>
              <a:spcAft>
                <a:spcPts val="1000"/>
              </a:spcAft>
            </a:pPr>
            <a:r>
              <a:rPr lang="es-ES" sz="2400" dirty="0" err="1">
                <a:effectLst/>
                <a:ea typeface="Arial Rounded"/>
                <a:cs typeface="Arial Rounded"/>
              </a:rPr>
              <a:t>Imgur</a:t>
            </a:r>
            <a:r>
              <a:rPr lang="es-ES" sz="2400" dirty="0">
                <a:effectLst/>
                <a:ea typeface="Arial Rounded"/>
                <a:cs typeface="Arial Rounded"/>
              </a:rPr>
              <a:t>. es una plataforma para el almacenamiento y la visualización de imágenes. Puedes encontrar muchas imágenes de cualquier tipo, como adorables imágenes de mascotas. </a:t>
            </a:r>
            <a:endParaRPr lang="es-ES" sz="2400" dirty="0">
              <a:effectLst/>
              <a:ea typeface="Calibri" panose="020F0502020204030204" pitchFamily="34" charset="0"/>
            </a:endParaRPr>
          </a:p>
        </p:txBody>
      </p:sp>
      <p:pic>
        <p:nvPicPr>
          <p:cNvPr id="7" name="Imagen 6">
            <a:extLst>
              <a:ext uri="{FF2B5EF4-FFF2-40B4-BE49-F238E27FC236}">
                <a16:creationId xmlns:a16="http://schemas.microsoft.com/office/drawing/2014/main" xmlns="" id="{07741736-18A7-41F7-9D82-E57C944113B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81846" y="5257761"/>
            <a:ext cx="13876020" cy="34137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5678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4876" y="1104900"/>
            <a:ext cx="14293825" cy="750847"/>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r>
              <a:rPr lang="es-ES" sz="2400" b="1" dirty="0">
                <a:effectLst/>
                <a:ea typeface="Arial Rounded"/>
                <a:cs typeface="Arial Rounded"/>
              </a:rPr>
              <a:t>Páginas web útiles: Wikipedia</a:t>
            </a:r>
            <a:endParaRPr lang="en-GB" sz="2400" b="1"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914400" y="3435340"/>
            <a:ext cx="4495800" cy="2613408"/>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Wikipedia es una enciclopedia online gratuita, donde puedes encontrar información sobre cualquier tema, desde la historia hasta la discografía de tu cantante favorito. </a:t>
            </a:r>
            <a:endParaRPr lang="es-ES" sz="2400" dirty="0">
              <a:effectLst/>
              <a:ea typeface="Calibri" panose="020F0502020204030204" pitchFamily="34" charset="0"/>
            </a:endParaRPr>
          </a:p>
        </p:txBody>
      </p:sp>
      <p:pic>
        <p:nvPicPr>
          <p:cNvPr id="7" name="Imagen 6">
            <a:extLst>
              <a:ext uri="{FF2B5EF4-FFF2-40B4-BE49-F238E27FC236}">
                <a16:creationId xmlns:a16="http://schemas.microsoft.com/office/drawing/2014/main" xmlns="" id="{4D9DFF57-CAB2-4B9E-BF3C-D98B9020C6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52692" y="2126152"/>
            <a:ext cx="10011270" cy="61220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5514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4876" y="1104900"/>
            <a:ext cx="14293825" cy="381515"/>
          </a:xfrm>
          <a:prstGeom prst="rect">
            <a:avLst/>
          </a:prstGeom>
        </p:spPr>
        <p:txBody>
          <a:bodyPr vert="horz" wrap="square" lIns="0" tIns="12065" rIns="0" bIns="0" rtlCol="0">
            <a:spAutoFit/>
          </a:bodyPr>
          <a:lstStyle/>
          <a:p>
            <a:r>
              <a:rPr lang="es-ES" sz="2400" b="1" dirty="0">
                <a:effectLst/>
                <a:ea typeface="Arial Rounded"/>
                <a:cs typeface="Arial Rounded"/>
              </a:rPr>
              <a:t>Navegar seguro por internet. Una breve explicación de las redes sociales </a:t>
            </a:r>
            <a:endParaRPr lang="en-US" sz="2400" b="1"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1229561" y="3009900"/>
            <a:ext cx="5836257" cy="4571188"/>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A través de las redes sociales, los usuarios o las empresas de todo el mundo pueden </a:t>
            </a:r>
            <a:r>
              <a:rPr lang="es-ES" sz="2400" b="1" dirty="0">
                <a:effectLst/>
                <a:ea typeface="Arial Rounded"/>
                <a:cs typeface="Arial Rounded"/>
              </a:rPr>
              <a:t>interactuar</a:t>
            </a:r>
            <a:r>
              <a:rPr lang="es-ES" sz="2400" dirty="0">
                <a:effectLst/>
                <a:ea typeface="Arial Rounded"/>
                <a:cs typeface="Arial Rounded"/>
              </a:rPr>
              <a:t> entre ellos, compartiendo temas o valores comunes.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En las redes sociales como </a:t>
            </a:r>
            <a:r>
              <a:rPr lang="es-ES" sz="2400" b="1" dirty="0">
                <a:effectLst/>
                <a:ea typeface="Arial Rounded"/>
                <a:cs typeface="Arial Rounded"/>
              </a:rPr>
              <a:t>Facebook</a:t>
            </a:r>
            <a:r>
              <a:rPr lang="es-ES" sz="2400" dirty="0">
                <a:effectLst/>
                <a:ea typeface="Arial Rounded"/>
                <a:cs typeface="Arial Rounded"/>
              </a:rPr>
              <a:t>, puedes ver las imágenes que tu familia ha compartido, o en </a:t>
            </a:r>
            <a:r>
              <a:rPr lang="es-ES" sz="2400" b="1" dirty="0">
                <a:effectLst/>
                <a:ea typeface="Arial Rounded"/>
                <a:cs typeface="Arial Rounded"/>
              </a:rPr>
              <a:t>Twitter</a:t>
            </a:r>
            <a:r>
              <a:rPr lang="es-ES" sz="2400" dirty="0">
                <a:effectLst/>
                <a:ea typeface="Arial Rounded"/>
                <a:cs typeface="Arial Rounded"/>
              </a:rPr>
              <a:t> puedes ver una noticia de última hora de tu partido político.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La mayoría de las redes sociales pide la registración del usuario en su página web. </a:t>
            </a:r>
            <a:endParaRPr lang="es-ES" sz="2400" dirty="0">
              <a:effectLst/>
              <a:ea typeface="Calibri" panose="020F0502020204030204" pitchFamily="34" charset="0"/>
            </a:endParaRPr>
          </a:p>
        </p:txBody>
      </p:sp>
      <p:pic>
        <p:nvPicPr>
          <p:cNvPr id="11" name="Imagen 10">
            <a:extLst>
              <a:ext uri="{FF2B5EF4-FFF2-40B4-BE49-F238E27FC236}">
                <a16:creationId xmlns:a16="http://schemas.microsoft.com/office/drawing/2014/main" xmlns="" id="{920D03C2-68DA-4DBC-ADAA-D55092E348D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534400" y="3531505"/>
            <a:ext cx="6324600" cy="42130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3"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0251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56655"/>
            <a:ext cx="1838324" cy="1066799"/>
          </a:xfrm>
          <a:prstGeom prst="rect">
            <a:avLst/>
          </a:prstGeom>
        </p:spPr>
      </p:pic>
      <p:sp>
        <p:nvSpPr>
          <p:cNvPr id="18" name="CuadroTexto 17">
            <a:extLst>
              <a:ext uri="{FF2B5EF4-FFF2-40B4-BE49-F238E27FC236}">
                <a16:creationId xmlns:a16="http://schemas.microsoft.com/office/drawing/2014/main" xmlns="" id="{758A1B85-EB9D-4B90-95DF-C5C91401D912}"/>
              </a:ext>
            </a:extLst>
          </p:cNvPr>
          <p:cNvSpPr txBox="1"/>
          <p:nvPr/>
        </p:nvSpPr>
        <p:spPr>
          <a:xfrm>
            <a:off x="11506648" y="6495749"/>
            <a:ext cx="2743200" cy="369332"/>
          </a:xfrm>
          <a:prstGeom prst="rect">
            <a:avLst/>
          </a:prstGeom>
          <a:noFill/>
        </p:spPr>
        <p:txBody>
          <a:bodyPr wrap="square">
            <a:spAutoFit/>
          </a:bodyPr>
          <a:lstStyle/>
          <a:p>
            <a:pPr algn="r"/>
            <a:r>
              <a:rPr lang="es-ES" sz="1800" b="1">
                <a:effectLst/>
                <a:latin typeface="Calibri" panose="020F0502020204030204" pitchFamily="34" charset="0"/>
                <a:ea typeface="Calibri" panose="020F0502020204030204" pitchFamily="34" charset="0"/>
                <a:cs typeface="Times New Roman" panose="02020603050405020304" pitchFamily="18" charset="0"/>
              </a:rPr>
              <a:t>Reddit</a:t>
            </a:r>
            <a:endParaRPr lang="ko-KR" altLang="en-US" sz="1800" b="1" dirty="0">
              <a:solidFill>
                <a:schemeClr val="tx1">
                  <a:lumMod val="75000"/>
                  <a:lumOff val="25000"/>
                </a:schemeClr>
              </a:solidFill>
              <a:cs typeface="Arial" pitchFamily="34" charset="0"/>
            </a:endParaRPr>
          </a:p>
        </p:txBody>
      </p:sp>
      <p:sp>
        <p:nvSpPr>
          <p:cNvPr id="20" name="CuadroTexto 19">
            <a:extLst>
              <a:ext uri="{FF2B5EF4-FFF2-40B4-BE49-F238E27FC236}">
                <a16:creationId xmlns:a16="http://schemas.microsoft.com/office/drawing/2014/main" xmlns="" id="{96C425C0-B4DE-47BC-9278-828F7FB4D9CA}"/>
              </a:ext>
            </a:extLst>
          </p:cNvPr>
          <p:cNvSpPr txBox="1"/>
          <p:nvPr/>
        </p:nvSpPr>
        <p:spPr>
          <a:xfrm>
            <a:off x="11506647" y="2805418"/>
            <a:ext cx="2743201" cy="369332"/>
          </a:xfrm>
          <a:prstGeom prst="rect">
            <a:avLst/>
          </a:prstGeom>
          <a:noFill/>
        </p:spPr>
        <p:txBody>
          <a:bodyPr wrap="square">
            <a:spAutoFit/>
          </a:bodyPr>
          <a:lstStyle/>
          <a:p>
            <a:pPr algn="r"/>
            <a:r>
              <a:rPr lang="es-ES" sz="1800" b="1">
                <a:effectLst/>
                <a:latin typeface="Calibri" panose="020F0502020204030204" pitchFamily="34" charset="0"/>
                <a:ea typeface="Calibri" panose="020F0502020204030204" pitchFamily="34" charset="0"/>
                <a:cs typeface="Times New Roman" panose="02020603050405020304" pitchFamily="18" charset="0"/>
              </a:rPr>
              <a:t>YouTube</a:t>
            </a:r>
            <a:endParaRPr lang="ko-KR" altLang="en-US" sz="1800" b="1" dirty="0">
              <a:solidFill>
                <a:schemeClr val="tx1">
                  <a:lumMod val="75000"/>
                  <a:lumOff val="25000"/>
                </a:schemeClr>
              </a:solidFill>
              <a:cs typeface="Arial" pitchFamily="34" charset="0"/>
            </a:endParaRPr>
          </a:p>
        </p:txBody>
      </p:sp>
      <p:sp>
        <p:nvSpPr>
          <p:cNvPr id="37" name="CuadroTexto 36">
            <a:extLst>
              <a:ext uri="{FF2B5EF4-FFF2-40B4-BE49-F238E27FC236}">
                <a16:creationId xmlns:a16="http://schemas.microsoft.com/office/drawing/2014/main" xmlns="" id="{5DDFA355-899F-4EBE-A02F-2BE9F39E32C5}"/>
              </a:ext>
            </a:extLst>
          </p:cNvPr>
          <p:cNvSpPr txBox="1"/>
          <p:nvPr/>
        </p:nvSpPr>
        <p:spPr>
          <a:xfrm>
            <a:off x="2626810" y="6453731"/>
            <a:ext cx="3124200" cy="369332"/>
          </a:xfrm>
          <a:prstGeom prst="rect">
            <a:avLst/>
          </a:prstGeom>
          <a:noFill/>
        </p:spPr>
        <p:txBody>
          <a:bodyPr wrap="square">
            <a:spAutoFit/>
          </a:bodyPr>
          <a:lstStyle/>
          <a:p>
            <a:pPr algn="r"/>
            <a:r>
              <a:rPr lang="es-ES" sz="1800" b="1">
                <a:effectLst/>
                <a:latin typeface="Calibri" panose="020F0502020204030204" pitchFamily="34" charset="0"/>
                <a:ea typeface="Calibri" panose="020F0502020204030204" pitchFamily="34" charset="0"/>
                <a:cs typeface="Times New Roman" panose="02020603050405020304" pitchFamily="18" charset="0"/>
              </a:rPr>
              <a:t>Twitter</a:t>
            </a:r>
            <a:endParaRPr lang="ko-KR" altLang="en-US" sz="1800" b="1" dirty="0">
              <a:solidFill>
                <a:schemeClr val="tx1">
                  <a:lumMod val="75000"/>
                  <a:lumOff val="25000"/>
                </a:schemeClr>
              </a:solidFill>
              <a:cs typeface="Arial" pitchFamily="34" charset="0"/>
            </a:endParaRPr>
          </a:p>
        </p:txBody>
      </p:sp>
      <p:sp>
        <p:nvSpPr>
          <p:cNvPr id="38" name="CuadroTexto 37">
            <a:extLst>
              <a:ext uri="{FF2B5EF4-FFF2-40B4-BE49-F238E27FC236}">
                <a16:creationId xmlns:a16="http://schemas.microsoft.com/office/drawing/2014/main" xmlns="" id="{B0EECADB-0E75-45CD-8D96-8B234E1B5160}"/>
              </a:ext>
            </a:extLst>
          </p:cNvPr>
          <p:cNvSpPr txBox="1"/>
          <p:nvPr/>
        </p:nvSpPr>
        <p:spPr>
          <a:xfrm>
            <a:off x="3048000" y="2766844"/>
            <a:ext cx="2743200" cy="369332"/>
          </a:xfrm>
          <a:prstGeom prst="rect">
            <a:avLst/>
          </a:prstGeom>
          <a:noFill/>
        </p:spPr>
        <p:txBody>
          <a:bodyPr wrap="square">
            <a:spAutoFit/>
          </a:bodyPr>
          <a:lstStyle/>
          <a:p>
            <a:pPr algn="r"/>
            <a:r>
              <a:rPr lang="es-ES" sz="1800" b="1">
                <a:effectLst/>
                <a:latin typeface="Calibri" panose="020F0502020204030204" pitchFamily="34" charset="0"/>
                <a:ea typeface="Calibri" panose="020F0502020204030204" pitchFamily="34" charset="0"/>
                <a:cs typeface="Times New Roman" panose="02020603050405020304" pitchFamily="18" charset="0"/>
              </a:rPr>
              <a:t>Facebook</a:t>
            </a:r>
            <a:endParaRPr lang="ko-KR" altLang="en-US" sz="1800" b="1" dirty="0">
              <a:solidFill>
                <a:schemeClr val="tx1">
                  <a:lumMod val="75000"/>
                  <a:lumOff val="25000"/>
                </a:schemeClr>
              </a:solidFill>
              <a:cs typeface="Arial" pitchFamily="34" charset="0"/>
            </a:endParaRPr>
          </a:p>
        </p:txBody>
      </p:sp>
      <p:sp>
        <p:nvSpPr>
          <p:cNvPr id="40" name="CuadroTexto 39">
            <a:extLst>
              <a:ext uri="{FF2B5EF4-FFF2-40B4-BE49-F238E27FC236}">
                <a16:creationId xmlns:a16="http://schemas.microsoft.com/office/drawing/2014/main" xmlns="" id="{C9CB3459-7285-4B4B-B10E-539E3C000F31}"/>
              </a:ext>
            </a:extLst>
          </p:cNvPr>
          <p:cNvSpPr txBox="1"/>
          <p:nvPr/>
        </p:nvSpPr>
        <p:spPr>
          <a:xfrm>
            <a:off x="1158479" y="1422381"/>
            <a:ext cx="4078790" cy="461665"/>
          </a:xfrm>
          <a:prstGeom prst="rect">
            <a:avLst/>
          </a:prstGeom>
          <a:noFill/>
        </p:spPr>
        <p:txBody>
          <a:bodyPr wrap="square" rtlCol="0">
            <a:spAutoFit/>
          </a:bodyPr>
          <a:lstStyle/>
          <a:p>
            <a:pPr algn="ctr"/>
            <a:r>
              <a:rPr lang="es-ES" sz="2400" b="1" dirty="0">
                <a:effectLst/>
                <a:ea typeface="Arial Rounded"/>
                <a:cs typeface="Arial Rounded"/>
              </a:rPr>
              <a:t>Redes sociales populares </a:t>
            </a:r>
            <a:endParaRPr lang="es-ES" sz="2400" dirty="0"/>
          </a:p>
        </p:txBody>
      </p:sp>
      <p:sp>
        <p:nvSpPr>
          <p:cNvPr id="42" name="TextBox 10">
            <a:extLst>
              <a:ext uri="{FF2B5EF4-FFF2-40B4-BE49-F238E27FC236}">
                <a16:creationId xmlns:a16="http://schemas.microsoft.com/office/drawing/2014/main" xmlns="" id="{5B2466B9-723C-480D-AD94-9C676C546F95}"/>
              </a:ext>
            </a:extLst>
          </p:cNvPr>
          <p:cNvSpPr txBox="1"/>
          <p:nvPr/>
        </p:nvSpPr>
        <p:spPr>
          <a:xfrm>
            <a:off x="13030647" y="3278282"/>
            <a:ext cx="2514153" cy="205614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indent="-1270" algn="just">
              <a:lnSpc>
                <a:spcPct val="115000"/>
              </a:lnSpc>
              <a:spcAft>
                <a:spcPts val="1000"/>
              </a:spcAft>
            </a:pPr>
            <a:r>
              <a:rPr lang="es-ES" sz="1600" dirty="0">
                <a:effectLst/>
                <a:latin typeface="Arial Rounded"/>
                <a:ea typeface="Arial Rounded"/>
                <a:cs typeface="Arial Rounded"/>
              </a:rPr>
              <a:t>también YouTube es una red social, donde puedes inscribirte a los canales  que te gusten, puedes    comentar los videos para compartir tu opinión con   los demás. </a:t>
            </a:r>
            <a:endParaRPr lang="es-ES" sz="1600" dirty="0">
              <a:effectLst/>
              <a:latin typeface="Calibri" panose="020F0502020204030204" pitchFamily="34" charset="0"/>
              <a:ea typeface="Calibri" panose="020F0502020204030204" pitchFamily="34" charset="0"/>
            </a:endParaRPr>
          </a:p>
        </p:txBody>
      </p:sp>
      <p:sp>
        <p:nvSpPr>
          <p:cNvPr id="43" name="TextBox 10">
            <a:extLst>
              <a:ext uri="{FF2B5EF4-FFF2-40B4-BE49-F238E27FC236}">
                <a16:creationId xmlns:a16="http://schemas.microsoft.com/office/drawing/2014/main" xmlns="" id="{23BDAA39-70FD-4EC5-BD3C-EA267E540AFF}"/>
              </a:ext>
            </a:extLst>
          </p:cNvPr>
          <p:cNvSpPr txBox="1"/>
          <p:nvPr/>
        </p:nvSpPr>
        <p:spPr>
          <a:xfrm>
            <a:off x="4110544" y="3256174"/>
            <a:ext cx="2595056" cy="2062103"/>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r>
              <a:rPr lang="es-ES" sz="1600" dirty="0">
                <a:effectLst/>
                <a:latin typeface="Arial Rounded"/>
                <a:ea typeface="Arial Rounded"/>
                <a:cs typeface="Arial Rounded"/>
              </a:rPr>
              <a:t>aquí puedes agregar a las personas que conoces     como amigos, puedes ver sus posts y chatear con    ellos, o unirte a un grupo  que trata un tema que te   interesa, para estar al día con las noticias. </a:t>
            </a:r>
            <a:endParaRPr lang="ko-KR" altLang="en-US" sz="1400" dirty="0">
              <a:solidFill>
                <a:schemeClr val="tx1">
                  <a:lumMod val="75000"/>
                  <a:lumOff val="25000"/>
                </a:schemeClr>
              </a:solidFill>
              <a:cs typeface="Arial" pitchFamily="34" charset="0"/>
            </a:endParaRPr>
          </a:p>
        </p:txBody>
      </p:sp>
      <p:sp>
        <p:nvSpPr>
          <p:cNvPr id="44" name="TextBox 10">
            <a:extLst>
              <a:ext uri="{FF2B5EF4-FFF2-40B4-BE49-F238E27FC236}">
                <a16:creationId xmlns:a16="http://schemas.microsoft.com/office/drawing/2014/main" xmlns="" id="{A662A45C-88D4-460F-A7C7-5F06BE51D701}"/>
              </a:ext>
            </a:extLst>
          </p:cNvPr>
          <p:cNvSpPr txBox="1"/>
          <p:nvPr/>
        </p:nvSpPr>
        <p:spPr>
          <a:xfrm>
            <a:off x="3922502" y="7073242"/>
            <a:ext cx="2971140" cy="205614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indent="-1270" algn="just">
              <a:lnSpc>
                <a:spcPct val="115000"/>
              </a:lnSpc>
              <a:spcAft>
                <a:spcPts val="1000"/>
              </a:spcAft>
            </a:pPr>
            <a:r>
              <a:rPr lang="es-ES" sz="1600" dirty="0">
                <a:effectLst/>
                <a:latin typeface="Arial Rounded"/>
                <a:ea typeface="Arial Rounded"/>
                <a:cs typeface="Arial Rounded"/>
              </a:rPr>
              <a:t>aquí puedes “seguir” a las      personas para ver sus posts,  como por ejemplo las opiniones de los famosos. Al mismo   momento, otros usuarios  pueden “seguirte” y podrán ver los posts que subes. </a:t>
            </a:r>
            <a:endParaRPr lang="es-ES" sz="1600" dirty="0">
              <a:effectLst/>
              <a:latin typeface="Calibri" panose="020F0502020204030204" pitchFamily="34" charset="0"/>
              <a:ea typeface="Calibri" panose="020F0502020204030204" pitchFamily="34" charset="0"/>
            </a:endParaRPr>
          </a:p>
        </p:txBody>
      </p:sp>
      <p:sp>
        <p:nvSpPr>
          <p:cNvPr id="16" name="CuadroTexto 15">
            <a:extLst>
              <a:ext uri="{FF2B5EF4-FFF2-40B4-BE49-F238E27FC236}">
                <a16:creationId xmlns:a16="http://schemas.microsoft.com/office/drawing/2014/main" xmlns="" id="{1687D3A1-4C88-4854-AFD0-2ABB93E44808}"/>
              </a:ext>
            </a:extLst>
          </p:cNvPr>
          <p:cNvSpPr txBox="1"/>
          <p:nvPr/>
        </p:nvSpPr>
        <p:spPr>
          <a:xfrm>
            <a:off x="1524000" y="1039544"/>
            <a:ext cx="10820400" cy="461665"/>
          </a:xfrm>
          <a:prstGeom prst="rect">
            <a:avLst/>
          </a:prstGeom>
          <a:noFill/>
        </p:spPr>
        <p:txBody>
          <a:bodyPr wrap="square">
            <a:spAutoFit/>
          </a:bodyPr>
          <a:lstStyle/>
          <a:p>
            <a:r>
              <a:rPr lang="es-ES" sz="2400" b="1" dirty="0">
                <a:effectLst/>
                <a:ea typeface="Arial Rounded"/>
                <a:cs typeface="Arial Rounded"/>
              </a:rPr>
              <a:t>Navegar seguro por internet. Una breve explicación de las redes sociales </a:t>
            </a:r>
            <a:endParaRPr lang="en-US" sz="2400" b="1" dirty="0">
              <a:effectLst/>
              <a:ea typeface="Calibri" panose="020F0502020204030204" pitchFamily="34" charset="0"/>
            </a:endParaRPr>
          </a:p>
        </p:txBody>
      </p:sp>
      <p:sp>
        <p:nvSpPr>
          <p:cNvPr id="21" name="TextBox 10">
            <a:extLst>
              <a:ext uri="{FF2B5EF4-FFF2-40B4-BE49-F238E27FC236}">
                <a16:creationId xmlns:a16="http://schemas.microsoft.com/office/drawing/2014/main" xmlns="" id="{B27E4FBD-803C-445A-9B2C-3F1FCA579C33}"/>
              </a:ext>
            </a:extLst>
          </p:cNvPr>
          <p:cNvSpPr txBox="1"/>
          <p:nvPr/>
        </p:nvSpPr>
        <p:spPr>
          <a:xfrm>
            <a:off x="8965866" y="7734178"/>
            <a:ext cx="2250256" cy="120667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indent="-1270" algn="just">
              <a:lnSpc>
                <a:spcPct val="115000"/>
              </a:lnSpc>
              <a:spcAft>
                <a:spcPts val="1000"/>
              </a:spcAft>
            </a:pPr>
            <a:r>
              <a:rPr lang="es-ES" sz="1600" dirty="0">
                <a:effectLst/>
                <a:latin typeface="Arial Rounded"/>
                <a:ea typeface="Arial Rounded"/>
                <a:cs typeface="Arial Rounded"/>
              </a:rPr>
              <a:t>es otra plataforma      comunitaria, menos    popular, con un chat o un chat de voz.</a:t>
            </a:r>
            <a:endParaRPr lang="es-ES" sz="1600" dirty="0">
              <a:effectLst/>
              <a:latin typeface="Calibri" panose="020F0502020204030204" pitchFamily="34" charset="0"/>
              <a:ea typeface="Calibri" panose="020F0502020204030204" pitchFamily="34" charset="0"/>
            </a:endParaRPr>
          </a:p>
        </p:txBody>
      </p:sp>
      <p:pic>
        <p:nvPicPr>
          <p:cNvPr id="23" name="Imagen 22">
            <a:extLst>
              <a:ext uri="{FF2B5EF4-FFF2-40B4-BE49-F238E27FC236}">
                <a16:creationId xmlns:a16="http://schemas.microsoft.com/office/drawing/2014/main" xmlns="" id="{79EFC792-162F-458B-81E2-2332B729529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25531" y="3029517"/>
            <a:ext cx="4501671" cy="29987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CuadroTexto 23">
            <a:extLst>
              <a:ext uri="{FF2B5EF4-FFF2-40B4-BE49-F238E27FC236}">
                <a16:creationId xmlns:a16="http://schemas.microsoft.com/office/drawing/2014/main" xmlns="" id="{0E3B4FEE-1FE1-4F20-AC26-7FA06E6E0CEF}"/>
              </a:ext>
            </a:extLst>
          </p:cNvPr>
          <p:cNvSpPr txBox="1"/>
          <p:nvPr/>
        </p:nvSpPr>
        <p:spPr>
          <a:xfrm>
            <a:off x="13317128" y="6959424"/>
            <a:ext cx="2971140" cy="1772986"/>
          </a:xfrm>
          <a:prstGeom prst="rect">
            <a:avLst/>
          </a:prstGeom>
          <a:noFill/>
        </p:spPr>
        <p:txBody>
          <a:bodyPr wrap="square">
            <a:spAutoFit/>
          </a:bodyPr>
          <a:lstStyle/>
          <a:p>
            <a:pPr indent="-1270" algn="just">
              <a:lnSpc>
                <a:spcPct val="115000"/>
              </a:lnSpc>
              <a:spcAft>
                <a:spcPts val="1000"/>
              </a:spcAft>
            </a:pPr>
            <a:r>
              <a:rPr lang="es-ES" sz="1600" dirty="0">
                <a:effectLst/>
                <a:latin typeface="Arial Rounded"/>
                <a:ea typeface="Arial Rounded"/>
                <a:cs typeface="Arial Rounded"/>
              </a:rPr>
              <a:t>En esta plataforma, la comunidad se forma sobre temas específicos de todo tipo, donde las personas pueden compartir lo que esté relacionado con el tema. </a:t>
            </a:r>
            <a:endParaRPr lang="es-ES" sz="1600" dirty="0">
              <a:effectLst/>
              <a:latin typeface="Calibri" panose="020F0502020204030204" pitchFamily="34" charset="0"/>
              <a:ea typeface="Calibri" panose="020F0502020204030204" pitchFamily="34" charset="0"/>
            </a:endParaRPr>
          </a:p>
        </p:txBody>
      </p:sp>
      <p:sp>
        <p:nvSpPr>
          <p:cNvPr id="25" name="TextBox 10">
            <a:extLst>
              <a:ext uri="{FF2B5EF4-FFF2-40B4-BE49-F238E27FC236}">
                <a16:creationId xmlns:a16="http://schemas.microsoft.com/office/drawing/2014/main" xmlns="" id="{509358E9-3DA5-4AC1-9A1C-06682FF3F7BF}"/>
              </a:ext>
            </a:extLst>
          </p:cNvPr>
          <p:cNvSpPr txBox="1"/>
          <p:nvPr/>
        </p:nvSpPr>
        <p:spPr>
          <a:xfrm>
            <a:off x="8994648" y="7357722"/>
            <a:ext cx="2250256" cy="36933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sz="1800" b="1">
                <a:effectLst/>
                <a:latin typeface="Calibri" panose="020F0502020204030204" pitchFamily="34" charset="0"/>
                <a:ea typeface="Calibri" panose="020F0502020204030204" pitchFamily="34" charset="0"/>
                <a:cs typeface="Times New Roman" panose="02020603050405020304" pitchFamily="18" charset="0"/>
              </a:rPr>
              <a:t>Discord</a:t>
            </a:r>
            <a:endParaRPr lang="ko-KR" altLang="en-US" sz="1600" b="1" dirty="0">
              <a:solidFill>
                <a:schemeClr val="tx1">
                  <a:lumMod val="75000"/>
                  <a:lumOff val="25000"/>
                </a:schemeClr>
              </a:solidFill>
              <a:cs typeface="Arial" pitchFamily="34" charset="0"/>
            </a:endParaRPr>
          </a:p>
        </p:txBody>
      </p:sp>
      <p:sp>
        <p:nvSpPr>
          <p:cNvPr id="1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26" name="Immagine 2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27"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4876" y="1104900"/>
            <a:ext cx="14293825" cy="1120178"/>
          </a:xfrm>
          <a:prstGeom prst="rect">
            <a:avLst/>
          </a:prstGeom>
        </p:spPr>
        <p:txBody>
          <a:bodyPr vert="horz" wrap="square" lIns="0" tIns="12065" rIns="0" bIns="0" rtlCol="0">
            <a:spAutoFit/>
          </a:bodyPr>
          <a:lstStyle/>
          <a:p>
            <a:r>
              <a:rPr lang="es-ES" sz="2400" b="1" dirty="0">
                <a:effectLst/>
                <a:ea typeface="Arial Rounded"/>
                <a:cs typeface="Arial Rounded"/>
              </a:rPr>
              <a:t>Navegar seguro por internet. Una breve explicación de las redes sociales </a:t>
            </a:r>
            <a:endParaRPr lang="en-US" sz="2400" b="1" dirty="0">
              <a:effectLst/>
              <a:ea typeface="Calibri" panose="020F0502020204030204" pitchFamily="34" charset="0"/>
            </a:endParaRPr>
          </a:p>
          <a:p>
            <a:r>
              <a:rPr lang="es-ES" sz="2400" b="1" dirty="0">
                <a:effectLst/>
                <a:ea typeface="Arial Rounded"/>
                <a:cs typeface="Arial Rounded"/>
              </a:rPr>
              <a:t>Nombre de usuario  </a:t>
            </a:r>
            <a:endParaRPr lang="es-ES" sz="2400" dirty="0">
              <a:effectLst/>
              <a:ea typeface="Calibri" panose="020F0502020204030204" pitchFamily="34" charset="0"/>
            </a:endParaRPr>
          </a:p>
          <a:p>
            <a:r>
              <a:rPr lang="en-US" sz="2400" b="1" dirty="0">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 </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1447800" y="3314700"/>
            <a:ext cx="14890775" cy="4787336"/>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Cualquier sea la red social que quieres utilizar, necesitas ser consciente que tus posts serán visibles a todos los otros usuarios, entonces tienes que tener cuidado al publicar el contenido.  </a:t>
            </a:r>
            <a:endParaRPr lang="es-ES" sz="2400" dirty="0">
              <a:effectLst/>
              <a:ea typeface="Calibri" panose="020F0502020204030204" pitchFamily="34" charset="0"/>
            </a:endParaRPr>
          </a:p>
          <a:p>
            <a:pPr algn="just"/>
            <a:r>
              <a:rPr lang="es-ES" sz="2400" dirty="0">
                <a:effectLst/>
                <a:ea typeface="Arial Rounded"/>
                <a:cs typeface="Arial Rounded"/>
              </a:rPr>
              <a:t>Antes de acceder o de registrarte a las redes sociales, asegúrate que sea una página web fiable. Una manera de asegurarte es utilizar las redes sociales famosas para iniciar la sesión en la página web oficial. </a:t>
            </a:r>
            <a:endParaRPr lang="es-ES" sz="2400" dirty="0">
              <a:effectLst/>
              <a:ea typeface="Calibri" panose="020F0502020204030204" pitchFamily="34" charset="0"/>
            </a:endParaRPr>
          </a:p>
          <a:p>
            <a:pPr algn="just"/>
            <a:endParaRPr lang="en-US" sz="2400" dirty="0"/>
          </a:p>
          <a:p>
            <a:pPr indent="-635">
              <a:lnSpc>
                <a:spcPct val="115000"/>
              </a:lnSpc>
              <a:spcAft>
                <a:spcPts val="1000"/>
              </a:spcAft>
            </a:pPr>
            <a:r>
              <a:rPr lang="es-ES" sz="2400" dirty="0">
                <a:effectLst/>
                <a:ea typeface="Arial Rounded"/>
                <a:cs typeface="Arial Rounded"/>
              </a:rPr>
              <a:t>Para crear un usuario en una red social, sueles necesitar: </a:t>
            </a:r>
            <a:endParaRPr lang="en-US" sz="2400" dirty="0">
              <a:effectLst/>
              <a:ea typeface="Arial Rounded"/>
              <a:cs typeface="Arial Rounded"/>
            </a:endParaRPr>
          </a:p>
          <a:p>
            <a:pPr indent="-635">
              <a:lnSpc>
                <a:spcPct val="115000"/>
              </a:lnSpc>
              <a:spcAft>
                <a:spcPts val="1000"/>
              </a:spcAft>
            </a:pPr>
            <a:endParaRPr lang="en-US" sz="2400" dirty="0"/>
          </a:p>
          <a:p>
            <a:pPr indent="-1270">
              <a:lnSpc>
                <a:spcPct val="115000"/>
              </a:lnSpc>
              <a:spcAft>
                <a:spcPts val="1000"/>
              </a:spcAft>
            </a:pPr>
            <a:r>
              <a:rPr lang="es-ES" sz="2400" dirty="0">
                <a:effectLst/>
                <a:ea typeface="Arial Rounded"/>
                <a:cs typeface="Arial Rounded"/>
              </a:rPr>
              <a:t>- un nombre de usuario (el nombre de usuario puede ser lo que quieras, no tiene que ser tu nombre) </a:t>
            </a:r>
            <a:endParaRPr lang="es-ES" sz="2400" dirty="0">
              <a:effectLst/>
              <a:ea typeface="Calibri" panose="020F0502020204030204" pitchFamily="34" charset="0"/>
            </a:endParaRPr>
          </a:p>
          <a:p>
            <a:pPr indent="-1270">
              <a:lnSpc>
                <a:spcPct val="115000"/>
              </a:lnSpc>
              <a:spcAft>
                <a:spcPts val="1000"/>
              </a:spcAft>
            </a:pPr>
            <a:r>
              <a:rPr lang="es-ES" sz="2400" dirty="0">
                <a:effectLst/>
                <a:ea typeface="Arial Rounded"/>
                <a:cs typeface="Arial Rounded"/>
              </a:rPr>
              <a:t>- una contraseña</a:t>
            </a:r>
            <a:endParaRPr lang="es-ES" sz="2400" dirty="0">
              <a:effectLst/>
              <a:ea typeface="Calibri" panose="020F0502020204030204" pitchFamily="34" charset="0"/>
            </a:endParaRPr>
          </a:p>
          <a:p>
            <a:pPr indent="-1270">
              <a:lnSpc>
                <a:spcPct val="115000"/>
              </a:lnSpc>
              <a:spcAft>
                <a:spcPts val="1000"/>
              </a:spcAft>
            </a:pPr>
            <a:r>
              <a:rPr lang="es-ES" sz="2400" dirty="0">
                <a:effectLst/>
                <a:ea typeface="Arial Rounded"/>
                <a:cs typeface="Arial Rounded"/>
              </a:rPr>
              <a:t>- un correo electrónico </a:t>
            </a:r>
            <a:endParaRPr lang="es-ES" sz="2400" dirty="0">
              <a:effectLst/>
              <a:ea typeface="Calibri" panose="020F0502020204030204" pitchFamily="34" charset="0"/>
            </a:endParaRPr>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1"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7896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4876" y="1104900"/>
            <a:ext cx="14293825" cy="781304"/>
          </a:xfrm>
          <a:prstGeom prst="rect">
            <a:avLst/>
          </a:prstGeom>
        </p:spPr>
        <p:txBody>
          <a:bodyPr vert="horz" wrap="square" lIns="0" tIns="12065" rIns="0" bIns="0" rtlCol="0">
            <a:spAutoFit/>
          </a:bodyPr>
          <a:lstStyle/>
          <a:p>
            <a:r>
              <a:rPr lang="es-ES" sz="2400" b="1" dirty="0">
                <a:effectLst/>
                <a:ea typeface="Arial Rounded"/>
                <a:cs typeface="Arial Rounded"/>
              </a:rPr>
              <a:t>Navegar seguro por internet. Una breve explicación de las redes sociales </a:t>
            </a:r>
            <a:endParaRPr lang="en-US" sz="2400" b="1" dirty="0">
              <a:effectLst/>
              <a:ea typeface="Calibri" panose="020F0502020204030204" pitchFamily="34" charset="0"/>
            </a:endParaRPr>
          </a:p>
          <a:p>
            <a:pPr indent="-1270">
              <a:lnSpc>
                <a:spcPct val="115000"/>
              </a:lnSpc>
              <a:spcAft>
                <a:spcPts val="1000"/>
              </a:spcAft>
            </a:pPr>
            <a:r>
              <a:rPr lang="es-ES" sz="2400" b="1" dirty="0">
                <a:effectLst/>
                <a:ea typeface="Arial Rounded"/>
                <a:cs typeface="Arial Rounded"/>
              </a:rPr>
              <a:t>Nombre de usuario y contraseña  </a:t>
            </a:r>
            <a:endParaRPr lang="es-ES" sz="2400"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1447800" y="3314700"/>
            <a:ext cx="14890775" cy="4110549"/>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Incluso si no compartes tu nombre real en internet, sigues siendo la persona detrás de la cuenta y hay maneras de descubrir tu identidad.  </a:t>
            </a:r>
            <a:endParaRPr lang="es-ES" sz="2400" dirty="0">
              <a:effectLst/>
              <a:ea typeface="Calibri" panose="020F0502020204030204" pitchFamily="34" charset="0"/>
            </a:endParaRPr>
          </a:p>
          <a:p>
            <a:pPr algn="just"/>
            <a:endParaRPr lang="en-US" sz="2400" dirty="0"/>
          </a:p>
          <a:p>
            <a:pPr algn="just"/>
            <a:r>
              <a:rPr lang="es-ES" sz="2400" dirty="0">
                <a:effectLst/>
                <a:ea typeface="Arial Rounded"/>
                <a:cs typeface="Arial Rounded"/>
              </a:rPr>
              <a:t>La </a:t>
            </a:r>
            <a:r>
              <a:rPr lang="es-ES" sz="2400" b="1" dirty="0">
                <a:effectLst/>
                <a:ea typeface="Arial Rounded"/>
                <a:cs typeface="Arial Rounded"/>
              </a:rPr>
              <a:t>contraseña</a:t>
            </a:r>
            <a:r>
              <a:rPr lang="es-ES" sz="2400" dirty="0">
                <a:effectLst/>
                <a:ea typeface="Arial Rounded"/>
                <a:cs typeface="Arial Rounded"/>
              </a:rPr>
              <a:t> debe ser una clave que debes conocer </a:t>
            </a:r>
            <a:r>
              <a:rPr lang="es-ES" sz="2400" b="1" dirty="0">
                <a:effectLst/>
                <a:ea typeface="Arial Rounded"/>
                <a:cs typeface="Arial Rounded"/>
              </a:rPr>
              <a:t>sólo tú </a:t>
            </a:r>
            <a:r>
              <a:rPr lang="es-ES" sz="2400" dirty="0">
                <a:effectLst/>
                <a:ea typeface="Arial Rounded"/>
                <a:cs typeface="Arial Rounded"/>
              </a:rPr>
              <a:t>y </a:t>
            </a:r>
            <a:r>
              <a:rPr lang="es-ES" sz="2400" b="1" dirty="0">
                <a:effectLst/>
                <a:ea typeface="Arial Rounded"/>
                <a:cs typeface="Arial Rounded"/>
              </a:rPr>
              <a:t>no debes compartir</a:t>
            </a:r>
            <a:r>
              <a:rPr lang="es-ES" sz="2400" dirty="0">
                <a:effectLst/>
                <a:ea typeface="Arial Rounded"/>
                <a:cs typeface="Arial Rounded"/>
              </a:rPr>
              <a:t>. Un usuario que se apodera de tu contraseña puede hacerse pasar por ti y llevar a cabo actos criminales. Para asegurarte que tu contraseña no será descubierta, evita utilizar palabras como tu nombre, tu fecha de nacimiento, nombre de usuario, y trata de </a:t>
            </a:r>
            <a:r>
              <a:rPr lang="es-ES" sz="2400" b="1" dirty="0">
                <a:effectLst/>
                <a:ea typeface="Arial Rounded"/>
                <a:cs typeface="Arial Rounded"/>
              </a:rPr>
              <a:t>poner</a:t>
            </a:r>
            <a:r>
              <a:rPr lang="es-ES" sz="2400" dirty="0">
                <a:effectLst/>
                <a:ea typeface="Arial Rounded"/>
                <a:cs typeface="Arial Rounded"/>
              </a:rPr>
              <a:t> caracteres especiales como </a:t>
            </a:r>
            <a:r>
              <a:rPr lang="es-ES" sz="2400" b="1" dirty="0">
                <a:effectLst/>
                <a:ea typeface="Arial Rounded"/>
                <a:cs typeface="Arial Rounded"/>
              </a:rPr>
              <a:t>guiones bajos</a:t>
            </a:r>
            <a:r>
              <a:rPr lang="es-ES" sz="2400" dirty="0">
                <a:effectLst/>
                <a:ea typeface="Arial Rounded"/>
                <a:cs typeface="Arial Rounded"/>
              </a:rPr>
              <a:t>, </a:t>
            </a:r>
            <a:r>
              <a:rPr lang="es-ES" sz="2400" b="1" dirty="0">
                <a:effectLst/>
                <a:ea typeface="Arial Rounded"/>
                <a:cs typeface="Arial Rounded"/>
              </a:rPr>
              <a:t>et</a:t>
            </a:r>
            <a:r>
              <a:rPr lang="es-ES" sz="2400" dirty="0">
                <a:effectLst/>
                <a:ea typeface="Arial Rounded"/>
                <a:cs typeface="Arial Rounded"/>
              </a:rPr>
              <a:t> o </a:t>
            </a:r>
            <a:r>
              <a:rPr lang="es-ES" sz="2400" b="1" dirty="0">
                <a:effectLst/>
                <a:ea typeface="Arial Rounded"/>
                <a:cs typeface="Arial Rounded"/>
              </a:rPr>
              <a:t>porcentajes</a:t>
            </a:r>
            <a:r>
              <a:rPr lang="es-ES" sz="2400" dirty="0">
                <a:effectLst/>
                <a:ea typeface="Arial Rounded"/>
                <a:cs typeface="Arial Rounded"/>
              </a:rPr>
              <a:t>. Evita escribir tu contraseña en todas partes. </a:t>
            </a:r>
            <a:endParaRPr lang="es-ES" sz="2400" dirty="0">
              <a:effectLst/>
              <a:ea typeface="Calibri" panose="020F0502020204030204" pitchFamily="34" charset="0"/>
            </a:endParaRPr>
          </a:p>
          <a:p>
            <a:pPr algn="just"/>
            <a:endParaRPr lang="en-US" sz="2400" dirty="0"/>
          </a:p>
          <a:p>
            <a:pPr indent="-1270" algn="just">
              <a:lnSpc>
                <a:spcPct val="115000"/>
              </a:lnSpc>
              <a:spcAft>
                <a:spcPts val="1000"/>
              </a:spcAft>
            </a:pPr>
            <a:r>
              <a:rPr lang="es-ES" sz="2400" dirty="0">
                <a:effectLst/>
                <a:ea typeface="Arial Rounded"/>
                <a:cs typeface="Arial Rounded"/>
              </a:rPr>
              <a:t>Un correo electrónico es muy útil para recuperar tu usuario, si olvidas tu contraseña o te la roban. Puedes crear una cuenta de correo electrónico en Hotmail o Gmail.</a:t>
            </a:r>
            <a:endParaRPr lang="es-ES" sz="2400" dirty="0">
              <a:effectLst/>
              <a:ea typeface="Calibri" panose="020F0502020204030204" pitchFamily="34" charset="0"/>
            </a:endParaRPr>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1"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0644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38607" y="1133247"/>
            <a:ext cx="11734801" cy="781304"/>
          </a:xfrm>
          <a:prstGeom prst="rect">
            <a:avLst/>
          </a:prstGeom>
        </p:spPr>
        <p:txBody>
          <a:bodyPr vert="horz" wrap="square" lIns="0" tIns="12065" rIns="0" bIns="0" rtlCol="0">
            <a:spAutoFit/>
          </a:bodyPr>
          <a:lstStyle/>
          <a:p>
            <a:r>
              <a:rPr lang="es-ES" sz="2400" b="1" dirty="0">
                <a:effectLst/>
                <a:ea typeface="Arial Rounded"/>
                <a:cs typeface="Arial Rounded"/>
              </a:rPr>
              <a:t>Navegar seguro por internet. Una breve explicación de las redes sociales </a:t>
            </a:r>
            <a:endParaRPr lang="en-US" sz="2400" b="1" dirty="0">
              <a:effectLst/>
              <a:ea typeface="Calibri" panose="020F0502020204030204" pitchFamily="34" charset="0"/>
            </a:endParaRPr>
          </a:p>
          <a:p>
            <a:pPr indent="-1270">
              <a:lnSpc>
                <a:spcPct val="115000"/>
              </a:lnSpc>
              <a:spcAft>
                <a:spcPts val="1000"/>
              </a:spcAft>
            </a:pPr>
            <a:r>
              <a:rPr lang="es-ES" sz="2400" b="1" dirty="0">
                <a:effectLst/>
                <a:ea typeface="Arial Rounded"/>
                <a:cs typeface="Arial Rounded"/>
              </a:rPr>
              <a:t>Nombre de usuario y contraseña  </a:t>
            </a:r>
            <a:endParaRPr lang="es-ES" sz="2400"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56655"/>
            <a:ext cx="1838324" cy="1066799"/>
          </a:xfrm>
          <a:prstGeom prst="rect">
            <a:avLst/>
          </a:prstGeom>
        </p:spPr>
      </p:pic>
      <p:pic>
        <p:nvPicPr>
          <p:cNvPr id="10" name="Imagen 9">
            <a:extLst>
              <a:ext uri="{FF2B5EF4-FFF2-40B4-BE49-F238E27FC236}">
                <a16:creationId xmlns:a16="http://schemas.microsoft.com/office/drawing/2014/main" xmlns="" id="{EADD8FA0-45AD-4599-AE6D-5515C82D06B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10800" y="3614178"/>
            <a:ext cx="4582983" cy="3058643"/>
          </a:xfrm>
          <a:prstGeom prst="rect">
            <a:avLst/>
          </a:prstGeom>
        </p:spPr>
      </p:pic>
      <p:sp>
        <p:nvSpPr>
          <p:cNvPr id="11" name="CuadroTexto 10">
            <a:extLst>
              <a:ext uri="{FF2B5EF4-FFF2-40B4-BE49-F238E27FC236}">
                <a16:creationId xmlns:a16="http://schemas.microsoft.com/office/drawing/2014/main" xmlns="" id="{DEDE2D74-C3E3-4601-85AA-863150793B4F}"/>
              </a:ext>
            </a:extLst>
          </p:cNvPr>
          <p:cNvSpPr txBox="1"/>
          <p:nvPr/>
        </p:nvSpPr>
        <p:spPr>
          <a:xfrm>
            <a:off x="1371600" y="4007871"/>
            <a:ext cx="7171495" cy="2233432"/>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Una vez que tengas una cuenta en las redes sociales, puedes utilizarla para hablar con otras personas y postar opiniones o imágenes. </a:t>
            </a:r>
            <a:endParaRPr lang="es-ES" sz="2400" dirty="0">
              <a:effectLst/>
              <a:ea typeface="Calibri" panose="020F0502020204030204" pitchFamily="34" charset="0"/>
            </a:endParaRPr>
          </a:p>
          <a:p>
            <a:r>
              <a:rPr lang="es-ES" sz="2400" dirty="0">
                <a:effectLst/>
                <a:ea typeface="Arial Rounded"/>
                <a:cs typeface="Arial Rounded"/>
              </a:rPr>
              <a:t>Ten siempre presente cumplir con los términos de uso de la página web y no cometer ningún delito. </a:t>
            </a:r>
            <a:endParaRPr lang="en-US" sz="2400" dirty="0"/>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3"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9214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4600" y="2757783"/>
            <a:ext cx="15063926" cy="1243289"/>
          </a:xfrm>
          <a:prstGeom prst="rect">
            <a:avLst/>
          </a:prstGeom>
        </p:spPr>
        <p:txBody>
          <a:bodyPr vert="horz" wrap="square" lIns="0" tIns="12065" rIns="0" bIns="0" rtlCol="0">
            <a:spAutoFit/>
          </a:bodyPr>
          <a:lstStyle/>
          <a:p>
            <a:pPr marL="7780020">
              <a:lnSpc>
                <a:spcPct val="100000"/>
              </a:lnSpc>
              <a:spcBef>
                <a:spcPts val="95"/>
              </a:spcBef>
            </a:pPr>
            <a:r>
              <a:rPr lang="es-ES" sz="8000" spc="240" dirty="0"/>
              <a:t>¡GRACIAS!</a:t>
            </a:r>
            <a:endParaRPr sz="8000" spc="80" dirty="0"/>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0972800" y="4745312"/>
            <a:ext cx="6019800" cy="1674817"/>
          </a:xfrm>
          <a:prstGeom prst="rect">
            <a:avLst/>
          </a:prstGeom>
          <a:noFill/>
        </p:spPr>
        <p:txBody>
          <a:bodyPr wrap="square">
            <a:spAutoFit/>
          </a:bodyPr>
          <a:lstStyle/>
          <a:p>
            <a:pPr marL="12700">
              <a:spcBef>
                <a:spcPts val="100"/>
              </a:spcBef>
            </a:pPr>
            <a:r>
              <a:rPr lang="en-US" sz="2800" b="1" spc="-65">
                <a:latin typeface="Tahoma"/>
                <a:cs typeface="Tahoma"/>
              </a:rPr>
              <a:t>PARTNER: Internet Web Solutions </a:t>
            </a:r>
          </a:p>
          <a:p>
            <a:pPr marL="12700">
              <a:spcBef>
                <a:spcPts val="100"/>
              </a:spcBef>
            </a:pPr>
            <a:endParaRPr lang="en-US" sz="4600" b="1" spc="-65">
              <a:latin typeface="Tahoma"/>
              <a:cs typeface="Tahoma"/>
            </a:endParaRPr>
          </a:p>
        </p:txBody>
      </p:sp>
      <p:pic>
        <p:nvPicPr>
          <p:cNvPr id="7" name="Imagen 6">
            <a:extLst>
              <a:ext uri="{FF2B5EF4-FFF2-40B4-BE49-F238E27FC236}">
                <a16:creationId xmlns:a16="http://schemas.microsoft.com/office/drawing/2014/main" xmlns="" id="{545D4209-7ECD-4BB5-AF0F-A5E9F951BFF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125200" y="5868656"/>
            <a:ext cx="4139770" cy="2122958"/>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1"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2575950"/>
            <a:ext cx="12090400" cy="443711"/>
          </a:xfrm>
          <a:prstGeom prst="rect">
            <a:avLst/>
          </a:prstGeom>
        </p:spPr>
        <p:txBody>
          <a:bodyPr vert="horz" wrap="square" lIns="0" tIns="12700" rIns="0" bIns="0" rtlCol="0">
            <a:spAutoFit/>
          </a:bodyPr>
          <a:lstStyle/>
          <a:p>
            <a:pPr algn="just"/>
            <a:r>
              <a:rPr lang="es-ES" sz="2800" b="1" dirty="0">
                <a:effectLst/>
                <a:latin typeface="Calibri" panose="020F0502020204030204" pitchFamily="34" charset="0"/>
                <a:ea typeface="Calibri" panose="020F0502020204030204" pitchFamily="34" charset="0"/>
                <a:cs typeface="Times New Roman" panose="02020603050405020304" pitchFamily="18" charset="0"/>
              </a:rPr>
              <a:t>Al final de este modulo será</a:t>
            </a:r>
            <a:r>
              <a:rPr lang="es-ES" sz="2800" b="1" dirty="0">
                <a:latin typeface="Calibri" panose="020F0502020204030204" pitchFamily="34" charset="0"/>
                <a:ea typeface="Calibri" panose="020F0502020204030204" pitchFamily="34" charset="0"/>
                <a:cs typeface="Times New Roman" panose="02020603050405020304" pitchFamily="18" charset="0"/>
              </a:rPr>
              <a:t>s capaz de:</a:t>
            </a:r>
            <a:endParaRPr lang="es-E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120178"/>
          </a:xfrm>
          <a:prstGeom prst="rect">
            <a:avLst/>
          </a:prstGeom>
        </p:spPr>
        <p:txBody>
          <a:bodyPr vert="horz" wrap="square" lIns="0" tIns="12065" rIns="0" bIns="0" rtlCol="0">
            <a:spAutoFit/>
          </a:bodyPr>
          <a:lstStyle/>
          <a:p>
            <a:pPr marL="12700">
              <a:lnSpc>
                <a:spcPct val="100000"/>
              </a:lnSpc>
              <a:spcBef>
                <a:spcPts val="95"/>
              </a:spcBef>
            </a:pPr>
            <a:r>
              <a:rPr lang="es-ES" sz="7200" b="1" spc="-85" dirty="0">
                <a:solidFill>
                  <a:srgbClr val="343433"/>
                </a:solidFill>
                <a:latin typeface="Tahoma"/>
                <a:ea typeface="Calibri" panose="020F0502020204030204" pitchFamily="34" charset="0"/>
                <a:cs typeface="Tahoma"/>
              </a:rPr>
              <a:t>O</a:t>
            </a:r>
            <a:r>
              <a:rPr lang="es-ES" sz="7200" b="1" spc="-85" dirty="0">
                <a:solidFill>
                  <a:srgbClr val="343433"/>
                </a:solidFill>
                <a:latin typeface="Tahoma"/>
                <a:cs typeface="Tahoma"/>
              </a:rPr>
              <a:t>bjetivos y metas</a:t>
            </a:r>
            <a:endParaRPr sz="7200" dirty="0">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46746"/>
            <a:ext cx="1838324" cy="1066799"/>
          </a:xfrm>
          <a:prstGeom prst="rect">
            <a:avLst/>
          </a:prstGeom>
        </p:spPr>
      </p:pic>
      <p:grpSp>
        <p:nvGrpSpPr>
          <p:cNvPr id="7" name="Group 2">
            <a:extLst>
              <a:ext uri="{FF2B5EF4-FFF2-40B4-BE49-F238E27FC236}">
                <a16:creationId xmlns:a16="http://schemas.microsoft.com/office/drawing/2014/main" xmlns="" id="{182FD971-7582-46F6-BF10-F255B9505257}"/>
              </a:ext>
            </a:extLst>
          </p:cNvPr>
          <p:cNvGrpSpPr/>
          <p:nvPr/>
        </p:nvGrpSpPr>
        <p:grpSpPr>
          <a:xfrm>
            <a:off x="762000" y="3197035"/>
            <a:ext cx="16154400" cy="1685969"/>
            <a:chOff x="4349588" y="586634"/>
            <a:chExt cx="16154400" cy="1685969"/>
          </a:xfrm>
        </p:grpSpPr>
        <p:sp>
          <p:nvSpPr>
            <p:cNvPr id="10" name="TextBox 7">
              <a:extLst>
                <a:ext uri="{FF2B5EF4-FFF2-40B4-BE49-F238E27FC236}">
                  <a16:creationId xmlns:a16="http://schemas.microsoft.com/office/drawing/2014/main" xmlns="" id="{2E7F1A4F-17C8-4325-AF7F-5CAAC828F577}"/>
                </a:ext>
              </a:extLst>
            </p:cNvPr>
            <p:cNvSpPr txBox="1"/>
            <p:nvPr/>
          </p:nvSpPr>
          <p:spPr>
            <a:xfrm>
              <a:off x="4349588" y="586634"/>
              <a:ext cx="16154400" cy="707886"/>
            </a:xfrm>
            <a:prstGeom prst="rect">
              <a:avLst/>
            </a:prstGeom>
            <a:noFill/>
          </p:spPr>
          <p:txBody>
            <a:bodyPr wrap="square" rtlCol="0">
              <a:spAutoFit/>
            </a:bodyPr>
            <a:lstStyle/>
            <a:p>
              <a:r>
                <a:rPr lang="es-ES" sz="2000" dirty="0">
                  <a:effectLst/>
                  <a:latin typeface="Calibri" panose="020F0502020204030204" pitchFamily="34" charset="0"/>
                  <a:ea typeface="Times New Roman" panose="02020603050405020304" pitchFamily="18" charset="0"/>
                  <a:cs typeface="Calibri" panose="020F0502020204030204" pitchFamily="34" charset="0"/>
                </a:rPr>
                <a:t>Conocer los fundamentos de las tecnologías digitales: saber utilizar un navegador, conectarse a internet y elegir contraseñas </a:t>
              </a:r>
              <a:r>
                <a:rPr lang="es-ES" sz="2000" dirty="0">
                  <a:latin typeface="Calibri" panose="020F0502020204030204" pitchFamily="34" charset="0"/>
                  <a:ea typeface="Times New Roman" panose="02020603050405020304" pitchFamily="18" charset="0"/>
                  <a:cs typeface="Calibri" panose="020F0502020204030204" pitchFamily="34" charset="0"/>
                </a:rPr>
                <a:t>s</a:t>
              </a:r>
              <a:r>
                <a:rPr lang="es-ES" sz="2000" dirty="0">
                  <a:effectLst/>
                  <a:latin typeface="Calibri" panose="020F0502020204030204" pitchFamily="34" charset="0"/>
                  <a:ea typeface="Times New Roman" panose="02020603050405020304" pitchFamily="18" charset="0"/>
                  <a:cs typeface="Calibri" panose="020F0502020204030204" pitchFamily="34" charset="0"/>
                </a:rPr>
                <a:t>eguras.  </a:t>
              </a:r>
            </a:p>
            <a:p>
              <a:r>
                <a:rPr lang="es-ES" sz="2000" dirty="0">
                  <a:latin typeface="Calibri" panose="020F0502020204030204" pitchFamily="34" charset="0"/>
                  <a:ea typeface="Times New Roman" panose="02020603050405020304" pitchFamily="18" charset="0"/>
                  <a:cs typeface="Calibri" panose="020F0502020204030204" pitchFamily="34" charset="0"/>
                </a:rPr>
                <a:t>Nuestro modulo incluye estas unidades:</a:t>
              </a:r>
              <a:endParaRPr lang="es-ES" altLang="ko-KR" sz="1200" dirty="0">
                <a:cs typeface="Arial" pitchFamily="34" charset="0"/>
              </a:endParaRPr>
            </a:p>
          </p:txBody>
        </p:sp>
        <p:sp>
          <p:nvSpPr>
            <p:cNvPr id="9" name="Oval 5">
              <a:extLst>
                <a:ext uri="{FF2B5EF4-FFF2-40B4-BE49-F238E27FC236}">
                  <a16:creationId xmlns:a16="http://schemas.microsoft.com/office/drawing/2014/main" xmlns="" id="{E450FE67-0C42-4C85-8C94-2C99E1B43EC7}"/>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grpSp>
        <p:nvGrpSpPr>
          <p:cNvPr id="12" name="Group 2">
            <a:extLst>
              <a:ext uri="{FF2B5EF4-FFF2-40B4-BE49-F238E27FC236}">
                <a16:creationId xmlns:a16="http://schemas.microsoft.com/office/drawing/2014/main" xmlns="" id="{48AF574C-433C-4343-A90F-9DFE416DFD22}"/>
              </a:ext>
            </a:extLst>
          </p:cNvPr>
          <p:cNvGrpSpPr/>
          <p:nvPr/>
        </p:nvGrpSpPr>
        <p:grpSpPr>
          <a:xfrm>
            <a:off x="1283827" y="5608700"/>
            <a:ext cx="6209889" cy="781448"/>
            <a:chOff x="4834470" y="1491808"/>
            <a:chExt cx="6209889" cy="781448"/>
          </a:xfrm>
        </p:grpSpPr>
        <p:sp>
          <p:nvSpPr>
            <p:cNvPr id="15" name="TextBox 7">
              <a:extLst>
                <a:ext uri="{FF2B5EF4-FFF2-40B4-BE49-F238E27FC236}">
                  <a16:creationId xmlns:a16="http://schemas.microsoft.com/office/drawing/2014/main" xmlns="" id="{9E593A2D-D56B-42D7-87E1-BA1949A7DB9F}"/>
                </a:ext>
              </a:extLst>
            </p:cNvPr>
            <p:cNvSpPr txBox="1"/>
            <p:nvPr/>
          </p:nvSpPr>
          <p:spPr>
            <a:xfrm>
              <a:off x="5919434" y="1626925"/>
              <a:ext cx="5124925" cy="646331"/>
            </a:xfrm>
            <a:prstGeom prst="rect">
              <a:avLst/>
            </a:prstGeom>
            <a:noFill/>
          </p:spPr>
          <p:txBody>
            <a:bodyPr wrap="square" rtlCol="0">
              <a:spAutoFit/>
            </a:bodyPr>
            <a:lstStyle/>
            <a:p>
              <a:r>
                <a:rPr lang="es-ES" sz="1800" dirty="0">
                  <a:effectLst/>
                  <a:ea typeface="Arial Rounded"/>
                  <a:cs typeface="Arial Rounded"/>
                </a:rPr>
                <a:t>Navegador y herramientas de navegación. Algunos ejemplos</a:t>
              </a:r>
              <a:endParaRPr lang="en-US" altLang="ko-KR" sz="1200" dirty="0">
                <a:cs typeface="Arial" pitchFamily="34" charset="0"/>
              </a:endParaRPr>
            </a:p>
          </p:txBody>
        </p:sp>
        <p:sp>
          <p:nvSpPr>
            <p:cNvPr id="14" name="Oval 5">
              <a:extLst>
                <a:ext uri="{FF2B5EF4-FFF2-40B4-BE49-F238E27FC236}">
                  <a16:creationId xmlns:a16="http://schemas.microsoft.com/office/drawing/2014/main" xmlns="" id="{14EA3F99-097F-4F1D-902D-A7D94DDA5B29}"/>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7" name="Group 2">
            <a:extLst>
              <a:ext uri="{FF2B5EF4-FFF2-40B4-BE49-F238E27FC236}">
                <a16:creationId xmlns:a16="http://schemas.microsoft.com/office/drawing/2014/main" xmlns="" id="{085D909D-84AE-44EC-99CD-AE69100A999D}"/>
              </a:ext>
            </a:extLst>
          </p:cNvPr>
          <p:cNvGrpSpPr/>
          <p:nvPr/>
        </p:nvGrpSpPr>
        <p:grpSpPr>
          <a:xfrm>
            <a:off x="1283827" y="7057082"/>
            <a:ext cx="7555373" cy="780795"/>
            <a:chOff x="4834470" y="1491808"/>
            <a:chExt cx="7555373" cy="780795"/>
          </a:xfrm>
        </p:grpSpPr>
        <p:sp>
          <p:nvSpPr>
            <p:cNvPr id="20" name="TextBox 7">
              <a:extLst>
                <a:ext uri="{FF2B5EF4-FFF2-40B4-BE49-F238E27FC236}">
                  <a16:creationId xmlns:a16="http://schemas.microsoft.com/office/drawing/2014/main" xmlns="" id="{C6E985CE-5D23-45DD-86D9-4E6E1E9B0E6A}"/>
                </a:ext>
              </a:extLst>
            </p:cNvPr>
            <p:cNvSpPr txBox="1"/>
            <p:nvPr/>
          </p:nvSpPr>
          <p:spPr>
            <a:xfrm>
              <a:off x="5895648" y="1591134"/>
              <a:ext cx="6494195" cy="646331"/>
            </a:xfrm>
            <a:prstGeom prst="rect">
              <a:avLst/>
            </a:prstGeom>
            <a:noFill/>
          </p:spPr>
          <p:txBody>
            <a:bodyPr wrap="square" rtlCol="0">
              <a:spAutoFit/>
            </a:bodyPr>
            <a:lstStyle/>
            <a:p>
              <a:r>
                <a:rPr lang="es-ES" sz="1800" dirty="0">
                  <a:effectLst/>
                  <a:ea typeface="Arial Rounded"/>
                  <a:cs typeface="Arial Rounded"/>
                </a:rPr>
                <a:t>Navegar seguro por internet.</a:t>
              </a:r>
              <a:r>
                <a:rPr lang="es-ES" sz="1800" dirty="0">
                  <a:effectLst/>
                  <a:ea typeface="Calibri" panose="020F0502020204030204" pitchFamily="34" charset="0"/>
                </a:rPr>
                <a:t>(</a:t>
              </a:r>
              <a:r>
                <a:rPr lang="es-ES" sz="1800" dirty="0">
                  <a:effectLst/>
                  <a:ea typeface="Arial Rounded"/>
                  <a:cs typeface="Arial Rounded"/>
                </a:rPr>
                <a:t>Una breve explicación de las redes sociales</a:t>
              </a:r>
              <a:r>
                <a:rPr lang="es-ES" sz="1800" dirty="0">
                  <a:effectLst/>
                  <a:ea typeface="Calibri" panose="020F0502020204030204" pitchFamily="34" charset="0"/>
                </a:rPr>
                <a:t>) Registrarse en una página web</a:t>
              </a:r>
              <a:endParaRPr lang="es-ES" altLang="ko-KR" sz="1200" dirty="0">
                <a:cs typeface="Arial" pitchFamily="34" charset="0"/>
              </a:endParaRPr>
            </a:p>
          </p:txBody>
        </p:sp>
        <p:sp>
          <p:nvSpPr>
            <p:cNvPr id="19" name="Oval 5">
              <a:extLst>
                <a:ext uri="{FF2B5EF4-FFF2-40B4-BE49-F238E27FC236}">
                  <a16:creationId xmlns:a16="http://schemas.microsoft.com/office/drawing/2014/main" xmlns="" id="{C7BA9E55-01DD-4A75-814E-4B4A70E8ADF3}"/>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00" y="4328294"/>
            <a:ext cx="7213876" cy="4122402"/>
          </a:xfrm>
          <a:prstGeom prst="rect">
            <a:avLst/>
          </a:prstGeom>
        </p:spPr>
      </p:pic>
      <p:sp>
        <p:nvSpPr>
          <p:cNvPr id="22" name="CuadroTexto 21">
            <a:extLst>
              <a:ext uri="{FF2B5EF4-FFF2-40B4-BE49-F238E27FC236}">
                <a16:creationId xmlns:a16="http://schemas.microsoft.com/office/drawing/2014/main" xmlns="" id="{467D4584-5573-403A-9835-30E73F514308}"/>
              </a:ext>
            </a:extLst>
          </p:cNvPr>
          <p:cNvSpPr txBox="1"/>
          <p:nvPr/>
        </p:nvSpPr>
        <p:spPr>
          <a:xfrm>
            <a:off x="2345005" y="4152900"/>
            <a:ext cx="6832876" cy="646331"/>
          </a:xfrm>
          <a:prstGeom prst="rect">
            <a:avLst/>
          </a:prstGeom>
          <a:noFill/>
        </p:spPr>
        <p:txBody>
          <a:bodyPr wrap="square" rtlCol="0">
            <a:spAutoFit/>
          </a:bodyPr>
          <a:lstStyle/>
          <a:p>
            <a:r>
              <a:rPr lang="es-ES" sz="1800" dirty="0">
                <a:effectLst/>
                <a:ea typeface="Arial Rounded"/>
                <a:cs typeface="Arial Rounded"/>
              </a:rPr>
              <a:t>Abecedario de Internet</a:t>
            </a:r>
            <a:r>
              <a:rPr lang="es-ES" sz="1800" dirty="0">
                <a:effectLst/>
                <a:ea typeface="Calibri" panose="020F0502020204030204" pitchFamily="34" charset="0"/>
                <a:cs typeface="Calibri" panose="020F0502020204030204" pitchFamily="34" charset="0"/>
              </a:rPr>
              <a:t>. Conectar un ordenador a internet utilizando un cable o el wifi. </a:t>
            </a:r>
            <a:endParaRPr lang="es-ES" dirty="0"/>
          </a:p>
        </p:txBody>
      </p:sp>
      <p:sp>
        <p:nvSpPr>
          <p:cNvPr id="1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2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24"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381515"/>
          </a:xfrm>
          <a:prstGeom prst="rect">
            <a:avLst/>
          </a:prstGeom>
        </p:spPr>
        <p:txBody>
          <a:bodyPr vert="horz" wrap="square" lIns="0" tIns="12065" rIns="0" bIns="0" rtlCol="0">
            <a:spAutoFit/>
          </a:bodyPr>
          <a:lstStyle/>
          <a:p>
            <a:r>
              <a:rPr lang="es-ES" sz="2400" b="1" dirty="0">
                <a:effectLst/>
                <a:ea typeface="Arial Rounded"/>
                <a:cs typeface="Arial Rounded"/>
              </a:rPr>
              <a:t>Abecedario de Internet</a:t>
            </a:r>
            <a:r>
              <a:rPr lang="en-GB" sz="2400" b="1" dirty="0">
                <a:effectLst/>
                <a:ea typeface="Calibri" panose="020F0502020204030204" pitchFamily="34" charset="0"/>
                <a:cs typeface="Calibri" panose="020F0502020204030204" pitchFamily="34" charset="0"/>
              </a:rPr>
              <a:t>. </a:t>
            </a:r>
            <a:r>
              <a:rPr lang="es-ES" sz="2400" b="1" dirty="0">
                <a:effectLst/>
                <a:ea typeface="Calibri" panose="020F0502020204030204" pitchFamily="34" charset="0"/>
                <a:cs typeface="Calibri" panose="020F0502020204030204" pitchFamily="34" charset="0"/>
              </a:rPr>
              <a:t>Conectar un ordenador a internet utilizando un cable o el wifi. </a:t>
            </a:r>
            <a:endParaRPr lang="en-US" sz="2400" b="1" spc="-85" dirty="0">
              <a:solidFill>
                <a:srgbClr val="343433"/>
              </a:solidFill>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371600" y="2918176"/>
            <a:ext cx="6096000" cy="5591274"/>
          </a:xfrm>
          <a:prstGeom prst="rect">
            <a:avLst/>
          </a:prstGeom>
          <a:noFill/>
        </p:spPr>
        <p:txBody>
          <a:bodyPr wrap="square" rtlCol="0">
            <a:spAutoFit/>
          </a:bodyPr>
          <a:lstStyle/>
          <a:p>
            <a:pPr algn="just"/>
            <a:endParaRPr lang="en-US" sz="2400" dirty="0"/>
          </a:p>
          <a:p>
            <a:pPr indent="-1270" algn="just">
              <a:lnSpc>
                <a:spcPct val="115000"/>
              </a:lnSpc>
              <a:spcAft>
                <a:spcPts val="1000"/>
              </a:spcAft>
            </a:pPr>
            <a:r>
              <a:rPr lang="es-ES" sz="2400" dirty="0">
                <a:effectLst/>
                <a:ea typeface="Arial Rounded"/>
                <a:cs typeface="Arial Rounded"/>
              </a:rPr>
              <a:t>Antes que empieces a utilizar internet, tienes que saber si estás conectado o incluso si tienes la posibilidad de conectarte.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Tu compañía telefónica puede proporcionarte este dispositivo y un técnico instalará un rúter directamente en tu casa.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Este dispositivo electrónico se utiliza para conectar internet a tu ordenador.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Las dos maneras de conectar tu ordenador con el rúter son: por wifi o por cable Ethernet.</a:t>
            </a:r>
            <a:endParaRPr lang="es-ES" sz="2400" dirty="0">
              <a:effectLst/>
              <a:ea typeface="Calibri" panose="020F0502020204030204" pitchFamily="34" charset="0"/>
            </a:endParaRPr>
          </a:p>
          <a:p>
            <a:pPr algn="just"/>
            <a:endParaRPr lang="en-US" sz="2400" dirty="0"/>
          </a:p>
        </p:txBody>
      </p:sp>
      <p:pic>
        <p:nvPicPr>
          <p:cNvPr id="8" name="Imagen 7">
            <a:extLst>
              <a:ext uri="{FF2B5EF4-FFF2-40B4-BE49-F238E27FC236}">
                <a16:creationId xmlns:a16="http://schemas.microsoft.com/office/drawing/2014/main" xmlns="" id="{F6196D72-04E3-4838-861B-5A650A7ADB0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25000" y="3670327"/>
            <a:ext cx="7270774" cy="4759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2240998"/>
          </a:xfrm>
          <a:prstGeom prst="rect">
            <a:avLst/>
          </a:prstGeom>
        </p:spPr>
        <p:txBody>
          <a:bodyPr vert="horz" wrap="square" lIns="0" tIns="12065" rIns="0" bIns="0" rtlCol="0">
            <a:spAutoFit/>
          </a:bodyPr>
          <a:lstStyle/>
          <a:p>
            <a:r>
              <a:rPr lang="es-ES" sz="2400" b="1" dirty="0">
                <a:effectLst/>
                <a:ea typeface="Arial Rounded"/>
                <a:cs typeface="Arial Rounded"/>
              </a:rPr>
              <a:t>Abecedario de Internet</a:t>
            </a:r>
            <a:r>
              <a:rPr lang="en-GB" sz="2400" b="1" dirty="0">
                <a:effectLst/>
                <a:ea typeface="Calibri" panose="020F0502020204030204" pitchFamily="34" charset="0"/>
                <a:cs typeface="Calibri" panose="020F0502020204030204" pitchFamily="34" charset="0"/>
              </a:rPr>
              <a:t>. </a:t>
            </a:r>
            <a:r>
              <a:rPr lang="es-ES" sz="2400" b="1" dirty="0">
                <a:effectLst/>
                <a:ea typeface="Calibri" panose="020F0502020204030204" pitchFamily="34" charset="0"/>
                <a:cs typeface="Calibri" panose="020F0502020204030204" pitchFamily="34" charset="0"/>
              </a:rPr>
              <a:t>Conectar un ordenador a internet utilizando un cable o el wifi. </a:t>
            </a:r>
            <a:endParaRPr lang="en-US" sz="2400" b="1" spc="-85" dirty="0">
              <a:solidFill>
                <a:srgbClr val="343433"/>
              </a:solidFill>
              <a:cs typeface="Tahoma"/>
            </a:endParaRPr>
          </a:p>
          <a:p>
            <a:pPr>
              <a:defRPr/>
            </a:pPr>
            <a:endParaRPr lang="en-GB" altLang="es-ES" sz="2400" dirty="0">
              <a:latin typeface="Calibri" panose="020F0502020204030204" pitchFamily="34" charset="0"/>
              <a:cs typeface="Calibri" panose="020F0502020204030204" pitchFamily="34" charset="0"/>
            </a:endParaRPr>
          </a:p>
          <a:p>
            <a:pPr>
              <a:defRPr/>
            </a:pPr>
            <a:r>
              <a:rPr lang="es-ES" sz="2400" b="1" dirty="0">
                <a:latin typeface="Calibri" panose="020F0502020204030204" pitchFamily="34" charset="0"/>
                <a:ea typeface="Calibri" panose="020F0502020204030204" pitchFamily="34" charset="0"/>
                <a:cs typeface="Calibri" panose="020F0502020204030204" pitchFamily="34" charset="0"/>
              </a:rPr>
              <a:t>Vía W</a:t>
            </a:r>
            <a:r>
              <a:rPr lang="es-ES" sz="2400" b="1" dirty="0">
                <a:effectLst/>
                <a:latin typeface="Calibri" panose="020F0502020204030204" pitchFamily="34" charset="0"/>
                <a:ea typeface="Calibri" panose="020F0502020204030204" pitchFamily="34" charset="0"/>
                <a:cs typeface="Calibri" panose="020F0502020204030204" pitchFamily="34" charset="0"/>
              </a:rPr>
              <a:t>ifi</a:t>
            </a:r>
            <a:endParaRPr lang="es-ES" altLang="es-ES" sz="2400" dirty="0">
              <a:latin typeface="Calibri" panose="020F0502020204030204" pitchFamily="34" charset="0"/>
              <a:cs typeface="Calibri" panose="020F0502020204030204" pitchFamily="34" charset="0"/>
            </a:endParaRPr>
          </a:p>
          <a:p>
            <a:pPr marL="12700">
              <a:lnSpc>
                <a:spcPct val="100000"/>
              </a:lnSpc>
              <a:spcBef>
                <a:spcPts val="95"/>
              </a:spcBef>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914400" y="2296214"/>
            <a:ext cx="9296400" cy="5694572"/>
          </a:xfrm>
          <a:prstGeom prst="rect">
            <a:avLst/>
          </a:prstGeom>
          <a:noFill/>
        </p:spPr>
        <p:txBody>
          <a:bodyPr wrap="square" rtlCol="0">
            <a:spAutoFit/>
          </a:bodyPr>
          <a:lstStyle/>
          <a:p>
            <a:pPr algn="just"/>
            <a:endParaRPr lang="en-US" sz="2400" dirty="0"/>
          </a:p>
          <a:p>
            <a:pPr algn="just"/>
            <a:endParaRPr lang="en-US" sz="2400" dirty="0"/>
          </a:p>
          <a:p>
            <a:pPr indent="-1270" algn="just">
              <a:lnSpc>
                <a:spcPct val="115000"/>
              </a:lnSpc>
              <a:spcAft>
                <a:spcPts val="1000"/>
              </a:spcAft>
            </a:pPr>
            <a:r>
              <a:rPr lang="es-ES" sz="2400" dirty="0">
                <a:effectLst/>
                <a:ea typeface="Arial Rounded"/>
                <a:cs typeface="Arial Rounded"/>
              </a:rPr>
              <a:t>Wifi: Todos los portátiles tienen la opción de conectarse por wifi.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Vete a los ajustes “Red e internet” y asegúrate que el wifi esté activado</a:t>
            </a:r>
            <a:r>
              <a:rPr lang="es-ES" sz="2400" b="1" dirty="0">
                <a:effectLst/>
                <a:ea typeface="Arial Rounded"/>
                <a:cs typeface="Arial Rounded"/>
              </a:rPr>
              <a:t>.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Luego clica en "Mostrar redes disponibles”.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Aparecerá un listado de redes posibles (dependiendo del número de redes a tu alrededor). Debería estar por lo menos 10 metros lejos del rúter, para asegurarte de ver tu red en el listado.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En la parte inferior de tu rúter, en un papel o en una pegatina que vinieron con ello, debe indicar el nombre de tu red y la contraseña.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En el listado de las redes disponibles, clica en tu red y pulsa “Conectar”, luego introduce la contraseña.   </a:t>
            </a:r>
            <a:endParaRPr lang="es-ES" sz="2400" dirty="0">
              <a:effectLst/>
              <a:ea typeface="Calibri" panose="020F0502020204030204" pitchFamily="34" charset="0"/>
            </a:endParaRPr>
          </a:p>
        </p:txBody>
      </p:sp>
      <p:pic>
        <p:nvPicPr>
          <p:cNvPr id="10" name="Imagen 9">
            <a:extLst>
              <a:ext uri="{FF2B5EF4-FFF2-40B4-BE49-F238E27FC236}">
                <a16:creationId xmlns:a16="http://schemas.microsoft.com/office/drawing/2014/main" xmlns="" id="{3FF73A4C-8EFF-4D1A-87B6-2914708D5FA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rot="20747379">
            <a:off x="11571786" y="4326576"/>
            <a:ext cx="5603075" cy="37160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803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1150636"/>
          </a:xfrm>
          <a:prstGeom prst="rect">
            <a:avLst/>
          </a:prstGeom>
        </p:spPr>
        <p:txBody>
          <a:bodyPr vert="horz" wrap="square" lIns="0" tIns="12065" rIns="0" bIns="0" rtlCol="0">
            <a:spAutoFit/>
          </a:bodyPr>
          <a:lstStyle/>
          <a:p>
            <a:r>
              <a:rPr lang="es-ES" sz="2400" b="1" dirty="0">
                <a:effectLst/>
                <a:ea typeface="Arial Rounded"/>
                <a:cs typeface="Arial Rounded"/>
              </a:rPr>
              <a:t>Abecedario de Internet</a:t>
            </a:r>
            <a:r>
              <a:rPr lang="en-GB" sz="2400" b="1" dirty="0">
                <a:effectLst/>
                <a:ea typeface="Calibri" panose="020F0502020204030204" pitchFamily="34" charset="0"/>
                <a:cs typeface="Calibri" panose="020F0502020204030204" pitchFamily="34" charset="0"/>
              </a:rPr>
              <a:t>. </a:t>
            </a:r>
            <a:r>
              <a:rPr lang="es-ES" sz="2400" b="1" dirty="0">
                <a:effectLst/>
                <a:ea typeface="Calibri" panose="020F0502020204030204" pitchFamily="34" charset="0"/>
                <a:cs typeface="Calibri" panose="020F0502020204030204" pitchFamily="34" charset="0"/>
              </a:rPr>
              <a:t>Conectar un ordenador a internet utilizando un cable o el wifi. </a:t>
            </a:r>
            <a:endParaRPr lang="en-US" sz="2400" b="1" spc="-85" dirty="0">
              <a:solidFill>
                <a:srgbClr val="343433"/>
              </a:solidFill>
              <a:cs typeface="Tahoma"/>
            </a:endParaRPr>
          </a:p>
          <a:p>
            <a:pPr>
              <a:defRPr/>
            </a:pPr>
            <a:endParaRPr lang="en-GB" altLang="es-ES" sz="2400" dirty="0">
              <a:latin typeface="Calibri" panose="020F0502020204030204" pitchFamily="34" charset="0"/>
              <a:cs typeface="Calibri" panose="020F0502020204030204" pitchFamily="34" charset="0"/>
            </a:endParaRPr>
          </a:p>
          <a:p>
            <a:pPr indent="-1270">
              <a:lnSpc>
                <a:spcPct val="115000"/>
              </a:lnSpc>
              <a:spcAft>
                <a:spcPts val="1000"/>
              </a:spcAft>
            </a:pPr>
            <a:r>
              <a:rPr lang="es-ES" sz="2400" b="1" dirty="0">
                <a:effectLst/>
                <a:ea typeface="Arial Rounded"/>
                <a:cs typeface="Arial Rounded"/>
              </a:rPr>
              <a:t>Vía cable Ethernet </a:t>
            </a:r>
            <a:endParaRPr lang="es-ES" sz="2400"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220417" y="3425130"/>
            <a:ext cx="9296400" cy="3113353"/>
          </a:xfrm>
          <a:prstGeom prst="rect">
            <a:avLst/>
          </a:prstGeom>
          <a:noFill/>
        </p:spPr>
        <p:txBody>
          <a:bodyPr wrap="square" rtlCol="0">
            <a:spAutoFit/>
          </a:bodyPr>
          <a:lstStyle/>
          <a:p>
            <a:pPr indent="-1270" algn="just">
              <a:lnSpc>
                <a:spcPct val="115000"/>
              </a:lnSpc>
              <a:spcAft>
                <a:spcPts val="1000"/>
              </a:spcAft>
            </a:pPr>
            <a:r>
              <a:rPr lang="es-ES" sz="2400" dirty="0">
                <a:effectLst/>
                <a:ea typeface="Arial Rounded"/>
                <a:cs typeface="Arial Rounded"/>
              </a:rPr>
              <a:t>Para conectar tu ordenador, solo necesitarás un cable Ethernet. Enchufa el cable en el puerto de tu ordenador y en el puerto de tu rúter. Esta es la opción más simple, pero la reubicación de tu ordenador es físicamente limitada a la longitud del cable.  </a:t>
            </a:r>
            <a:endParaRPr lang="es-ES" sz="2400" dirty="0">
              <a:effectLst/>
              <a:ea typeface="Calibri" panose="020F0502020204030204" pitchFamily="34" charset="0"/>
            </a:endParaRPr>
          </a:p>
          <a:p>
            <a:pPr algn="just"/>
            <a:endParaRPr lang="en-US" sz="2400" dirty="0"/>
          </a:p>
          <a:p>
            <a:pPr indent="-1270" algn="just">
              <a:lnSpc>
                <a:spcPct val="115000"/>
              </a:lnSpc>
              <a:spcAft>
                <a:spcPts val="1000"/>
              </a:spcAft>
            </a:pPr>
            <a:r>
              <a:rPr lang="es-ES" sz="2400" dirty="0">
                <a:effectLst/>
                <a:ea typeface="Arial Rounded"/>
                <a:cs typeface="Arial Rounded"/>
              </a:rPr>
              <a:t>Nota: Es posible que los portátiles modernos no tengan un puerto Ethernet y que se puedan conectar solo por wifi. </a:t>
            </a:r>
            <a:endParaRPr lang="es-ES" sz="2400" dirty="0">
              <a:effectLst/>
              <a:ea typeface="Calibri" panose="020F0502020204030204" pitchFamily="34" charset="0"/>
            </a:endParaRPr>
          </a:p>
        </p:txBody>
      </p:sp>
      <p:pic>
        <p:nvPicPr>
          <p:cNvPr id="8" name="Imagen 7">
            <a:extLst>
              <a:ext uri="{FF2B5EF4-FFF2-40B4-BE49-F238E27FC236}">
                <a16:creationId xmlns:a16="http://schemas.microsoft.com/office/drawing/2014/main" xmlns="" id="{CFB6D64B-6997-4C09-873A-14451BCADE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25200" y="5600700"/>
            <a:ext cx="6386194" cy="18716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40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50847"/>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r>
              <a:rPr lang="en-GB" sz="2400" b="1" dirty="0">
                <a:effectLst/>
                <a:latin typeface="Calibri" panose="020F0502020204030204" pitchFamily="34" charset="0"/>
                <a:ea typeface="Calibri" panose="020F0502020204030204" pitchFamily="34" charset="0"/>
                <a:cs typeface="Calibri" panose="020F0502020204030204" pitchFamily="34" charset="0"/>
              </a:rPr>
              <a:t> </a:t>
            </a: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0210800" y="3848100"/>
            <a:ext cx="6695239" cy="3721724"/>
          </a:xfrm>
          <a:prstGeom prst="rect">
            <a:avLst/>
          </a:prstGeom>
          <a:noFill/>
        </p:spPr>
        <p:txBody>
          <a:bodyPr wrap="square" rtlCol="0">
            <a:spAutoFit/>
          </a:bodyPr>
          <a:lstStyle/>
          <a:p>
            <a:pPr indent="-1270" algn="just">
              <a:lnSpc>
                <a:spcPct val="115000"/>
              </a:lnSpc>
              <a:spcAft>
                <a:spcPts val="1000"/>
              </a:spcAft>
            </a:pPr>
            <a:r>
              <a:rPr lang="es-ES" sz="2400" dirty="0">
                <a:effectLst/>
                <a:ea typeface="Arial Rounded"/>
                <a:cs typeface="Arial Rounded"/>
              </a:rPr>
              <a:t>Ahora que estamos conectados a internet, utilicémoslo.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Para hacerlo, utilizaremos unas aplicaciones llamadas navegadores, o </a:t>
            </a:r>
            <a:r>
              <a:rPr lang="es-ES" sz="2400" b="1" dirty="0">
                <a:effectLst/>
                <a:ea typeface="Arial Rounded"/>
                <a:cs typeface="Arial Rounded"/>
              </a:rPr>
              <a:t>browsers</a:t>
            </a:r>
            <a:r>
              <a:rPr lang="es-ES" sz="2400" dirty="0">
                <a:effectLst/>
                <a:ea typeface="Arial Rounded"/>
                <a:cs typeface="Arial Rounded"/>
              </a:rPr>
              <a:t>.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Los navegadores nos permiten buscar información, encontrar imágenes, recibir y enviar correos, ver videos y escuchar música, incluso puedes comprar online.   </a:t>
            </a:r>
            <a:endParaRPr lang="es-ES" sz="2400" dirty="0">
              <a:effectLst/>
              <a:ea typeface="Calibri" panose="020F0502020204030204" pitchFamily="34" charset="0"/>
            </a:endParaRPr>
          </a:p>
        </p:txBody>
      </p:sp>
      <p:pic>
        <p:nvPicPr>
          <p:cNvPr id="9" name="Imagen 8">
            <a:extLst>
              <a:ext uri="{FF2B5EF4-FFF2-40B4-BE49-F238E27FC236}">
                <a16:creationId xmlns:a16="http://schemas.microsoft.com/office/drawing/2014/main" xmlns="" id="{8EAB7CC5-5A61-461E-A891-B24CF1658C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3775" y="2766465"/>
            <a:ext cx="8045503" cy="53636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2"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3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2055306"/>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pPr indent="-1270" algn="just">
              <a:lnSpc>
                <a:spcPct val="115000"/>
              </a:lnSpc>
              <a:spcAft>
                <a:spcPts val="1000"/>
              </a:spcAft>
            </a:pPr>
            <a:r>
              <a:rPr lang="es-ES" sz="2400" b="1" dirty="0">
                <a:effectLst/>
                <a:ea typeface="Arial Rounded"/>
                <a:cs typeface="Arial Rounded"/>
              </a:rPr>
              <a:t>Aplicaciones del navegador  </a:t>
            </a:r>
            <a:endParaRPr lang="es-ES" sz="2400" dirty="0">
              <a:effectLst/>
              <a:ea typeface="Calibri" panose="020F0502020204030204" pitchFamily="34" charset="0"/>
            </a:endParaRPr>
          </a:p>
          <a:p>
            <a:pPr marL="12700">
              <a:lnSpc>
                <a:spcPct val="100000"/>
              </a:lnSpc>
              <a:spcBef>
                <a:spcPts val="95"/>
              </a:spcBef>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793775" y="2724168"/>
            <a:ext cx="16383000" cy="2417072"/>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En esta unidad, hablaremos de los navegadores y de cómo utilizarlos de manera segura. </a:t>
            </a:r>
            <a:endParaRPr lang="es-ES" sz="2400" dirty="0">
              <a:effectLst/>
              <a:ea typeface="Calibri" panose="020F0502020204030204" pitchFamily="34" charset="0"/>
            </a:endParaRPr>
          </a:p>
          <a:p>
            <a:pPr indent="-1270" algn="just">
              <a:lnSpc>
                <a:spcPct val="115000"/>
              </a:lnSpc>
              <a:spcAft>
                <a:spcPts val="1000"/>
              </a:spcAft>
            </a:pPr>
            <a:r>
              <a:rPr lang="es-ES" sz="2400" dirty="0">
                <a:effectLst/>
                <a:ea typeface="Arial Rounded"/>
                <a:cs typeface="Arial Rounded"/>
              </a:rPr>
              <a:t>Primero que todo, tu ordenador debe tener por lo menos una </a:t>
            </a:r>
            <a:r>
              <a:rPr lang="es-ES" sz="2400" b="1" dirty="0">
                <a:effectLst/>
                <a:ea typeface="Arial Rounded"/>
                <a:cs typeface="Arial Rounded"/>
              </a:rPr>
              <a:t>aplicación de navegador</a:t>
            </a:r>
            <a:r>
              <a:rPr lang="es-ES" sz="2400" dirty="0">
                <a:effectLst/>
                <a:ea typeface="Arial Rounded"/>
                <a:cs typeface="Arial Rounded"/>
              </a:rPr>
              <a:t>. Los navegadores que los ordenadores suelen tener son Microsoft Edge, Firefox, Google Chrome, Opera, o Safari. Abre el navegador, y al principio encontrarás la barra de búsqueda.</a:t>
            </a:r>
            <a:endParaRPr lang="es-ES" sz="2400" dirty="0">
              <a:effectLst/>
              <a:ea typeface="Calibri" panose="020F0502020204030204" pitchFamily="34" charset="0"/>
            </a:endParaRPr>
          </a:p>
          <a:p>
            <a:pPr algn="just"/>
            <a:endParaRPr lang="es-ES" sz="2400" dirty="0"/>
          </a:p>
        </p:txBody>
      </p:sp>
      <p:pic>
        <p:nvPicPr>
          <p:cNvPr id="11" name="Imagen 10">
            <a:extLst>
              <a:ext uri="{FF2B5EF4-FFF2-40B4-BE49-F238E27FC236}">
                <a16:creationId xmlns:a16="http://schemas.microsoft.com/office/drawing/2014/main" xmlns="" id="{B67F77FA-5FC6-407C-B1FD-F2689D7C3A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4838700"/>
            <a:ext cx="6012180" cy="4068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3"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121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2055306"/>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pPr indent="-1270" algn="just">
              <a:lnSpc>
                <a:spcPct val="115000"/>
              </a:lnSpc>
              <a:spcAft>
                <a:spcPts val="1000"/>
              </a:spcAft>
            </a:pPr>
            <a:r>
              <a:rPr lang="es-ES" sz="2400" b="1" dirty="0">
                <a:effectLst/>
                <a:ea typeface="Arial Rounded"/>
                <a:cs typeface="Arial Rounded"/>
              </a:rPr>
              <a:t>Dirección de una página web  </a:t>
            </a:r>
            <a:endParaRPr lang="es-ES" sz="2400" dirty="0">
              <a:effectLst/>
              <a:ea typeface="Calibri" panose="020F0502020204030204" pitchFamily="34" charset="0"/>
            </a:endParaRPr>
          </a:p>
          <a:p>
            <a:pPr marL="12700">
              <a:lnSpc>
                <a:spcPct val="100000"/>
              </a:lnSpc>
              <a:spcBef>
                <a:spcPts val="95"/>
              </a:spcBef>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914400" y="3435340"/>
            <a:ext cx="15697200" cy="4110549"/>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Para acceder a las páginas web solo tienes que introducir la URL. Una URL es la dirección de la página web. </a:t>
            </a:r>
            <a:endParaRPr lang="es-ES" sz="2400" dirty="0">
              <a:effectLst/>
              <a:ea typeface="Calibri" panose="020F0502020204030204" pitchFamily="34" charset="0"/>
            </a:endParaRPr>
          </a:p>
          <a:p>
            <a:pPr algn="just"/>
            <a:endParaRPr lang="es-ES" sz="2400" dirty="0"/>
          </a:p>
          <a:p>
            <a:pPr algn="just"/>
            <a:r>
              <a:rPr lang="es-ES" sz="2400" dirty="0">
                <a:effectLst/>
                <a:ea typeface="Arial Rounded"/>
                <a:cs typeface="Arial Rounded"/>
              </a:rPr>
              <a:t>Por ejemplo, la URL de YouTube, que es una página web de visualización de videos, es </a:t>
            </a:r>
            <a:r>
              <a:rPr lang="es-ES" sz="2400" dirty="0">
                <a:hlinkClick r:id="rId3"/>
              </a:rPr>
              <a:t>https://www.youtube.com/</a:t>
            </a:r>
            <a:r>
              <a:rPr lang="es-ES" sz="2400" dirty="0"/>
              <a:t>.</a:t>
            </a:r>
          </a:p>
          <a:p>
            <a:pPr algn="just"/>
            <a:endParaRPr lang="es-ES" sz="2400" dirty="0"/>
          </a:p>
          <a:p>
            <a:pPr algn="just"/>
            <a:r>
              <a:rPr lang="es-ES" sz="2400" dirty="0"/>
              <a:t> </a:t>
            </a:r>
            <a:r>
              <a:rPr lang="es-ES" sz="2400" dirty="0">
                <a:effectLst/>
                <a:ea typeface="Arial Rounded"/>
                <a:cs typeface="Arial Rounded"/>
              </a:rPr>
              <a:t>Pero no sabemos las </a:t>
            </a:r>
            <a:r>
              <a:rPr lang="es-ES" sz="2400" b="1" dirty="0">
                <a:effectLst/>
                <a:ea typeface="Arial Rounded"/>
                <a:cs typeface="Arial Rounded"/>
              </a:rPr>
              <a:t>URL</a:t>
            </a:r>
            <a:r>
              <a:rPr lang="es-ES" sz="2400" dirty="0">
                <a:effectLst/>
                <a:ea typeface="Arial Rounded"/>
                <a:cs typeface="Arial Rounded"/>
              </a:rPr>
              <a:t> de todas las páginas que existen en Internet. Este es el momento en que hacen falta los </a:t>
            </a:r>
            <a:r>
              <a:rPr lang="es-ES" sz="2400" b="1" dirty="0">
                <a:effectLst/>
                <a:ea typeface="Arial Rounded"/>
                <a:cs typeface="Arial Rounded"/>
              </a:rPr>
              <a:t>buscadores</a:t>
            </a:r>
            <a:r>
              <a:rPr lang="es-ES" sz="2400" dirty="0"/>
              <a:t>. </a:t>
            </a:r>
          </a:p>
          <a:p>
            <a:pPr algn="just"/>
            <a:endParaRPr lang="es-ES" sz="2400" dirty="0"/>
          </a:p>
          <a:p>
            <a:pPr indent="-1270" algn="just">
              <a:lnSpc>
                <a:spcPct val="115000"/>
              </a:lnSpc>
              <a:spcAft>
                <a:spcPts val="1000"/>
              </a:spcAft>
            </a:pPr>
            <a:r>
              <a:rPr lang="es-ES" sz="2400" dirty="0">
                <a:effectLst/>
                <a:ea typeface="Arial Rounded"/>
                <a:cs typeface="Arial Rounded"/>
              </a:rPr>
              <a:t>Un buscador se encarga de enseñarnos los resultados de las páginas web más relevantes, cuando introducimos una palabra en el buscador. En la barra de búsqueda puedes buscar “Liga Europa de futbol” y es muy probable que el primer resultado será la página web de la Liga Europa de la UEFA. </a:t>
            </a:r>
            <a:endParaRPr lang="es-ES" sz="2400" dirty="0">
              <a:effectLst/>
              <a:ea typeface="Calibri" panose="020F0502020204030204" pitchFamily="34" charset="0"/>
            </a:endParaRPr>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1"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836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81304"/>
          </a:xfrm>
          <a:prstGeom prst="rect">
            <a:avLst/>
          </a:prstGeom>
        </p:spPr>
        <p:txBody>
          <a:bodyPr vert="horz" wrap="square" lIns="0" tIns="12065" rIns="0" bIns="0" rtlCol="0">
            <a:spAutoFit/>
          </a:bodyPr>
          <a:lstStyle/>
          <a:p>
            <a:r>
              <a:rPr lang="es-ES" sz="2400" b="1" dirty="0">
                <a:effectLst/>
                <a:ea typeface="Arial Rounded"/>
                <a:cs typeface="Arial Rounded"/>
              </a:rPr>
              <a:t>Navegador y herramientas de navegación. Algunos ejemplos</a:t>
            </a:r>
            <a:endParaRPr lang="en-US" sz="2400" dirty="0"/>
          </a:p>
          <a:p>
            <a:pPr indent="-1270" algn="just">
              <a:lnSpc>
                <a:spcPct val="115000"/>
              </a:lnSpc>
              <a:spcAft>
                <a:spcPts val="1000"/>
              </a:spcAft>
            </a:pPr>
            <a:r>
              <a:rPr lang="es-ES" sz="2400" b="1" dirty="0">
                <a:effectLst/>
                <a:ea typeface="Arial Rounded"/>
                <a:cs typeface="Arial Rounded"/>
              </a:rPr>
              <a:t>¿Qué es un navegador?  </a:t>
            </a:r>
            <a:endParaRPr lang="es-ES" sz="2400" dirty="0">
              <a:effectLst/>
              <a:ea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766762" y="2657197"/>
            <a:ext cx="16616362" cy="6528647"/>
          </a:xfrm>
          <a:prstGeom prst="rect">
            <a:avLst/>
          </a:prstGeom>
          <a:noFill/>
        </p:spPr>
        <p:txBody>
          <a:bodyPr wrap="square">
            <a:spAutoFit/>
          </a:bodyPr>
          <a:lstStyle/>
          <a:p>
            <a:pPr indent="-1270" algn="just">
              <a:lnSpc>
                <a:spcPct val="115000"/>
              </a:lnSpc>
              <a:spcAft>
                <a:spcPts val="1000"/>
              </a:spcAft>
            </a:pPr>
            <a:r>
              <a:rPr lang="es-ES" sz="2400" dirty="0">
                <a:effectLst/>
                <a:ea typeface="Arial Rounded"/>
                <a:cs typeface="Arial Rounded"/>
              </a:rPr>
              <a:t>El navegador es un programa con herramientas útiles para búsquedas más fáciles o más precisas.  </a:t>
            </a:r>
            <a:endParaRPr lang="es-ES" sz="2400" dirty="0">
              <a:effectLst/>
              <a:ea typeface="Calibri" panose="020F0502020204030204" pitchFamily="34" charset="0"/>
            </a:endParaRPr>
          </a:p>
          <a:p>
            <a:pPr algn="just"/>
            <a:r>
              <a:rPr lang="es-ES" sz="2400" dirty="0">
                <a:effectLst/>
                <a:ea typeface="Arial Rounded"/>
                <a:cs typeface="Arial Rounded"/>
              </a:rPr>
              <a:t>La manera en que se utilizan estas herramientas puede cambiar apenas entre los navegadores. Abrir </a:t>
            </a:r>
            <a:r>
              <a:rPr lang="es-ES" sz="2400" b="1" dirty="0">
                <a:effectLst/>
                <a:ea typeface="Arial Rounded"/>
                <a:cs typeface="Arial Rounded"/>
              </a:rPr>
              <a:t>varias pestañas </a:t>
            </a:r>
            <a:r>
              <a:rPr lang="es-ES" sz="2400" dirty="0">
                <a:effectLst/>
                <a:ea typeface="Arial Rounded"/>
                <a:cs typeface="Arial Rounded"/>
              </a:rPr>
              <a:t>nos permite acceder a nuevas páginas web sin tener que cerrar la que estamos consultando.  </a:t>
            </a:r>
            <a:endParaRPr lang="es-ES" sz="2400" dirty="0">
              <a:effectLst/>
              <a:ea typeface="Calibri" panose="020F0502020204030204" pitchFamily="34" charset="0"/>
            </a:endParaRPr>
          </a:p>
          <a:p>
            <a:pPr algn="just"/>
            <a:endParaRPr lang="en-US" sz="2400" dirty="0"/>
          </a:p>
          <a:p>
            <a:pPr indent="-1270" algn="just">
              <a:lnSpc>
                <a:spcPct val="115000"/>
              </a:lnSpc>
              <a:spcAft>
                <a:spcPts val="1000"/>
              </a:spcAft>
            </a:pPr>
            <a:r>
              <a:rPr lang="es-ES" sz="2400" dirty="0">
                <a:effectLst/>
                <a:ea typeface="Arial Rounded"/>
                <a:cs typeface="Arial Rounded"/>
              </a:rPr>
              <a:t>Para añadir una nueva pestaña, clica en el </a:t>
            </a:r>
            <a:r>
              <a:rPr lang="es-ES" sz="2400" b="1" dirty="0">
                <a:effectLst/>
                <a:ea typeface="Arial Rounded"/>
                <a:cs typeface="Arial Rounded"/>
              </a:rPr>
              <a:t>símbolo +</a:t>
            </a:r>
            <a:r>
              <a:rPr lang="es-ES" sz="2400" dirty="0">
                <a:effectLst/>
                <a:ea typeface="Arial Rounded"/>
                <a:cs typeface="Arial Rounded"/>
              </a:rPr>
              <a:t> en la parte superior de la ventana. Puedes navegar por ventanas diferentes, clicando en las pestañas de esa área.</a:t>
            </a:r>
            <a:endParaRPr lang="en-US" sz="2400" dirty="0"/>
          </a:p>
          <a:p>
            <a:pPr indent="-1270" algn="just">
              <a:lnSpc>
                <a:spcPct val="115000"/>
              </a:lnSpc>
              <a:spcAft>
                <a:spcPts val="1000"/>
              </a:spcAft>
            </a:pPr>
            <a:r>
              <a:rPr lang="es-ES" sz="2400" b="1" dirty="0">
                <a:effectLst/>
                <a:ea typeface="Arial Rounded"/>
                <a:cs typeface="Arial Rounded"/>
              </a:rPr>
              <a:t>Las herramientas de retroceso, avance y actualización </a:t>
            </a:r>
            <a:r>
              <a:rPr lang="es-ES" sz="2400" dirty="0">
                <a:effectLst/>
                <a:ea typeface="Arial Rounded"/>
                <a:cs typeface="Arial Rounded"/>
              </a:rPr>
              <a:t>están a la izquierda de la barra de búsqueda y están representadas por una flecha que apunta a la izquierda, una flecha que apunta a la derecha y una flecha que se enrolla respectivamente sobre sí misma. La primera se utiliza para volver a la página que has consultado anteriormente. La segunda se utiliza para ir a la página a la que has regresado con el primer botón. La función de actualizar se utiliza para volver a cargar la página. Los marcadores son una herramienta muy popular. Si visitas una página a menudo, la puedes añadir a tu lista de marcadores. Una vez añadida, puedes acceder a la página sin tener que buscarla o introducir la URL. Para hacerlo, clica en el símbolo de la estrella, a la derecha de la barra de búsqueda. El historial es una recopilación de todas las páginas que has buscado. Es útil para volver a acceder a una página, si no te acuerdas como llegar a ella. Para acceder al historial, puedes abrir el menú, suele ser representado por 3 puntos verticales o 3 líneas horizontales uno encima del otro, y clica en historial.  </a:t>
            </a:r>
            <a:endParaRPr lang="es-ES" sz="2400" dirty="0">
              <a:effectLst/>
              <a:ea typeface="Calibri" panose="020F0502020204030204" pitchFamily="34" charset="0"/>
            </a:endParaRPr>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96522" y="9508144"/>
            <a:ext cx="7688210"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77769"/>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59010"/>
            <a:ext cx="1453337" cy="495465"/>
          </a:xfrm>
          <a:prstGeom prst="rect">
            <a:avLst/>
          </a:prstGeom>
          <a:noFill/>
        </p:spPr>
      </p:pic>
      <p:sp>
        <p:nvSpPr>
          <p:cNvPr id="11" name="CasellaDiTesto 10"/>
          <p:cNvSpPr txBox="1"/>
          <p:nvPr/>
        </p:nvSpPr>
        <p:spPr>
          <a:xfrm>
            <a:off x="10168631" y="9508144"/>
            <a:ext cx="8170464" cy="64633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52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3970</Words>
  <Application>Microsoft Office PowerPoint</Application>
  <PresentationFormat>Personalizzato</PresentationFormat>
  <Paragraphs>153</Paragraphs>
  <Slides>19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맑은 고딕</vt:lpstr>
      <vt:lpstr>Arial</vt:lpstr>
      <vt:lpstr>Arial Rounded</vt:lpstr>
      <vt:lpstr>Calibri</vt:lpstr>
      <vt:lpstr>Tahoma</vt:lpstr>
      <vt:lpstr>Times New Roman</vt:lpstr>
      <vt:lpstr>Verdana</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38</cp:revision>
  <dcterms:created xsi:type="dcterms:W3CDTF">2021-03-23T16:52:22Z</dcterms:created>
  <dcterms:modified xsi:type="dcterms:W3CDTF">2022-08-09T07:02:10Z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