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3" r:id="rId4"/>
    <p:sldId id="270" r:id="rId5"/>
    <p:sldId id="269" r:id="rId6"/>
    <p:sldId id="272" r:id="rId7"/>
    <p:sldId id="267" r:id="rId8"/>
    <p:sldId id="266" r:id="rId9"/>
    <p:sldId id="268" r:id="rId10"/>
    <p:sldId id="262" r:id="rId11"/>
  </p:sldIdLst>
  <p:sldSz cx="18288000" cy="10287000"/>
  <p:notesSz cx="18288000" cy="10287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60"/>
  </p:normalViewPr>
  <p:slideViewPr>
    <p:cSldViewPr>
      <p:cViewPr varScale="1">
        <p:scale>
          <a:sx n="45" d="100"/>
          <a:sy n="45" d="100"/>
        </p:scale>
        <p:origin x="85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378183"/>
            <a:ext cx="18288000" cy="904875"/>
          </a:xfrm>
          <a:custGeom>
            <a:avLst/>
            <a:gdLst/>
            <a:ahLst/>
            <a:cxnLst/>
            <a:rect l="l" t="t" r="r" b="b"/>
            <a:pathLst>
              <a:path w="18288000" h="904875">
                <a:moveTo>
                  <a:pt x="18287998" y="904874"/>
                </a:moveTo>
                <a:lnTo>
                  <a:pt x="0" y="904874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904874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2318456"/>
            <a:ext cx="781050" cy="104775"/>
          </a:xfrm>
          <a:custGeom>
            <a:avLst/>
            <a:gdLst/>
            <a:ahLst/>
            <a:cxnLst/>
            <a:rect l="l" t="t" r="r" b="b"/>
            <a:pathLst>
              <a:path w="781050" h="104775">
                <a:moveTo>
                  <a:pt x="781049" y="104774"/>
                </a:moveTo>
                <a:lnTo>
                  <a:pt x="0" y="104774"/>
                </a:lnTo>
                <a:lnTo>
                  <a:pt x="0" y="0"/>
                </a:lnTo>
                <a:lnTo>
                  <a:pt x="781049" y="0"/>
                </a:lnTo>
                <a:lnTo>
                  <a:pt x="781049" y="104774"/>
                </a:lnTo>
                <a:close/>
              </a:path>
            </a:pathLst>
          </a:custGeom>
          <a:solidFill>
            <a:srgbClr val="343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972668"/>
            <a:ext cx="1625600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63323" y="0"/>
            <a:ext cx="9820275" cy="10287000"/>
          </a:xfrm>
          <a:custGeom>
            <a:avLst/>
            <a:gdLst/>
            <a:ahLst/>
            <a:cxnLst/>
            <a:rect l="l" t="t" r="r" b="b"/>
            <a:pathLst>
              <a:path w="9820275" h="10287000">
                <a:moveTo>
                  <a:pt x="98202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9820274" y="0"/>
                </a:lnTo>
                <a:lnTo>
                  <a:pt x="9820274" y="10286999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1028700"/>
            <a:ext cx="6067424" cy="35337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88150" y="0"/>
            <a:ext cx="6600825" cy="10287000"/>
          </a:xfrm>
          <a:custGeom>
            <a:avLst/>
            <a:gdLst/>
            <a:ahLst/>
            <a:cxnLst/>
            <a:rect l="l" t="t" r="r" b="b"/>
            <a:pathLst>
              <a:path w="6600825" h="10287000">
                <a:moveTo>
                  <a:pt x="660082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6600824" y="0"/>
                </a:lnTo>
                <a:lnTo>
                  <a:pt x="6600824" y="10286999"/>
                </a:lnTo>
                <a:close/>
              </a:path>
            </a:pathLst>
          </a:custGeom>
          <a:solidFill>
            <a:srgbClr val="FDC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28700" y="6802415"/>
            <a:ext cx="781050" cy="104775"/>
          </a:xfrm>
          <a:custGeom>
            <a:avLst/>
            <a:gdLst/>
            <a:ahLst/>
            <a:cxnLst/>
            <a:rect l="l" t="t" r="r" b="b"/>
            <a:pathLst>
              <a:path w="781050" h="104775">
                <a:moveTo>
                  <a:pt x="781049" y="104774"/>
                </a:moveTo>
                <a:lnTo>
                  <a:pt x="0" y="104774"/>
                </a:lnTo>
                <a:lnTo>
                  <a:pt x="0" y="0"/>
                </a:lnTo>
                <a:lnTo>
                  <a:pt x="781049" y="0"/>
                </a:lnTo>
                <a:lnTo>
                  <a:pt x="781049" y="104774"/>
                </a:lnTo>
                <a:close/>
              </a:path>
            </a:pathLst>
          </a:custGeom>
          <a:solidFill>
            <a:srgbClr val="3434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5687" y="1641740"/>
            <a:ext cx="1377662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34343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5080" y="2203962"/>
            <a:ext cx="14017839" cy="2506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8166" y="7171360"/>
            <a:ext cx="892937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98650" algn="l"/>
                <a:tab pos="3552190" algn="l"/>
                <a:tab pos="5646420" algn="l"/>
                <a:tab pos="6562090" algn="l"/>
              </a:tabLst>
            </a:pPr>
            <a:r>
              <a:rPr lang="it-IT" sz="2200" dirty="0">
                <a:latin typeface="Verdana"/>
                <a:cs typeface="Verdana"/>
              </a:rPr>
              <a:t>SENIORS ONLINE SECURITY FOR CREATIVITY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1028700"/>
            <a:ext cx="9058274" cy="527684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2436101" y="1784180"/>
            <a:ext cx="5181600" cy="45089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b="1" spc="-65" dirty="0">
                <a:latin typeface="Tahoma"/>
                <a:cs typeface="Tahoma"/>
              </a:rPr>
              <a:t>TITOLO DEL MODULO FORMATIVO: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800" b="1" spc="-65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b="1" spc="-65" dirty="0">
                <a:latin typeface="Tahoma"/>
                <a:cs typeface="Tahoma"/>
              </a:rPr>
              <a:t>Identità digitale e reputazione online</a:t>
            </a:r>
            <a:endParaRPr lang="en-GB" b="1" spc="-65" dirty="0">
              <a:latin typeface="Calibri" panose="020F0502020204030204" pitchFamily="34" charset="0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4600" b="1" spc="-65" dirty="0">
              <a:latin typeface="Tahoma"/>
              <a:cs typeface="Tahoma"/>
            </a:endParaRPr>
          </a:p>
          <a:p>
            <a:pPr marL="12700">
              <a:spcBef>
                <a:spcPts val="100"/>
              </a:spcBef>
            </a:pPr>
            <a:r>
              <a:rPr lang="en-US" sz="2800" b="1" spc="-65" dirty="0">
                <a:latin typeface="Tahoma"/>
                <a:cs typeface="Tahoma"/>
              </a:rPr>
              <a:t>PARTNER: Internet Web Solutions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4600" b="1" spc="-65" dirty="0">
              <a:latin typeface="Tahoma"/>
              <a:cs typeface="Tahoma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2E371EF2-152E-445B-BE98-57665FA4EE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7016" y="6379677"/>
            <a:ext cx="4139770" cy="2122958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1009222" y="9640669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1" y="9710294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31" y="9791535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10"/>
          <p:cNvSpPr txBox="1"/>
          <p:nvPr/>
        </p:nvSpPr>
        <p:spPr>
          <a:xfrm>
            <a:off x="10181331" y="9640669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757783"/>
            <a:ext cx="15063926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780020">
              <a:lnSpc>
                <a:spcPct val="100000"/>
              </a:lnSpc>
              <a:spcBef>
                <a:spcPts val="95"/>
              </a:spcBef>
            </a:pPr>
            <a:r>
              <a:rPr lang="it-IT" sz="8000" spc="240" dirty="0"/>
              <a:t>GRAZIE</a:t>
            </a:r>
            <a:r>
              <a:rPr sz="8000" spc="80" dirty="0"/>
              <a:t>!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2BA8EF2-D59B-48D7-9C3A-331B3BFC6825}"/>
              </a:ext>
            </a:extLst>
          </p:cNvPr>
          <p:cNvSpPr txBox="1"/>
          <p:nvPr/>
        </p:nvSpPr>
        <p:spPr>
          <a:xfrm>
            <a:off x="10972800" y="4745312"/>
            <a:ext cx="6019800" cy="1674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800" b="1" spc="-65">
                <a:latin typeface="Tahoma"/>
                <a:cs typeface="Tahoma"/>
              </a:rPr>
              <a:t>PARTNER: Internet Web Solutions </a:t>
            </a:r>
          </a:p>
          <a:p>
            <a:pPr marL="12700">
              <a:spcBef>
                <a:spcPts val="100"/>
              </a:spcBef>
            </a:pPr>
            <a:endParaRPr lang="en-US" sz="4600" b="1" spc="-65">
              <a:latin typeface="Tahoma"/>
              <a:cs typeface="Tahoma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545D4209-7ECD-4BB5-AF0F-A5E9F951B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200" y="5868656"/>
            <a:ext cx="4139770" cy="2122958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2576248"/>
            <a:ext cx="120904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Alla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fine di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questo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modulo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sarai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di:</a:t>
            </a:r>
          </a:p>
          <a:p>
            <a:pPr algn="just"/>
            <a:endParaRPr lang="en-GB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972671"/>
            <a:ext cx="108712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7200" b="1" spc="-85" dirty="0">
                <a:solidFill>
                  <a:srgbClr val="343433"/>
                </a:solidFill>
                <a:latin typeface="Tahoma"/>
                <a:ea typeface="Calibri" panose="020F0502020204030204" pitchFamily="34" charset="0"/>
                <a:cs typeface="Tahoma"/>
              </a:rPr>
              <a:t>Obiettivi e finalità</a:t>
            </a:r>
            <a:endParaRPr sz="7200" dirty="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23261" y="1046746"/>
            <a:ext cx="1838324" cy="1066799"/>
          </a:xfrm>
          <a:prstGeom prst="rect">
            <a:avLst/>
          </a:prstGeom>
        </p:spPr>
      </p:pic>
      <p:grpSp>
        <p:nvGrpSpPr>
          <p:cNvPr id="7" name="Group 2">
            <a:extLst>
              <a:ext uri="{FF2B5EF4-FFF2-40B4-BE49-F238E27FC236}">
                <a16:creationId xmlns:a16="http://schemas.microsoft.com/office/drawing/2014/main" xmlns="" id="{182FD971-7582-46F6-BF10-F255B9505257}"/>
              </a:ext>
            </a:extLst>
          </p:cNvPr>
          <p:cNvGrpSpPr/>
          <p:nvPr/>
        </p:nvGrpSpPr>
        <p:grpSpPr>
          <a:xfrm>
            <a:off x="965129" y="3221253"/>
            <a:ext cx="16154400" cy="2684247"/>
            <a:chOff x="4474306" y="587013"/>
            <a:chExt cx="16154400" cy="2684247"/>
          </a:xfrm>
        </p:grpSpPr>
        <p:sp>
          <p:nvSpPr>
            <p:cNvPr id="10" name="TextBox 7">
              <a:extLst>
                <a:ext uri="{FF2B5EF4-FFF2-40B4-BE49-F238E27FC236}">
                  <a16:creationId xmlns:a16="http://schemas.microsoft.com/office/drawing/2014/main" xmlns="" id="{2E7F1A4F-17C8-4325-AF7F-5CAAC828F577}"/>
                </a:ext>
              </a:extLst>
            </p:cNvPr>
            <p:cNvSpPr txBox="1"/>
            <p:nvPr/>
          </p:nvSpPr>
          <p:spPr>
            <a:xfrm>
              <a:off x="4474306" y="587013"/>
              <a:ext cx="16154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Sapere</a:t>
              </a:r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ciò</a:t>
              </a:r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che</a:t>
              </a:r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serve a </a:t>
              </a:r>
              <a:r>
                <a:rPr lang="en-US" sz="2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propostio</a:t>
              </a:r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di </a:t>
              </a:r>
              <a:r>
                <a:rPr lang="en-US" sz="2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identità</a:t>
              </a:r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digitale</a:t>
              </a:r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e </a:t>
              </a:r>
              <a:r>
                <a:rPr lang="en-US" sz="2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reputazione</a:t>
              </a:r>
              <a:r>
                <a:rPr 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 online.</a:t>
              </a:r>
            </a:p>
            <a:p>
              <a:endParaRPr lang="en-US" sz="2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s-ES" sz="2800" dirty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Questa unità di concentrerà su: </a:t>
              </a:r>
              <a:endParaRPr lang="en-US" altLang="ko-KR" sz="1600" dirty="0">
                <a:cs typeface="Arial" pitchFamily="34" charset="0"/>
              </a:endParaRPr>
            </a:p>
          </p:txBody>
        </p:sp>
        <p:sp>
          <p:nvSpPr>
            <p:cNvPr id="9" name="Oval 5">
              <a:extLst>
                <a:ext uri="{FF2B5EF4-FFF2-40B4-BE49-F238E27FC236}">
                  <a16:creationId xmlns:a16="http://schemas.microsoft.com/office/drawing/2014/main" xmlns="" id="{E450FE67-0C42-4C85-8C94-2C99E1B43EC7}"/>
                </a:ext>
              </a:extLst>
            </p:cNvPr>
            <p:cNvSpPr/>
            <p:nvPr/>
          </p:nvSpPr>
          <p:spPr>
            <a:xfrm>
              <a:off x="4834470" y="2490465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2">
            <a:extLst>
              <a:ext uri="{FF2B5EF4-FFF2-40B4-BE49-F238E27FC236}">
                <a16:creationId xmlns:a16="http://schemas.microsoft.com/office/drawing/2014/main" xmlns="" id="{48AF574C-433C-4343-A90F-9DFE416DFD22}"/>
              </a:ext>
            </a:extLst>
          </p:cNvPr>
          <p:cNvGrpSpPr/>
          <p:nvPr/>
        </p:nvGrpSpPr>
        <p:grpSpPr>
          <a:xfrm>
            <a:off x="1332114" y="6472061"/>
            <a:ext cx="6214705" cy="854319"/>
            <a:chOff x="4834470" y="1491808"/>
            <a:chExt cx="6214705" cy="854319"/>
          </a:xfrm>
        </p:grpSpPr>
        <p:sp>
          <p:nvSpPr>
            <p:cNvPr id="15" name="TextBox 7">
              <a:extLst>
                <a:ext uri="{FF2B5EF4-FFF2-40B4-BE49-F238E27FC236}">
                  <a16:creationId xmlns:a16="http://schemas.microsoft.com/office/drawing/2014/main" xmlns="" id="{9E593A2D-D56B-42D7-87E1-BA1949A7DB9F}"/>
                </a:ext>
              </a:extLst>
            </p:cNvPr>
            <p:cNvSpPr txBox="1"/>
            <p:nvPr/>
          </p:nvSpPr>
          <p:spPr>
            <a:xfrm>
              <a:off x="5924250" y="1515130"/>
              <a:ext cx="51249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Furto</a:t>
              </a: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di </a:t>
              </a:r>
              <a:r>
                <a:rPr lang="en-GB" sz="24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identità</a:t>
              </a: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: </a:t>
              </a:r>
              <a:r>
                <a:rPr lang="en-GB" sz="24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cosa</a:t>
              </a: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4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succede</a:t>
              </a: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se </a:t>
              </a:r>
              <a:r>
                <a:rPr lang="en-GB" sz="24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qualcun</a:t>
              </a:r>
              <a:r>
                <a:rPr lang="en-GB" sz="24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</a:t>
              </a:r>
              <a:r>
                <a: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4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ruba</a:t>
              </a:r>
              <a:r>
                <a: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la </a:t>
              </a:r>
              <a:r>
                <a:rPr lang="en-GB" sz="24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tua</a:t>
              </a:r>
              <a:r>
                <a: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2400" dirty="0" err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identità</a:t>
              </a:r>
              <a:r>
                <a: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online</a:t>
              </a: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? </a:t>
              </a:r>
              <a:endPara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Oval 5">
              <a:extLst>
                <a:ext uri="{FF2B5EF4-FFF2-40B4-BE49-F238E27FC236}">
                  <a16:creationId xmlns:a16="http://schemas.microsoft.com/office/drawing/2014/main" xmlns="" id="{14EA3F99-097F-4F1D-902D-A7D94DDA5B29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">
            <a:extLst>
              <a:ext uri="{FF2B5EF4-FFF2-40B4-BE49-F238E27FC236}">
                <a16:creationId xmlns:a16="http://schemas.microsoft.com/office/drawing/2014/main" xmlns="" id="{085D909D-84AE-44EC-99CD-AE69100A999D}"/>
              </a:ext>
            </a:extLst>
          </p:cNvPr>
          <p:cNvGrpSpPr/>
          <p:nvPr/>
        </p:nvGrpSpPr>
        <p:grpSpPr>
          <a:xfrm>
            <a:off x="1310891" y="7732639"/>
            <a:ext cx="7576943" cy="1200329"/>
            <a:chOff x="4834470" y="1484911"/>
            <a:chExt cx="7576943" cy="1200329"/>
          </a:xfrm>
        </p:grpSpPr>
        <p:sp>
          <p:nvSpPr>
            <p:cNvPr id="20" name="TextBox 7">
              <a:extLst>
                <a:ext uri="{FF2B5EF4-FFF2-40B4-BE49-F238E27FC236}">
                  <a16:creationId xmlns:a16="http://schemas.microsoft.com/office/drawing/2014/main" xmlns="" id="{C6E985CE-5D23-45DD-86D9-4E6E1E9B0E6A}"/>
                </a:ext>
              </a:extLst>
            </p:cNvPr>
            <p:cNvSpPr txBox="1"/>
            <p:nvPr/>
          </p:nvSpPr>
          <p:spPr>
            <a:xfrm>
              <a:off x="5917218" y="1484911"/>
              <a:ext cx="64941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Furto</a:t>
              </a:r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di Account: </a:t>
              </a:r>
              <a:r>
                <a:rPr lang="it-IT" sz="2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cosa accade se qualcuno utilizza il tuo account? Alcuni trucchi per evitarlo. </a:t>
              </a:r>
              <a:endPara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r>
                <a: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Oval 5">
              <a:extLst>
                <a:ext uri="{FF2B5EF4-FFF2-40B4-BE49-F238E27FC236}">
                  <a16:creationId xmlns:a16="http://schemas.microsoft.com/office/drawing/2014/main" xmlns="" id="{C7BA9E55-01DD-4A75-814E-4B4A70E8ADF3}"/>
                </a:ext>
              </a:extLst>
            </p:cNvPr>
            <p:cNvSpPr/>
            <p:nvPr/>
          </p:nvSpPr>
          <p:spPr>
            <a:xfrm>
              <a:off x="4834470" y="1491808"/>
              <a:ext cx="780795" cy="78079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8E472351-E12E-4F02-BEC0-AFF3BE12A0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305" y="4210402"/>
            <a:ext cx="7213876" cy="4122402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467D4584-5573-403A-9835-30E73F514308}"/>
              </a:ext>
            </a:extLst>
          </p:cNvPr>
          <p:cNvSpPr txBox="1"/>
          <p:nvPr/>
        </p:nvSpPr>
        <p:spPr>
          <a:xfrm>
            <a:off x="2387258" y="5135317"/>
            <a:ext cx="683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Dottor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Jekyll e Mister Hyde (chi sei e chi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altri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internet: come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saperlo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come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proteggerti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21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23" name="Immagine 2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24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18731" y="1055998"/>
            <a:ext cx="14293825" cy="29796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Dottor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Jekyll e Mister Hyde (chi sei e chi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altri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internet: come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saperlo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proteggerti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s-E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1" dirty="0"/>
          </a:p>
          <a:p>
            <a:pPr algn="just"/>
            <a:r>
              <a:rPr lang="en-US" sz="2400" b="1" dirty="0"/>
              <a:t>CHI SEI TU IN INTERNET?</a:t>
            </a:r>
          </a:p>
          <a:p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848561" y="3066008"/>
            <a:ext cx="82954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Su Internet sei tutto ciò che pubblichi e tutto ciò che commenti con gli altri utenti.</a:t>
            </a:r>
          </a:p>
          <a:p>
            <a:endParaRPr lang="it-IT" sz="2400" dirty="0"/>
          </a:p>
          <a:p>
            <a:r>
              <a:rPr lang="it-IT" sz="2400" dirty="0"/>
              <a:t>Tutto ciò che pubblichi online può essere visto da altri utenti.</a:t>
            </a:r>
          </a:p>
          <a:p>
            <a:endParaRPr lang="it-IT" sz="2400" dirty="0"/>
          </a:p>
          <a:p>
            <a:r>
              <a:rPr lang="it-IT" sz="2400" dirty="0"/>
              <a:t>Anche se le tue impostazioni sulla privacy permettono "solo agli amici" (o simili) di vedere i tuoi contenuti, una persona che vuole vedere il tuo post trova il modo di farlo.</a:t>
            </a:r>
          </a:p>
          <a:p>
            <a:endParaRPr lang="it-IT" sz="2400" dirty="0"/>
          </a:p>
          <a:p>
            <a:r>
              <a:rPr lang="it-IT" sz="2400" dirty="0"/>
              <a:t>Credendo che stando dietro uno schermo le persone non possano vederti, potresti comportarti diversamente da chi sei in realtà.</a:t>
            </a:r>
            <a:endParaRPr lang="en-US" sz="2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C2C373-47F1-40F8-8267-4BB54DD3C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169" y="3097589"/>
            <a:ext cx="6456820" cy="4091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1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6768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32585" y="982271"/>
            <a:ext cx="14293825" cy="29796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Dottor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Jekyll e Mister Hyde (chi sei e chi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gli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altri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internet: come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saperlo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proteggerti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s-ES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b="1" dirty="0"/>
          </a:p>
          <a:p>
            <a:pPr algn="just"/>
            <a:r>
              <a:rPr lang="en-US" sz="2400" b="1" dirty="0"/>
              <a:t>CHI SEI TU IN INTERNET?</a:t>
            </a:r>
          </a:p>
          <a:p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defRPr/>
            </a:pPr>
            <a:endParaRPr lang="en-GB" altLang="es-E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932585" y="3035394"/>
            <a:ext cx="85162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 differenza della vita reale, qualsiasi cosa pubblichi su Internet ha visibilità mondiale.</a:t>
            </a:r>
          </a:p>
          <a:p>
            <a:endParaRPr lang="it-IT" sz="2400" dirty="0"/>
          </a:p>
          <a:p>
            <a:r>
              <a:rPr lang="it-IT" sz="2400" dirty="0"/>
              <a:t>Ciò significa che persone da tutto il mondo possono scoprire cose di te e, allo stesso modo, puoi scoprire cose di persone da tutto il mondo.</a:t>
            </a:r>
          </a:p>
          <a:p>
            <a:endParaRPr lang="it-IT" sz="2400" dirty="0"/>
          </a:p>
          <a:p>
            <a:r>
              <a:rPr lang="it-IT" sz="2400" dirty="0"/>
              <a:t>In internet un truffatore può identificare molte più persone e scegliere la sua vittima con maggiore attenzione: questo e altri fattori rendono le truffe online sempre più comuni.</a:t>
            </a:r>
            <a:endParaRPr lang="en-US" sz="24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EAC2C373-47F1-40F8-8267-4BB54DD3C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142" y="3097589"/>
            <a:ext cx="6456820" cy="40918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1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0520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1485900"/>
            <a:ext cx="142938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FURTO D’IDENTITÀ: COSA SUCCEDE SE QUALCUNO RUBA LA TUA IDENTITÀ DIGITALE? 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201853" y="3066008"/>
            <a:ext cx="90851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Una persona che accede illegalmente al tuo account può eseguire molte azioni dannose.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Nella migliore delle ipotesi, possono impersonarti per pubblicare post compromettenti o illegali.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Nel peggiore dei casi, possono impersonarti e parlare con i tuoi conoscenti o familiari, dicendo loro che hai un problema e hai bisogno di soldi, truffandoli. </a:t>
            </a:r>
          </a:p>
          <a:p>
            <a:pPr algn="just"/>
            <a:r>
              <a:rPr lang="it-IT" sz="2400" dirty="0"/>
              <a:t>Il furto d’identità non danneggia solo te!</a:t>
            </a:r>
          </a:p>
          <a:p>
            <a:pPr algn="just"/>
            <a:endParaRPr lang="it-IT" sz="24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A5BED129-23CD-4FD1-B66B-FFB198F0B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0" y="2485413"/>
            <a:ext cx="5316173" cy="5316173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10" name="Immagin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0664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36230" y="1485900"/>
            <a:ext cx="14293825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FURTO D’IDENTITÀ: COSA SUCCEDE SE QUALCUNO RUBA LA TUA IDENTITÀ DIGITALE? 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196032" y="3086100"/>
            <a:ext cx="88623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/>
          </a:p>
          <a:p>
            <a:r>
              <a:rPr lang="it-IT" sz="2400" dirty="0"/>
              <a:t>Qualcuno che abbia avuto accesso ai tuoi dati bancari potrebbe iniziare a fare acquisti o transazioni online e rubare denaro.</a:t>
            </a:r>
          </a:p>
          <a:p>
            <a:endParaRPr lang="it-IT" sz="2400" dirty="0"/>
          </a:p>
          <a:p>
            <a:r>
              <a:rPr lang="it-IT" sz="2400" dirty="0"/>
              <a:t>Se ciò dovesse accadere, prova a parlare con il supporto della piattaforma in cui è stato rubato il tuo account, cambia le password, avvisa le persone interessate e, se il ladro è stato in grado di effettuare un acquisto, avvisa anche la tua banca.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BE6E08F-5DCC-432E-8154-7DD893E4E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608" y="2485504"/>
            <a:ext cx="5315992" cy="5315992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9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853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1420853"/>
            <a:ext cx="142938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FURTO DI ACCOUNT: COSA SUCCEDE SE QUALCUNO UTILIZZA UN TUO ACCOUNT? </a:t>
            </a:r>
          </a:p>
          <a:p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990600" y="2933700"/>
            <a:ext cx="1570672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Ci sono alcune cose che puoi fare per evitare il furto dell'account: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Non salvare le password su nessun dispositivo, prova a ricordarle.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Prova a utilizzare password diverse per siti diversi. Se qualcuno scopre la tua password per una piattaforma, non sarà in grado di accedere ad altri siti.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Non utilizzare il tuo nome, nome utente o altre informazioni personali sulla piattaforma, renderebbe più facile scoprire la tua password.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Utilizza password più lunghe di 8 caratteri e usa un numero o un carattere speciale per evitare attacchi volti a scoprire la tua password.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it-IT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/>
              <a:t>Non condividere mai la tua password online, anche se una persona ti dice di essere un moderatore, un amministratore o uno staff di supporto di un sito.</a:t>
            </a:r>
            <a:endParaRPr lang="en-US" sz="2400" dirty="0"/>
          </a:p>
        </p:txBody>
      </p:sp>
      <p:sp>
        <p:nvSpPr>
          <p:cNvPr id="7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8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0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95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3775" y="1046510"/>
            <a:ext cx="14293825" cy="15023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s-ES" sz="2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s-ES" sz="2400" b="1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23C1B90-B242-4483-AEC1-0125EBE3D569}"/>
              </a:ext>
            </a:extLst>
          </p:cNvPr>
          <p:cNvSpPr txBox="1"/>
          <p:nvPr/>
        </p:nvSpPr>
        <p:spPr>
          <a:xfrm>
            <a:off x="1229561" y="2696676"/>
            <a:ext cx="159472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Prima di tutto, devi anche stare attento a ciò che pubblichi sui social media.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Cerca di pubblicare il minor numero possibile di informazioni su di te, in particolare informazioni sensibili, dettagli identificativi o coordinate bancarie.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Informazioni importanti che NON dovresti condividere pubblicamente sono:</a:t>
            </a:r>
          </a:p>
          <a:p>
            <a:pPr algn="just"/>
            <a:endParaRPr lang="it-IT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Luogo in cui vivi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Indirizzo email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Numero di telefono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Contenuti multimediali compromettenti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Documenti personali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Informazioni sulle tue transazioni bancarie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Informazioni sullo stipendio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Password di qualsiasi tipo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4979141-8FBA-4C60-BD0C-B0F75027E185}"/>
              </a:ext>
            </a:extLst>
          </p:cNvPr>
          <p:cNvSpPr txBox="1"/>
          <p:nvPr/>
        </p:nvSpPr>
        <p:spPr>
          <a:xfrm>
            <a:off x="904876" y="947733"/>
            <a:ext cx="116482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FURTO DI ACCOUNT: COSA SUCCEDE SE QUALCUNO UTILIZZA UN TUO ACCOUNT?</a:t>
            </a: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QUALCHE TRUCCO PER EVITARLO </a:t>
            </a:r>
          </a:p>
        </p:txBody>
      </p:sp>
      <p:sp>
        <p:nvSpPr>
          <p:cNvPr id="9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1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880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4876" y="935381"/>
            <a:ext cx="14293825" cy="22409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FURTO DI ACCOUNT: COSA SUCCEDE SE QUALCUNO UTILIZZA UN TUO ACCOUNT?</a:t>
            </a:r>
          </a:p>
          <a:p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QUALCHE TRUCCO PER EVITARLO 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7200" b="1" spc="-85" dirty="0">
              <a:solidFill>
                <a:srgbClr val="343433"/>
              </a:solidFill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44800" y="266700"/>
            <a:ext cx="1838324" cy="106679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7424C6B-282C-4396-AE04-29E10AAB35EF}"/>
              </a:ext>
            </a:extLst>
          </p:cNvPr>
          <p:cNvSpPr txBox="1"/>
          <p:nvPr/>
        </p:nvSpPr>
        <p:spPr>
          <a:xfrm>
            <a:off x="7370889" y="3435340"/>
            <a:ext cx="92964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Evita di accedere agli account dal computer di altre persone, in particolare su computer pubblici.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Molte piattaforme supportano l'autenticazione in due passaggi, ad es. usando il tuo numero di telefono: usalo quando ne hai l'opportunità.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Ciò che va online, rimane online per sempre. Quello che pubblichi, quello che dici, come ti comporti, sarà a disposizione di tutti, inclusi: possibili futuri datori di lavoro, la tua famiglia, i tuoi figli e i tuoi amici. E non solo ora, anche in futuro!</a:t>
            </a:r>
            <a:endParaRPr lang="es-ES" sz="2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EF04441-C4D5-4085-9DBB-ED900B54F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6" y="2766281"/>
            <a:ext cx="5364037" cy="5364037"/>
          </a:xfrm>
          <a:prstGeom prst="rect">
            <a:avLst/>
          </a:prstGeom>
        </p:spPr>
      </p:pic>
      <p:sp>
        <p:nvSpPr>
          <p:cNvPr id="8" name="CuadroTexto 34">
            <a:extLst>
              <a:ext uri="{FF2B5EF4-FFF2-40B4-BE49-F238E27FC236}">
                <a16:creationId xmlns="" xmlns:a16="http://schemas.microsoft.com/office/drawing/2014/main" xmlns:lc="http://schemas.openxmlformats.org/drawingml/2006/lockedCanvas" id="{44E54EA5-B936-477F-B276-BB60E2C6703D}"/>
              </a:ext>
            </a:extLst>
          </p:cNvPr>
          <p:cNvSpPr txBox="1"/>
          <p:nvPr/>
        </p:nvSpPr>
        <p:spPr>
          <a:xfrm>
            <a:off x="996522" y="9526591"/>
            <a:ext cx="76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dirty="0">
                <a:latin typeface="YADLjI9qxTA 0"/>
              </a:rPr>
              <a:t>Con il sostegno del programma Erasmus+ dell'Unione Europea. Questo documento e il suo contenuto riflettono solo le opinioni degli autori e la Commissione non può essere ritenuta responsabile per qualsiasi uso che possa essere fatto delle informazioni in esso contenute.</a:t>
            </a:r>
            <a:endParaRPr lang="en-US" sz="1200" dirty="0">
              <a:latin typeface="YADLjI9qxTA 0"/>
            </a:endParaRPr>
          </a:p>
        </p:txBody>
      </p:sp>
      <p:pic>
        <p:nvPicPr>
          <p:cNvPr id="10" name="Imagen 36">
            <a:extLst>
              <a:ext uri="{FF2B5EF4-FFF2-40B4-BE49-F238E27FC236}">
                <a16:creationId xmlns:a16="http://schemas.microsoft.com/office/drawing/2014/main" xmlns="" xmlns:lc="http://schemas.openxmlformats.org/drawingml/2006/lockedCanvas" id="{796883D8-3971-4A12-BAF9-1968501B41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51" y="9596216"/>
            <a:ext cx="866849" cy="576706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731" y="9677457"/>
            <a:ext cx="1453337" cy="495465"/>
          </a:xfrm>
          <a:prstGeom prst="rect">
            <a:avLst/>
          </a:prstGeom>
          <a:noFill/>
        </p:spPr>
      </p:pic>
      <p:sp>
        <p:nvSpPr>
          <p:cNvPr id="12" name="CasellaDiTesto 10"/>
          <p:cNvSpPr txBox="1"/>
          <p:nvPr/>
        </p:nvSpPr>
        <p:spPr>
          <a:xfrm>
            <a:off x="10168631" y="9526591"/>
            <a:ext cx="8170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Legal </a:t>
            </a:r>
            <a:r>
              <a:rPr lang="en-US" sz="1200" dirty="0"/>
              <a:t>description – Creative Commons licensing: The materials published on the </a:t>
            </a:r>
            <a:r>
              <a:rPr lang="en-US" sz="1200" dirty="0" smtClean="0"/>
              <a:t>SOS project </a:t>
            </a:r>
            <a:r>
              <a:rPr lang="en-US" sz="1200" dirty="0"/>
              <a:t>website are classified as Open Educational Resources' (OER) and can be freely (without permission of their creators): downloaded, used, reused, copied, adapted, and shared by users, with information about the source of their origin.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0291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1875</Words>
  <Application>Microsoft Office PowerPoint</Application>
  <PresentationFormat>Personalizzato</PresentationFormat>
  <Paragraphs>108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맑은 고딕</vt:lpstr>
      <vt:lpstr>Arial</vt:lpstr>
      <vt:lpstr>Calibri</vt:lpstr>
      <vt:lpstr>Tahoma</vt:lpstr>
      <vt:lpstr>Times New Roman</vt:lpstr>
      <vt:lpstr>Verdana</vt:lpstr>
      <vt:lpstr>Wingdings</vt:lpstr>
      <vt:lpstr>YADLjI9qxTA 0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Copia de SOS creativity ppt 2</dc:title>
  <dc:creator>Monia Coppola</dc:creator>
  <cp:keywords>DAEZmAheWYA,BAEXurJiHZU</cp:keywords>
  <cp:lastModifiedBy>Windows User</cp:lastModifiedBy>
  <cp:revision>33</cp:revision>
  <dcterms:created xsi:type="dcterms:W3CDTF">2021-03-23T16:52:22Z</dcterms:created>
  <dcterms:modified xsi:type="dcterms:W3CDTF">2022-08-08T12:03:29Z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2021-03-23T00:00:00Z</vt:filetime>
  </property>
  <property fmtid="{D5CDD505-2E9C-101B-9397-08002B2CF9AE}" pid="3" name="Creator">
    <vt:lpwstr>Canva</vt:lpwstr>
  </property>
  <property fmtid="{D5CDD505-2E9C-101B-9397-08002B2CF9AE}" pid="4" name="LastSaved">
    <vt:filetime>2021-03-23T00:00:00Z</vt:filetime>
  </property>
</Properties>
</file>